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0" r:id="rId4"/>
    <p:sldId id="271" r:id="rId5"/>
    <p:sldId id="257"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684522"/>
    <a:srgbClr val="42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71" d="100"/>
          <a:sy n="71" d="100"/>
        </p:scale>
        <p:origin x="-1260" y="-96"/>
      </p:cViewPr>
      <p:guideLst>
        <p:guide orient="horz" pos="2160"/>
        <p:guide pos="2880"/>
      </p:guideLst>
    </p:cSldViewPr>
  </p:slideViewPr>
  <p:outlineViewPr>
    <p:cViewPr>
      <p:scale>
        <a:sx n="33" d="100"/>
        <a:sy n="33" d="100"/>
      </p:scale>
      <p:origin x="0" y="38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403266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319307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108969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77608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141039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352384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399682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149319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33560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23521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135099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422C16"/>
            </a:gs>
            <a:gs pos="0">
              <a:srgbClr val="684522"/>
            </a:gs>
            <a:gs pos="100000">
              <a:srgbClr val="000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FACF093B-9EE0-4FB7-8B6F-C137CCF736A4}" type="datetimeFigureOut">
              <a:rPr lang="en-US" smtClean="0"/>
              <a:pPr/>
              <a:t>6/12/2016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81F944AE-BF89-4784-AE5D-3F92B5559F86}" type="slidenum">
              <a:rPr lang="en-US" smtClean="0"/>
              <a:pPr/>
              <a:t>‹#›</a:t>
            </a:fld>
            <a:endParaRPr lang="en-US" dirty="0"/>
          </a:p>
        </p:txBody>
      </p:sp>
    </p:spTree>
    <p:extLst>
      <p:ext uri="{BB962C8B-B14F-4D97-AF65-F5344CB8AC3E}">
        <p14:creationId xmlns:p14="http://schemas.microsoft.com/office/powerpoint/2010/main" val="3643441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1"/>
            <a:ext cx="9144000" cy="2381250"/>
          </a:xfrm>
        </p:spPr>
        <p:txBody>
          <a:bodyPr>
            <a:noAutofit/>
          </a:bodyPr>
          <a:lstStyle/>
          <a:p>
            <a:r>
              <a:rPr lang="en-US" sz="7200" b="1" dirty="0" smtClean="0">
                <a:solidFill>
                  <a:srgbClr val="FFFF00"/>
                </a:solidFill>
              </a:rPr>
              <a:t>The Road of Seduction in False Doctrine</a:t>
            </a:r>
            <a:endParaRPr lang="en-US" sz="7200" b="1" dirty="0">
              <a:solidFill>
                <a:srgbClr val="FFFF00"/>
              </a:solidFill>
            </a:endParaRPr>
          </a:p>
        </p:txBody>
      </p:sp>
      <p:sp>
        <p:nvSpPr>
          <p:cNvPr id="3" name="Subtitle 2"/>
          <p:cNvSpPr>
            <a:spLocks noGrp="1"/>
          </p:cNvSpPr>
          <p:nvPr>
            <p:ph type="subTitle" idx="1"/>
          </p:nvPr>
        </p:nvSpPr>
        <p:spPr/>
        <p:txBody>
          <a:bodyPr>
            <a:normAutofit/>
          </a:bodyPr>
          <a:lstStyle/>
          <a:p>
            <a:r>
              <a:rPr lang="en-US" sz="4800" b="1" i="1" dirty="0" smtClean="0">
                <a:solidFill>
                  <a:schemeClr val="bg1"/>
                </a:solidFill>
              </a:rPr>
              <a:t>2</a:t>
            </a:r>
            <a:r>
              <a:rPr lang="en-US" sz="4800" b="1" i="1" baseline="30000" dirty="0" smtClean="0">
                <a:solidFill>
                  <a:schemeClr val="bg1"/>
                </a:solidFill>
              </a:rPr>
              <a:t>nd</a:t>
            </a:r>
            <a:r>
              <a:rPr lang="en-US" sz="4800" b="1" i="1" dirty="0" smtClean="0">
                <a:solidFill>
                  <a:schemeClr val="bg1"/>
                </a:solidFill>
              </a:rPr>
              <a:t> Peter 2:1-14</a:t>
            </a:r>
          </a:p>
        </p:txBody>
      </p:sp>
    </p:spTree>
    <p:extLst>
      <p:ext uri="{BB962C8B-B14F-4D97-AF65-F5344CB8AC3E}">
        <p14:creationId xmlns:p14="http://schemas.microsoft.com/office/powerpoint/2010/main" val="3974830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a:normAutofit/>
          </a:bodyPr>
          <a:lstStyle/>
          <a:p>
            <a:r>
              <a:rPr lang="en-US" sz="4000" b="1" dirty="0" smtClean="0">
                <a:solidFill>
                  <a:srgbClr val="FFFF00"/>
                </a:solidFill>
              </a:rPr>
              <a:t>2</a:t>
            </a:r>
            <a:r>
              <a:rPr lang="en-US" sz="4000" b="1" baseline="30000" dirty="0" smtClean="0">
                <a:solidFill>
                  <a:srgbClr val="FFFF00"/>
                </a:solidFill>
              </a:rPr>
              <a:t>nd</a:t>
            </a:r>
            <a:r>
              <a:rPr lang="en-US" sz="4000" b="1" dirty="0" smtClean="0">
                <a:solidFill>
                  <a:srgbClr val="FFFF00"/>
                </a:solidFill>
              </a:rPr>
              <a:t> Peter 2:1-14</a:t>
            </a:r>
            <a:endParaRPr lang="en-US" sz="4000" b="1" dirty="0">
              <a:solidFill>
                <a:srgbClr val="FFFF00"/>
              </a:solidFill>
            </a:endParaRPr>
          </a:p>
        </p:txBody>
      </p:sp>
      <p:sp>
        <p:nvSpPr>
          <p:cNvPr id="5" name="TextBox 4"/>
          <p:cNvSpPr txBox="1"/>
          <p:nvPr/>
        </p:nvSpPr>
        <p:spPr>
          <a:xfrm>
            <a:off x="0" y="629781"/>
            <a:ext cx="9144000" cy="6302238"/>
          </a:xfrm>
          <a:prstGeom prst="rect">
            <a:avLst/>
          </a:prstGeom>
          <a:noFill/>
        </p:spPr>
        <p:txBody>
          <a:bodyPr wrap="square" rtlCol="0">
            <a:spAutoFit/>
          </a:bodyPr>
          <a:lstStyle/>
          <a:p>
            <a:pPr>
              <a:lnSpc>
                <a:spcPct val="97000"/>
              </a:lnSpc>
            </a:pPr>
            <a:r>
              <a:rPr lang="en-US" sz="2600" b="1" baseline="30000" dirty="0" smtClean="0">
                <a:solidFill>
                  <a:schemeClr val="bg1"/>
                </a:solidFill>
                <a:latin typeface="Times New Roman" panose="02020603050405020304" pitchFamily="18" charset="0"/>
                <a:cs typeface="Times New Roman" panose="02020603050405020304" pitchFamily="18" charset="0"/>
              </a:rPr>
              <a:t>1</a:t>
            </a:r>
            <a:r>
              <a:rPr lang="en-US" sz="2600" dirty="0" smtClean="0">
                <a:solidFill>
                  <a:schemeClr val="bg1"/>
                </a:solidFill>
                <a:latin typeface="Times New Roman" panose="02020603050405020304" pitchFamily="18" charset="0"/>
                <a:cs typeface="Times New Roman" panose="02020603050405020304" pitchFamily="18" charset="0"/>
              </a:rPr>
              <a:t> But </a:t>
            </a:r>
            <a:r>
              <a:rPr lang="en-US" sz="2600" dirty="0">
                <a:solidFill>
                  <a:schemeClr val="bg1"/>
                </a:solidFill>
                <a:latin typeface="Times New Roman" panose="02020603050405020304" pitchFamily="18" charset="0"/>
                <a:cs typeface="Times New Roman" panose="02020603050405020304" pitchFamily="18" charset="0"/>
              </a:rPr>
              <a:t>there were also false prophets among the people, even as there will be false teachers among you, who will secretly bring in destructive heresies, even denying the Lord who </a:t>
            </a:r>
            <a:r>
              <a:rPr lang="en-US" sz="2600" dirty="0" smtClean="0">
                <a:solidFill>
                  <a:schemeClr val="bg1"/>
                </a:solidFill>
                <a:latin typeface="Times New Roman" panose="02020603050405020304" pitchFamily="18" charset="0"/>
                <a:cs typeface="Times New Roman" panose="02020603050405020304" pitchFamily="18" charset="0"/>
              </a:rPr>
              <a:t>bought them, and bring on themselves </a:t>
            </a:r>
            <a:r>
              <a:rPr lang="en-US" sz="2600" dirty="0">
                <a:solidFill>
                  <a:schemeClr val="bg1"/>
                </a:solidFill>
                <a:latin typeface="Times New Roman" panose="02020603050405020304" pitchFamily="18" charset="0"/>
                <a:cs typeface="Times New Roman" panose="02020603050405020304" pitchFamily="18" charset="0"/>
              </a:rPr>
              <a:t>swift destruction.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And many will follow their destructive ways, because of whom the way of truth will be blasphemed.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chemeClr val="bg1"/>
                </a:solidFill>
                <a:latin typeface="Times New Roman" panose="02020603050405020304" pitchFamily="18" charset="0"/>
                <a:cs typeface="Times New Roman" panose="02020603050405020304" pitchFamily="18" charset="0"/>
              </a:rPr>
              <a:t>By covetousness they will exploit you with deceptive words; for a long time their judgment has not been idle, and their destruction </a:t>
            </a:r>
            <a:r>
              <a:rPr lang="en-US" sz="2600" dirty="0" smtClean="0">
                <a:solidFill>
                  <a:schemeClr val="bg1"/>
                </a:solidFill>
                <a:latin typeface="Times New Roman" panose="02020603050405020304" pitchFamily="18" charset="0"/>
                <a:cs typeface="Times New Roman" panose="02020603050405020304" pitchFamily="18" charset="0"/>
              </a:rPr>
              <a:t>does not slumber</a:t>
            </a:r>
            <a:r>
              <a:rPr lang="en-US" sz="2000" dirty="0" smtClean="0">
                <a:solidFill>
                  <a:schemeClr val="bg1"/>
                </a:solidFill>
                <a:latin typeface="Times New Roman" panose="02020603050405020304" pitchFamily="18" charset="0"/>
                <a:cs typeface="Times New Roman" panose="02020603050405020304" pitchFamily="18" charset="0"/>
              </a:rPr>
              <a:t>…</a:t>
            </a:r>
            <a:r>
              <a:rPr lang="en-US" sz="2000" dirty="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12</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But these, like natural brute beasts made to be caught and destroyed, speak evil of the things they do not understand, and will utterly perish in their </a:t>
            </a:r>
            <a:r>
              <a:rPr lang="en-US" sz="2600" dirty="0" smtClean="0">
                <a:solidFill>
                  <a:schemeClr val="bg1"/>
                </a:solidFill>
                <a:latin typeface="Times New Roman" panose="02020603050405020304" pitchFamily="18" charset="0"/>
                <a:cs typeface="Times New Roman" panose="02020603050405020304" pitchFamily="18" charset="0"/>
              </a:rPr>
              <a:t>own corruption, </a:t>
            </a:r>
            <a:r>
              <a:rPr lang="en-US" sz="2600" b="1" baseline="30000" dirty="0" smtClean="0">
                <a:solidFill>
                  <a:schemeClr val="bg1"/>
                </a:solidFill>
                <a:latin typeface="Times New Roman" panose="02020603050405020304" pitchFamily="18" charset="0"/>
                <a:cs typeface="Times New Roman" panose="02020603050405020304" pitchFamily="18" charset="0"/>
              </a:rPr>
              <a:t>13</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will receive the wages of unrighteousness, as those who count it pleasure to carouse in the daytime. They are spots and blemishes, carousing in their own deceptions while they feast with you, </a:t>
            </a:r>
            <a:r>
              <a:rPr lang="en-US" sz="2600" b="1" baseline="30000" dirty="0">
                <a:solidFill>
                  <a:schemeClr val="bg1"/>
                </a:solidFill>
                <a:latin typeface="Times New Roman" panose="02020603050405020304" pitchFamily="18" charset="0"/>
                <a:cs typeface="Times New Roman" panose="02020603050405020304" pitchFamily="18" charset="0"/>
              </a:rPr>
              <a:t>14 </a:t>
            </a:r>
            <a:r>
              <a:rPr lang="en-US" sz="2600" dirty="0">
                <a:solidFill>
                  <a:schemeClr val="bg1"/>
                </a:solidFill>
                <a:latin typeface="Times New Roman" panose="02020603050405020304" pitchFamily="18" charset="0"/>
                <a:cs typeface="Times New Roman" panose="02020603050405020304" pitchFamily="18" charset="0"/>
              </a:rPr>
              <a:t>having eyes full of adultery and that cannot cease from sin, enticing unstable souls. They have a heart trained in covetous practices</a:t>
            </a:r>
            <a:r>
              <a:rPr lang="en-US" sz="2600" dirty="0" smtClean="0">
                <a:solidFill>
                  <a:schemeClr val="bg1"/>
                </a:solidFill>
                <a:latin typeface="Times New Roman" panose="02020603050405020304" pitchFamily="18" charset="0"/>
                <a:cs typeface="Times New Roman" panose="02020603050405020304" pitchFamily="18" charset="0"/>
              </a:rPr>
              <a:t>, and </a:t>
            </a:r>
            <a:r>
              <a:rPr lang="en-US" sz="2600" dirty="0">
                <a:solidFill>
                  <a:schemeClr val="bg1"/>
                </a:solidFill>
                <a:latin typeface="Times New Roman" panose="02020603050405020304" pitchFamily="18" charset="0"/>
                <a:cs typeface="Times New Roman" panose="02020603050405020304" pitchFamily="18" charset="0"/>
              </a:rPr>
              <a:t>are accursed children. </a:t>
            </a:r>
          </a:p>
        </p:txBody>
      </p:sp>
    </p:spTree>
    <p:extLst>
      <p:ext uri="{BB962C8B-B14F-4D97-AF65-F5344CB8AC3E}">
        <p14:creationId xmlns:p14="http://schemas.microsoft.com/office/powerpoint/2010/main" val="1717827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nSpc>
                <a:spcPct val="93000"/>
              </a:lnSpc>
            </a:pPr>
            <a:r>
              <a:rPr lang="en-US" sz="8000" b="1" dirty="0" smtClean="0">
                <a:solidFill>
                  <a:srgbClr val="FFFF00"/>
                </a:solidFill>
              </a:rPr>
              <a:t>Road to Seduction in False Doctrine</a:t>
            </a:r>
            <a:r>
              <a:rPr lang="en-US" sz="4800" b="1" dirty="0" smtClean="0">
                <a:solidFill>
                  <a:srgbClr val="FFFF00"/>
                </a:solidFill>
              </a:rPr>
              <a:t/>
            </a:r>
            <a:br>
              <a:rPr lang="en-US" sz="4800" b="1" dirty="0" smtClean="0">
                <a:solidFill>
                  <a:srgbClr val="FFFF00"/>
                </a:solidFill>
              </a:rPr>
            </a:br>
            <a:r>
              <a:rPr lang="en-US" sz="3200" b="1" dirty="0" smtClean="0">
                <a:solidFill>
                  <a:srgbClr val="FFFF00"/>
                </a:solidFill>
              </a:rPr>
              <a:t/>
            </a:r>
            <a:br>
              <a:rPr lang="en-US" sz="3200" b="1" dirty="0" smtClean="0">
                <a:solidFill>
                  <a:srgbClr val="FFFF00"/>
                </a:solidFill>
              </a:rPr>
            </a:br>
            <a:r>
              <a:rPr lang="en-US" sz="5400" b="1" i="1" dirty="0" smtClean="0">
                <a:solidFill>
                  <a:srgbClr val="92D050"/>
                </a:solidFill>
              </a:rPr>
              <a:t>Is Parallel </a:t>
            </a:r>
            <a:r>
              <a:rPr lang="en-US" sz="5400" b="1" i="1" dirty="0">
                <a:solidFill>
                  <a:srgbClr val="92D050"/>
                </a:solidFill>
              </a:rPr>
              <a:t>T</a:t>
            </a:r>
            <a:r>
              <a:rPr lang="en-US" sz="5400" b="1" i="1" dirty="0" smtClean="0">
                <a:solidFill>
                  <a:srgbClr val="92D050"/>
                </a:solidFill>
              </a:rPr>
              <a:t>o</a:t>
            </a:r>
            <a:r>
              <a:rPr lang="en-US" sz="3200" b="1" i="1" dirty="0" smtClean="0">
                <a:solidFill>
                  <a:srgbClr val="FFFF00"/>
                </a:solidFill>
              </a:rPr>
              <a:t/>
            </a:r>
            <a:br>
              <a:rPr lang="en-US" sz="3200" b="1" i="1" dirty="0" smtClean="0">
                <a:solidFill>
                  <a:srgbClr val="FFFF00"/>
                </a:solidFill>
              </a:rPr>
            </a:br>
            <a:r>
              <a:rPr lang="en-US" sz="3200" b="1" dirty="0" smtClean="0">
                <a:solidFill>
                  <a:srgbClr val="FFFF00"/>
                </a:solidFill>
              </a:rPr>
              <a:t/>
            </a:r>
            <a:br>
              <a:rPr lang="en-US" sz="3200" b="1" dirty="0" smtClean="0">
                <a:solidFill>
                  <a:srgbClr val="FFFF00"/>
                </a:solidFill>
              </a:rPr>
            </a:br>
            <a:r>
              <a:rPr lang="en-US" sz="8000" b="1" dirty="0" smtClean="0">
                <a:solidFill>
                  <a:srgbClr val="FFC000"/>
                </a:solidFill>
              </a:rPr>
              <a:t>Road to Seduction in Sexual Sins</a:t>
            </a:r>
            <a:endParaRPr lang="en-US" sz="8000" b="1" dirty="0">
              <a:solidFill>
                <a:srgbClr val="FFC000"/>
              </a:solidFill>
            </a:endParaRPr>
          </a:p>
        </p:txBody>
      </p:sp>
    </p:spTree>
    <p:extLst>
      <p:ext uri="{BB962C8B-B14F-4D97-AF65-F5344CB8AC3E}">
        <p14:creationId xmlns:p14="http://schemas.microsoft.com/office/powerpoint/2010/main" val="206426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4000" b="1" dirty="0" smtClean="0">
                <a:solidFill>
                  <a:srgbClr val="FFFF00"/>
                </a:solidFill>
              </a:rPr>
              <a:t>Markers on Road of Sexual Seduction</a:t>
            </a:r>
            <a:endParaRPr lang="en-US" sz="4000" b="1" dirty="0">
              <a:solidFill>
                <a:srgbClr val="FFFF00"/>
              </a:solidFill>
            </a:endParaRPr>
          </a:p>
        </p:txBody>
      </p:sp>
      <p:sp>
        <p:nvSpPr>
          <p:cNvPr id="3" name="Content Placeholder 2"/>
          <p:cNvSpPr>
            <a:spLocks noGrp="1"/>
          </p:cNvSpPr>
          <p:nvPr>
            <p:ph idx="1"/>
          </p:nvPr>
        </p:nvSpPr>
        <p:spPr>
          <a:xfrm>
            <a:off x="0" y="838200"/>
            <a:ext cx="9144000" cy="6019800"/>
          </a:xfrm>
        </p:spPr>
        <p:txBody>
          <a:bodyPr>
            <a:normAutofit fontScale="85000" lnSpcReduction="10000"/>
          </a:bodyPr>
          <a:lstStyle/>
          <a:p>
            <a:pPr marL="228600" indent="-228600">
              <a:buClr>
                <a:srgbClr val="FFFF00"/>
              </a:buClr>
            </a:pPr>
            <a:r>
              <a:rPr lang="en-US" dirty="0" smtClean="0">
                <a:solidFill>
                  <a:schemeClr val="bg1"/>
                </a:solidFill>
              </a:rPr>
              <a:t>Cease listen to God’s law (</a:t>
            </a:r>
            <a:r>
              <a:rPr lang="en-US" sz="3000" b="1" i="1" dirty="0" smtClean="0">
                <a:solidFill>
                  <a:srgbClr val="FFC000"/>
                </a:solidFill>
              </a:rPr>
              <a:t>Hos. 4:6 </a:t>
            </a:r>
            <a:r>
              <a:rPr lang="en-US" sz="3000" dirty="0" smtClean="0">
                <a:solidFill>
                  <a:schemeClr val="bg1"/>
                </a:solidFill>
              </a:rPr>
              <a:t>vs. </a:t>
            </a:r>
            <a:r>
              <a:rPr lang="en-US" sz="3000" b="1" i="1" dirty="0" smtClean="0">
                <a:solidFill>
                  <a:srgbClr val="FFC000"/>
                </a:solidFill>
              </a:rPr>
              <a:t>1 Thess. 4:1-7</a:t>
            </a:r>
            <a:r>
              <a:rPr lang="en-US" dirty="0" smtClean="0">
                <a:solidFill>
                  <a:schemeClr val="bg1"/>
                </a:solidFill>
              </a:rPr>
              <a:t>)</a:t>
            </a:r>
          </a:p>
          <a:p>
            <a:pPr marL="228600" indent="-228600">
              <a:buClr>
                <a:srgbClr val="FFFF00"/>
              </a:buClr>
            </a:pPr>
            <a:r>
              <a:rPr lang="en-US" dirty="0" smtClean="0">
                <a:solidFill>
                  <a:schemeClr val="bg1"/>
                </a:solidFill>
              </a:rPr>
              <a:t>Listen to flattery (</a:t>
            </a:r>
            <a:r>
              <a:rPr lang="en-US" sz="3000" b="1" i="1" dirty="0" smtClean="0">
                <a:solidFill>
                  <a:srgbClr val="FFC000"/>
                </a:solidFill>
              </a:rPr>
              <a:t>Prov. 29:5 </a:t>
            </a:r>
            <a:r>
              <a:rPr lang="en-US" sz="3000" dirty="0" smtClean="0">
                <a:solidFill>
                  <a:schemeClr val="bg1"/>
                </a:solidFill>
              </a:rPr>
              <a:t>vs. </a:t>
            </a:r>
            <a:r>
              <a:rPr lang="en-US" sz="3000" b="1" i="1" dirty="0" smtClean="0">
                <a:solidFill>
                  <a:srgbClr val="FFC000"/>
                </a:solidFill>
              </a:rPr>
              <a:t>Gal. 6:3</a:t>
            </a:r>
            <a:r>
              <a:rPr lang="en-US" sz="3000" dirty="0" smtClean="0">
                <a:solidFill>
                  <a:schemeClr val="bg1"/>
                </a:solidFill>
              </a:rPr>
              <a:t>; </a:t>
            </a:r>
            <a:r>
              <a:rPr lang="en-US" sz="3000" b="1" i="1" dirty="0" smtClean="0">
                <a:solidFill>
                  <a:srgbClr val="FFC000"/>
                </a:solidFill>
              </a:rPr>
              <a:t>Rom. 12:3</a:t>
            </a:r>
            <a:r>
              <a:rPr lang="en-US" dirty="0" smtClean="0">
                <a:solidFill>
                  <a:schemeClr val="bg1"/>
                </a:solidFill>
              </a:rPr>
              <a:t>)</a:t>
            </a:r>
          </a:p>
          <a:p>
            <a:pPr marL="228600" indent="-228600">
              <a:buClr>
                <a:srgbClr val="FFFF00"/>
              </a:buClr>
            </a:pPr>
            <a:r>
              <a:rPr lang="en-US" dirty="0" smtClean="0">
                <a:solidFill>
                  <a:schemeClr val="bg1"/>
                </a:solidFill>
              </a:rPr>
              <a:t>Seek the wrong way (</a:t>
            </a:r>
            <a:r>
              <a:rPr lang="en-US" sz="3100" b="1" i="1" dirty="0" smtClean="0">
                <a:solidFill>
                  <a:srgbClr val="FFC000"/>
                </a:solidFill>
              </a:rPr>
              <a:t>Gen. 13:10-13 </a:t>
            </a:r>
            <a:r>
              <a:rPr lang="en-US" sz="3100" dirty="0" smtClean="0">
                <a:solidFill>
                  <a:schemeClr val="bg1"/>
                </a:solidFill>
              </a:rPr>
              <a:t>vs. </a:t>
            </a:r>
            <a:r>
              <a:rPr lang="en-US" sz="3100" b="1" i="1" dirty="0" smtClean="0">
                <a:solidFill>
                  <a:srgbClr val="FFC000"/>
                </a:solidFill>
              </a:rPr>
              <a:t>Josh. 1:7</a:t>
            </a:r>
            <a:r>
              <a:rPr lang="en-US" sz="3100" dirty="0" smtClean="0">
                <a:solidFill>
                  <a:schemeClr val="bg1"/>
                </a:solidFill>
              </a:rPr>
              <a:t>; </a:t>
            </a:r>
            <a:r>
              <a:rPr lang="en-US" sz="3100" b="1" i="1" dirty="0" smtClean="0">
                <a:solidFill>
                  <a:srgbClr val="FFC000"/>
                </a:solidFill>
              </a:rPr>
              <a:t>Prov. 4:27</a:t>
            </a:r>
            <a:r>
              <a:rPr lang="en-US" dirty="0" smtClean="0">
                <a:solidFill>
                  <a:schemeClr val="bg1"/>
                </a:solidFill>
              </a:rPr>
              <a:t>)</a:t>
            </a:r>
          </a:p>
          <a:p>
            <a:pPr marL="228600" indent="-228600">
              <a:buClr>
                <a:srgbClr val="FFFF00"/>
              </a:buClr>
            </a:pPr>
            <a:r>
              <a:rPr lang="en-US" dirty="0" smtClean="0">
                <a:solidFill>
                  <a:schemeClr val="bg1"/>
                </a:solidFill>
              </a:rPr>
              <a:t>Go to the wrong place (</a:t>
            </a:r>
            <a:r>
              <a:rPr lang="en-US" sz="3100" b="1" i="1" dirty="0" smtClean="0">
                <a:solidFill>
                  <a:srgbClr val="FFC000"/>
                </a:solidFill>
              </a:rPr>
              <a:t>Exod. 34:12</a:t>
            </a:r>
            <a:r>
              <a:rPr lang="en-US" sz="3100" dirty="0" smtClean="0">
                <a:solidFill>
                  <a:schemeClr val="bg1"/>
                </a:solidFill>
              </a:rPr>
              <a:t> vs. </a:t>
            </a:r>
            <a:r>
              <a:rPr lang="en-US" sz="3100" b="1" i="1" dirty="0" smtClean="0">
                <a:solidFill>
                  <a:srgbClr val="FFC000"/>
                </a:solidFill>
              </a:rPr>
              <a:t>Psa. 1:1-3</a:t>
            </a:r>
            <a:r>
              <a:rPr lang="en-US" dirty="0" smtClean="0">
                <a:solidFill>
                  <a:schemeClr val="bg1"/>
                </a:solidFill>
              </a:rPr>
              <a:t>)</a:t>
            </a:r>
          </a:p>
          <a:p>
            <a:pPr marL="228600" indent="-228600">
              <a:buClr>
                <a:srgbClr val="FFFF00"/>
              </a:buClr>
            </a:pPr>
            <a:r>
              <a:rPr lang="en-US" dirty="0" smtClean="0">
                <a:solidFill>
                  <a:schemeClr val="bg1"/>
                </a:solidFill>
              </a:rPr>
              <a:t>Enticed by immodest dress (</a:t>
            </a:r>
            <a:r>
              <a:rPr lang="en-US" sz="3100" b="1" i="1" dirty="0" smtClean="0">
                <a:solidFill>
                  <a:srgbClr val="FFC000"/>
                </a:solidFill>
              </a:rPr>
              <a:t>Prov. 7:10</a:t>
            </a:r>
            <a:r>
              <a:rPr lang="en-US" sz="3100" dirty="0" smtClean="0">
                <a:solidFill>
                  <a:schemeClr val="bg1"/>
                </a:solidFill>
              </a:rPr>
              <a:t> vs. </a:t>
            </a:r>
            <a:r>
              <a:rPr lang="en-US" sz="3100" b="1" i="1" dirty="0" smtClean="0">
                <a:solidFill>
                  <a:srgbClr val="FFC000"/>
                </a:solidFill>
              </a:rPr>
              <a:t>1 Tim. 2:8-10</a:t>
            </a:r>
            <a:r>
              <a:rPr lang="en-US" dirty="0" smtClean="0">
                <a:solidFill>
                  <a:schemeClr val="bg1"/>
                </a:solidFill>
              </a:rPr>
              <a:t>)</a:t>
            </a:r>
          </a:p>
          <a:p>
            <a:pPr marL="228600" indent="-228600">
              <a:buClr>
                <a:srgbClr val="FFFF00"/>
              </a:buClr>
            </a:pPr>
            <a:r>
              <a:rPr lang="en-US" dirty="0" smtClean="0">
                <a:solidFill>
                  <a:schemeClr val="bg1"/>
                </a:solidFill>
              </a:rPr>
              <a:t>Attracted by wrong character (</a:t>
            </a:r>
            <a:r>
              <a:rPr lang="en-US" sz="3100" b="1" i="1" dirty="0" smtClean="0">
                <a:solidFill>
                  <a:srgbClr val="FFC000"/>
                </a:solidFill>
              </a:rPr>
              <a:t>Prov. 9:13-18 </a:t>
            </a:r>
            <a:r>
              <a:rPr lang="en-US" sz="3100" dirty="0" smtClean="0">
                <a:solidFill>
                  <a:schemeClr val="bg1"/>
                </a:solidFill>
              </a:rPr>
              <a:t>vs. </a:t>
            </a:r>
            <a:r>
              <a:rPr lang="en-US" sz="3100" b="1" i="1" dirty="0" smtClean="0">
                <a:solidFill>
                  <a:srgbClr val="FFC000"/>
                </a:solidFill>
              </a:rPr>
              <a:t>1 Pet. 3:1-4</a:t>
            </a:r>
            <a:r>
              <a:rPr lang="en-US" dirty="0" smtClean="0">
                <a:solidFill>
                  <a:schemeClr val="bg1"/>
                </a:solidFill>
              </a:rPr>
              <a:t>)</a:t>
            </a:r>
          </a:p>
          <a:p>
            <a:pPr marL="228600" indent="-228600">
              <a:buClr>
                <a:srgbClr val="FFFF00"/>
              </a:buClr>
            </a:pPr>
            <a:r>
              <a:rPr lang="en-US" dirty="0">
                <a:solidFill>
                  <a:schemeClr val="bg1"/>
                </a:solidFill>
              </a:rPr>
              <a:t>S</a:t>
            </a:r>
            <a:r>
              <a:rPr lang="en-US" dirty="0" smtClean="0">
                <a:solidFill>
                  <a:schemeClr val="bg1"/>
                </a:solidFill>
              </a:rPr>
              <a:t>earch</a:t>
            </a:r>
            <a:r>
              <a:rPr lang="en-US" sz="2800" dirty="0" smtClean="0">
                <a:solidFill>
                  <a:schemeClr val="bg1"/>
                </a:solidFill>
              </a:rPr>
              <a:t> </a:t>
            </a:r>
            <a:r>
              <a:rPr lang="en-US" dirty="0" smtClean="0">
                <a:solidFill>
                  <a:schemeClr val="bg1"/>
                </a:solidFill>
              </a:rPr>
              <a:t>is</a:t>
            </a:r>
            <a:r>
              <a:rPr lang="en-US" sz="2400" dirty="0" smtClean="0">
                <a:solidFill>
                  <a:schemeClr val="bg1"/>
                </a:solidFill>
              </a:rPr>
              <a:t> </a:t>
            </a:r>
            <a:r>
              <a:rPr lang="en-US" dirty="0" smtClean="0">
                <a:solidFill>
                  <a:schemeClr val="bg1"/>
                </a:solidFill>
              </a:rPr>
              <a:t>for</a:t>
            </a:r>
            <a:r>
              <a:rPr lang="en-US" sz="2800" dirty="0" smtClean="0">
                <a:solidFill>
                  <a:schemeClr val="bg1"/>
                </a:solidFill>
              </a:rPr>
              <a:t> </a:t>
            </a:r>
            <a:r>
              <a:rPr lang="en-US" dirty="0" smtClean="0">
                <a:solidFill>
                  <a:schemeClr val="bg1"/>
                </a:solidFill>
              </a:rPr>
              <a:t>prey,</a:t>
            </a:r>
            <a:r>
              <a:rPr lang="en-US" sz="2400" dirty="0" smtClean="0">
                <a:solidFill>
                  <a:schemeClr val="bg1"/>
                </a:solidFill>
              </a:rPr>
              <a:t> </a:t>
            </a:r>
            <a:r>
              <a:rPr lang="en-US" dirty="0" smtClean="0">
                <a:solidFill>
                  <a:schemeClr val="bg1"/>
                </a:solidFill>
              </a:rPr>
              <a:t>not</a:t>
            </a:r>
            <a:r>
              <a:rPr lang="en-US" sz="2400" dirty="0" smtClean="0">
                <a:solidFill>
                  <a:schemeClr val="bg1"/>
                </a:solidFill>
              </a:rPr>
              <a:t> </a:t>
            </a:r>
            <a:r>
              <a:rPr lang="en-US" dirty="0" smtClean="0">
                <a:solidFill>
                  <a:schemeClr val="bg1"/>
                </a:solidFill>
              </a:rPr>
              <a:t>special</a:t>
            </a:r>
            <a:r>
              <a:rPr lang="en-US" sz="2800" dirty="0" smtClean="0">
                <a:solidFill>
                  <a:schemeClr val="bg1"/>
                </a:solidFill>
              </a:rPr>
              <a:t> </a:t>
            </a:r>
            <a:r>
              <a:rPr lang="en-US" dirty="0" smtClean="0">
                <a:solidFill>
                  <a:schemeClr val="bg1"/>
                </a:solidFill>
              </a:rPr>
              <a:t>one</a:t>
            </a:r>
            <a:r>
              <a:rPr lang="en-US" sz="2400" dirty="0" smtClean="0">
                <a:solidFill>
                  <a:schemeClr val="bg1"/>
                </a:solidFill>
              </a:rPr>
              <a:t> </a:t>
            </a:r>
            <a:r>
              <a:rPr lang="en-US" dirty="0" smtClean="0">
                <a:solidFill>
                  <a:schemeClr val="bg1"/>
                </a:solidFill>
              </a:rPr>
              <a:t>(</a:t>
            </a:r>
            <a:r>
              <a:rPr lang="en-US" sz="3100" b="1" i="1" dirty="0" smtClean="0">
                <a:solidFill>
                  <a:srgbClr val="FFC000"/>
                </a:solidFill>
              </a:rPr>
              <a:t>Prov.</a:t>
            </a:r>
            <a:r>
              <a:rPr lang="en-US" sz="2400" b="1" i="1" dirty="0" smtClean="0">
                <a:solidFill>
                  <a:srgbClr val="FFC000"/>
                </a:solidFill>
              </a:rPr>
              <a:t> </a:t>
            </a:r>
            <a:r>
              <a:rPr lang="en-US" sz="3100" b="1" i="1" dirty="0" smtClean="0">
                <a:solidFill>
                  <a:srgbClr val="FFC000"/>
                </a:solidFill>
              </a:rPr>
              <a:t>23:26f</a:t>
            </a:r>
            <a:r>
              <a:rPr lang="en-US" sz="3100" dirty="0" smtClean="0">
                <a:solidFill>
                  <a:schemeClr val="bg1"/>
                </a:solidFill>
              </a:rPr>
              <a:t> vs. </a:t>
            </a:r>
            <a:r>
              <a:rPr lang="en-US" sz="3100" b="1" i="1" dirty="0" smtClean="0">
                <a:solidFill>
                  <a:srgbClr val="FFC000"/>
                </a:solidFill>
              </a:rPr>
              <a:t>1</a:t>
            </a:r>
            <a:r>
              <a:rPr lang="en-US" sz="2100" b="1" i="1" dirty="0" smtClean="0">
                <a:solidFill>
                  <a:srgbClr val="FFC000"/>
                </a:solidFill>
              </a:rPr>
              <a:t> </a:t>
            </a:r>
            <a:r>
              <a:rPr lang="en-US" sz="3100" b="1" i="1" dirty="0" smtClean="0">
                <a:solidFill>
                  <a:srgbClr val="FFC000"/>
                </a:solidFill>
              </a:rPr>
              <a:t>Thess.</a:t>
            </a:r>
            <a:r>
              <a:rPr lang="en-US" sz="2400" b="1" i="1" dirty="0" smtClean="0">
                <a:solidFill>
                  <a:srgbClr val="FFC000"/>
                </a:solidFill>
              </a:rPr>
              <a:t> </a:t>
            </a:r>
            <a:r>
              <a:rPr lang="en-US" sz="3100" b="1" i="1" dirty="0" smtClean="0">
                <a:solidFill>
                  <a:srgbClr val="FFC000"/>
                </a:solidFill>
              </a:rPr>
              <a:t>4:6</a:t>
            </a:r>
            <a:r>
              <a:rPr lang="en-US" dirty="0" smtClean="0">
                <a:solidFill>
                  <a:schemeClr val="bg1"/>
                </a:solidFill>
              </a:rPr>
              <a:t>)</a:t>
            </a:r>
          </a:p>
          <a:p>
            <a:pPr marL="228600" indent="-228600">
              <a:buClr>
                <a:srgbClr val="FFFF00"/>
              </a:buClr>
            </a:pPr>
            <a:r>
              <a:rPr lang="en-US" dirty="0" smtClean="0">
                <a:solidFill>
                  <a:schemeClr val="bg1"/>
                </a:solidFill>
              </a:rPr>
              <a:t>Yield</a:t>
            </a:r>
            <a:r>
              <a:rPr lang="en-US" sz="2400" dirty="0" smtClean="0">
                <a:solidFill>
                  <a:schemeClr val="bg1"/>
                </a:solidFill>
              </a:rPr>
              <a:t> </a:t>
            </a:r>
            <a:r>
              <a:rPr lang="en-US" dirty="0" smtClean="0">
                <a:solidFill>
                  <a:schemeClr val="bg1"/>
                </a:solidFill>
              </a:rPr>
              <a:t>to</a:t>
            </a:r>
            <a:r>
              <a:rPr lang="en-US" sz="2400" dirty="0" smtClean="0">
                <a:solidFill>
                  <a:schemeClr val="bg1"/>
                </a:solidFill>
              </a:rPr>
              <a:t> </a:t>
            </a:r>
            <a:r>
              <a:rPr lang="en-US" dirty="0" smtClean="0">
                <a:solidFill>
                  <a:schemeClr val="bg1"/>
                </a:solidFill>
              </a:rPr>
              <a:t>initial</a:t>
            </a:r>
            <a:r>
              <a:rPr lang="en-US" sz="2400" dirty="0" smtClean="0">
                <a:solidFill>
                  <a:schemeClr val="bg1"/>
                </a:solidFill>
              </a:rPr>
              <a:t> </a:t>
            </a:r>
            <a:r>
              <a:rPr lang="en-US" dirty="0" smtClean="0">
                <a:solidFill>
                  <a:schemeClr val="bg1"/>
                </a:solidFill>
              </a:rPr>
              <a:t>advance</a:t>
            </a:r>
            <a:r>
              <a:rPr lang="en-US" sz="2400" dirty="0" smtClean="0">
                <a:solidFill>
                  <a:schemeClr val="bg1"/>
                </a:solidFill>
              </a:rPr>
              <a:t> </a:t>
            </a:r>
            <a:r>
              <a:rPr lang="en-US" dirty="0" smtClean="0">
                <a:solidFill>
                  <a:schemeClr val="bg1"/>
                </a:solidFill>
              </a:rPr>
              <a:t>(</a:t>
            </a:r>
            <a:r>
              <a:rPr lang="en-US" sz="2900" b="1" i="1" dirty="0" smtClean="0">
                <a:solidFill>
                  <a:srgbClr val="FFC000"/>
                </a:solidFill>
              </a:rPr>
              <a:t>2</a:t>
            </a:r>
            <a:r>
              <a:rPr lang="en-US" sz="2100" b="1" i="1" dirty="0" smtClean="0">
                <a:solidFill>
                  <a:srgbClr val="FFC000"/>
                </a:solidFill>
              </a:rPr>
              <a:t> </a:t>
            </a:r>
            <a:r>
              <a:rPr lang="en-US" sz="2900" b="1" i="1" dirty="0" smtClean="0">
                <a:solidFill>
                  <a:srgbClr val="FFC000"/>
                </a:solidFill>
              </a:rPr>
              <a:t>Sam.</a:t>
            </a:r>
            <a:r>
              <a:rPr lang="en-US" sz="2400" b="1" i="1" dirty="0" smtClean="0">
                <a:solidFill>
                  <a:srgbClr val="FFC000"/>
                </a:solidFill>
              </a:rPr>
              <a:t> </a:t>
            </a:r>
            <a:r>
              <a:rPr lang="en-US" sz="2900" b="1" i="1" dirty="0" smtClean="0">
                <a:solidFill>
                  <a:srgbClr val="FFC000"/>
                </a:solidFill>
              </a:rPr>
              <a:t>11:1-3</a:t>
            </a:r>
            <a:r>
              <a:rPr lang="en-US" sz="2100" dirty="0" smtClean="0">
                <a:solidFill>
                  <a:schemeClr val="bg1"/>
                </a:solidFill>
              </a:rPr>
              <a:t> </a:t>
            </a:r>
            <a:r>
              <a:rPr lang="en-US" sz="2900" dirty="0" smtClean="0">
                <a:solidFill>
                  <a:schemeClr val="bg1"/>
                </a:solidFill>
              </a:rPr>
              <a:t>vs.</a:t>
            </a:r>
            <a:r>
              <a:rPr lang="en-US" sz="2400" dirty="0" smtClean="0">
                <a:solidFill>
                  <a:schemeClr val="bg1"/>
                </a:solidFill>
              </a:rPr>
              <a:t> </a:t>
            </a:r>
            <a:r>
              <a:rPr lang="en-US" sz="2900" b="1" i="1" dirty="0" smtClean="0">
                <a:solidFill>
                  <a:srgbClr val="FFC000"/>
                </a:solidFill>
              </a:rPr>
              <a:t>1</a:t>
            </a:r>
            <a:r>
              <a:rPr lang="en-US" sz="2100" b="1" i="1" dirty="0" smtClean="0">
                <a:solidFill>
                  <a:srgbClr val="FFC000"/>
                </a:solidFill>
              </a:rPr>
              <a:t> </a:t>
            </a:r>
            <a:r>
              <a:rPr lang="en-US" sz="2900" b="1" i="1" dirty="0" smtClean="0">
                <a:solidFill>
                  <a:srgbClr val="FFC000"/>
                </a:solidFill>
              </a:rPr>
              <a:t>Cor.</a:t>
            </a:r>
            <a:r>
              <a:rPr lang="en-US" sz="2400" b="1" i="1" dirty="0" smtClean="0">
                <a:solidFill>
                  <a:srgbClr val="FFC000"/>
                </a:solidFill>
              </a:rPr>
              <a:t> </a:t>
            </a:r>
            <a:r>
              <a:rPr lang="en-US" sz="2900" b="1" i="1" dirty="0" smtClean="0">
                <a:solidFill>
                  <a:srgbClr val="FFC000"/>
                </a:solidFill>
              </a:rPr>
              <a:t>10:13</a:t>
            </a:r>
            <a:r>
              <a:rPr lang="en-US" sz="2900" dirty="0" smtClean="0">
                <a:solidFill>
                  <a:schemeClr val="bg1"/>
                </a:solidFill>
              </a:rPr>
              <a:t>;</a:t>
            </a:r>
            <a:r>
              <a:rPr lang="en-US" sz="2400" dirty="0" smtClean="0">
                <a:solidFill>
                  <a:schemeClr val="bg1"/>
                </a:solidFill>
              </a:rPr>
              <a:t> </a:t>
            </a:r>
            <a:r>
              <a:rPr lang="en-US" sz="2900" b="1" i="1" dirty="0" smtClean="0">
                <a:solidFill>
                  <a:srgbClr val="FFC000"/>
                </a:solidFill>
              </a:rPr>
              <a:t>Job</a:t>
            </a:r>
            <a:r>
              <a:rPr lang="en-US" sz="2100" b="1" i="1" dirty="0" smtClean="0">
                <a:solidFill>
                  <a:srgbClr val="FFC000"/>
                </a:solidFill>
              </a:rPr>
              <a:t> </a:t>
            </a:r>
            <a:r>
              <a:rPr lang="en-US" sz="2900" b="1" i="1" dirty="0" smtClean="0">
                <a:solidFill>
                  <a:srgbClr val="FFC000"/>
                </a:solidFill>
              </a:rPr>
              <a:t>31:1</a:t>
            </a:r>
            <a:r>
              <a:rPr lang="en-US" dirty="0" smtClean="0">
                <a:solidFill>
                  <a:schemeClr val="bg1"/>
                </a:solidFill>
              </a:rPr>
              <a:t>)</a:t>
            </a:r>
          </a:p>
          <a:p>
            <a:pPr marL="228600" indent="-228600">
              <a:buClr>
                <a:srgbClr val="FFFF00"/>
              </a:buClr>
            </a:pPr>
            <a:r>
              <a:rPr lang="en-US" dirty="0" smtClean="0">
                <a:solidFill>
                  <a:schemeClr val="bg1"/>
                </a:solidFill>
              </a:rPr>
              <a:t>Give evil an appearance of good (</a:t>
            </a:r>
            <a:r>
              <a:rPr lang="en-US" sz="2900" dirty="0" smtClean="0">
                <a:solidFill>
                  <a:schemeClr val="bg1"/>
                </a:solidFill>
              </a:rPr>
              <a:t>Isa. 5:20 vs. 2 Cor. 11:14</a:t>
            </a:r>
            <a:r>
              <a:rPr lang="en-US" dirty="0" smtClean="0">
                <a:solidFill>
                  <a:schemeClr val="bg1"/>
                </a:solidFill>
              </a:rPr>
              <a:t>)</a:t>
            </a:r>
          </a:p>
          <a:p>
            <a:pPr marL="228600" indent="-228600">
              <a:buClr>
                <a:srgbClr val="FFFF00"/>
              </a:buClr>
            </a:pPr>
            <a:r>
              <a:rPr lang="en-US" dirty="0" smtClean="0">
                <a:solidFill>
                  <a:schemeClr val="bg1"/>
                </a:solidFill>
              </a:rPr>
              <a:t>See</a:t>
            </a:r>
            <a:r>
              <a:rPr lang="en-US" sz="2800" dirty="0" smtClean="0">
                <a:solidFill>
                  <a:schemeClr val="bg1"/>
                </a:solidFill>
              </a:rPr>
              <a:t> </a:t>
            </a:r>
            <a:r>
              <a:rPr lang="en-US" dirty="0" smtClean="0">
                <a:solidFill>
                  <a:schemeClr val="bg1"/>
                </a:solidFill>
              </a:rPr>
              <a:t>sin</a:t>
            </a:r>
            <a:r>
              <a:rPr lang="en-US" sz="2800" dirty="0" smtClean="0">
                <a:solidFill>
                  <a:schemeClr val="bg1"/>
                </a:solidFill>
              </a:rPr>
              <a:t> </a:t>
            </a:r>
            <a:r>
              <a:rPr lang="en-US" dirty="0" smtClean="0">
                <a:solidFill>
                  <a:schemeClr val="bg1"/>
                </a:solidFill>
              </a:rPr>
              <a:t>as</a:t>
            </a:r>
            <a:r>
              <a:rPr lang="en-US" sz="2800" dirty="0" smtClean="0">
                <a:solidFill>
                  <a:schemeClr val="bg1"/>
                </a:solidFill>
              </a:rPr>
              <a:t> </a:t>
            </a:r>
            <a:r>
              <a:rPr lang="en-US" dirty="0" smtClean="0">
                <a:solidFill>
                  <a:schemeClr val="bg1"/>
                </a:solidFill>
              </a:rPr>
              <a:t>beautiful,</a:t>
            </a:r>
            <a:r>
              <a:rPr lang="en-US" sz="2800" dirty="0" smtClean="0">
                <a:solidFill>
                  <a:schemeClr val="bg1"/>
                </a:solidFill>
              </a:rPr>
              <a:t> </a:t>
            </a:r>
            <a:r>
              <a:rPr lang="en-US" dirty="0" smtClean="0">
                <a:solidFill>
                  <a:schemeClr val="bg1"/>
                </a:solidFill>
              </a:rPr>
              <a:t>not</a:t>
            </a:r>
            <a:r>
              <a:rPr lang="en-US" sz="2800" dirty="0" smtClean="0">
                <a:solidFill>
                  <a:schemeClr val="bg1"/>
                </a:solidFill>
              </a:rPr>
              <a:t> </a:t>
            </a:r>
            <a:r>
              <a:rPr lang="en-US" dirty="0" smtClean="0">
                <a:solidFill>
                  <a:schemeClr val="bg1"/>
                </a:solidFill>
              </a:rPr>
              <a:t>true</a:t>
            </a:r>
            <a:r>
              <a:rPr lang="en-US" sz="2800" dirty="0" smtClean="0">
                <a:solidFill>
                  <a:schemeClr val="bg1"/>
                </a:solidFill>
              </a:rPr>
              <a:t> </a:t>
            </a:r>
            <a:r>
              <a:rPr lang="en-US" dirty="0" smtClean="0">
                <a:solidFill>
                  <a:schemeClr val="bg1"/>
                </a:solidFill>
              </a:rPr>
              <a:t>ugliness</a:t>
            </a:r>
            <a:r>
              <a:rPr lang="en-US" sz="2400" dirty="0" smtClean="0">
                <a:solidFill>
                  <a:schemeClr val="bg1"/>
                </a:solidFill>
              </a:rPr>
              <a:t> </a:t>
            </a:r>
            <a:r>
              <a:rPr lang="en-US" dirty="0" smtClean="0">
                <a:solidFill>
                  <a:schemeClr val="bg1"/>
                </a:solidFill>
              </a:rPr>
              <a:t>(</a:t>
            </a:r>
            <a:r>
              <a:rPr lang="en-US" sz="2900" b="1" i="1" dirty="0" smtClean="0">
                <a:solidFill>
                  <a:srgbClr val="FFC000"/>
                </a:solidFill>
              </a:rPr>
              <a:t>Gen.</a:t>
            </a:r>
            <a:r>
              <a:rPr lang="en-US" sz="2100" b="1" i="1" dirty="0" smtClean="0">
                <a:solidFill>
                  <a:srgbClr val="FFC000"/>
                </a:solidFill>
              </a:rPr>
              <a:t> </a:t>
            </a:r>
            <a:r>
              <a:rPr lang="en-US" sz="2900" b="1" i="1" dirty="0" smtClean="0">
                <a:solidFill>
                  <a:srgbClr val="FFC000"/>
                </a:solidFill>
              </a:rPr>
              <a:t>3:6</a:t>
            </a:r>
            <a:r>
              <a:rPr lang="en-US" sz="2400" dirty="0" smtClean="0">
                <a:solidFill>
                  <a:schemeClr val="bg1"/>
                </a:solidFill>
              </a:rPr>
              <a:t> </a:t>
            </a:r>
            <a:r>
              <a:rPr lang="en-US" sz="2900" dirty="0" smtClean="0">
                <a:solidFill>
                  <a:schemeClr val="bg1"/>
                </a:solidFill>
              </a:rPr>
              <a:t>vs</a:t>
            </a:r>
            <a:r>
              <a:rPr lang="en-US" sz="2400" dirty="0" smtClean="0">
                <a:solidFill>
                  <a:schemeClr val="bg1"/>
                </a:solidFill>
              </a:rPr>
              <a:t> </a:t>
            </a:r>
            <a:r>
              <a:rPr lang="en-US" sz="2900" b="1" i="1" dirty="0" smtClean="0">
                <a:solidFill>
                  <a:srgbClr val="FFC000"/>
                </a:solidFill>
              </a:rPr>
              <a:t>2</a:t>
            </a:r>
            <a:r>
              <a:rPr lang="en-US" sz="2100" b="1" i="1" dirty="0" smtClean="0">
                <a:solidFill>
                  <a:srgbClr val="FFC000"/>
                </a:solidFill>
              </a:rPr>
              <a:t> </a:t>
            </a:r>
            <a:r>
              <a:rPr lang="en-US" sz="2900" b="1" i="1" dirty="0" smtClean="0">
                <a:solidFill>
                  <a:srgbClr val="FFC000"/>
                </a:solidFill>
              </a:rPr>
              <a:t>Pet.</a:t>
            </a:r>
            <a:r>
              <a:rPr lang="en-US" sz="2400" b="1" i="1" dirty="0" smtClean="0">
                <a:solidFill>
                  <a:srgbClr val="FFC000"/>
                </a:solidFill>
              </a:rPr>
              <a:t> </a:t>
            </a:r>
            <a:r>
              <a:rPr lang="en-US" sz="2900" b="1" i="1" dirty="0" smtClean="0">
                <a:solidFill>
                  <a:srgbClr val="FFC000"/>
                </a:solidFill>
              </a:rPr>
              <a:t>2:20-22</a:t>
            </a:r>
            <a:r>
              <a:rPr lang="en-US" dirty="0" smtClean="0">
                <a:solidFill>
                  <a:schemeClr val="bg1"/>
                </a:solidFill>
              </a:rPr>
              <a:t>)</a:t>
            </a:r>
          </a:p>
          <a:p>
            <a:pPr marL="228600" indent="-228600">
              <a:buClr>
                <a:srgbClr val="FFFF00"/>
              </a:buClr>
            </a:pPr>
            <a:r>
              <a:rPr lang="en-US" dirty="0" smtClean="0">
                <a:solidFill>
                  <a:schemeClr val="bg1"/>
                </a:solidFill>
              </a:rPr>
              <a:t>Believe, “I won’t get caught” (</a:t>
            </a:r>
            <a:r>
              <a:rPr lang="en-US" sz="2900" b="1" i="1" dirty="0" smtClean="0">
                <a:solidFill>
                  <a:srgbClr val="FFC000"/>
                </a:solidFill>
              </a:rPr>
              <a:t>Isa. 29:15</a:t>
            </a:r>
            <a:r>
              <a:rPr lang="en-US" sz="2900" dirty="0" smtClean="0">
                <a:solidFill>
                  <a:schemeClr val="bg1"/>
                </a:solidFill>
              </a:rPr>
              <a:t>; </a:t>
            </a:r>
            <a:r>
              <a:rPr lang="en-US" sz="2900" b="1" i="1" dirty="0" smtClean="0">
                <a:solidFill>
                  <a:srgbClr val="FFC000"/>
                </a:solidFill>
              </a:rPr>
              <a:t>30:1</a:t>
            </a:r>
            <a:r>
              <a:rPr lang="en-US" sz="2900" dirty="0" smtClean="0">
                <a:solidFill>
                  <a:schemeClr val="bg1"/>
                </a:solidFill>
              </a:rPr>
              <a:t> vs. </a:t>
            </a:r>
            <a:r>
              <a:rPr lang="en-US" sz="2900" b="1" i="1" dirty="0" smtClean="0">
                <a:solidFill>
                  <a:srgbClr val="FFC000"/>
                </a:solidFill>
              </a:rPr>
              <a:t>Num. 32:23</a:t>
            </a:r>
            <a:r>
              <a:rPr lang="en-US" dirty="0" smtClean="0">
                <a:solidFill>
                  <a:schemeClr val="bg1"/>
                </a:solidFill>
              </a:rPr>
              <a:t>)</a:t>
            </a:r>
          </a:p>
          <a:p>
            <a:pPr marL="228600" indent="-228600">
              <a:buClr>
                <a:srgbClr val="FFFF00"/>
              </a:buClr>
            </a:pPr>
            <a:r>
              <a:rPr lang="en-US" dirty="0" smtClean="0">
                <a:solidFill>
                  <a:schemeClr val="bg1"/>
                </a:solidFill>
              </a:rPr>
              <a:t>Do</a:t>
            </a:r>
            <a:r>
              <a:rPr lang="en-US" sz="2800" dirty="0" smtClean="0">
                <a:solidFill>
                  <a:schemeClr val="bg1"/>
                </a:solidFill>
              </a:rPr>
              <a:t> </a:t>
            </a:r>
            <a:r>
              <a:rPr lang="en-US" dirty="0" smtClean="0">
                <a:solidFill>
                  <a:schemeClr val="bg1"/>
                </a:solidFill>
              </a:rPr>
              <a:t>not</a:t>
            </a:r>
            <a:r>
              <a:rPr lang="en-US" sz="2800" dirty="0" smtClean="0">
                <a:solidFill>
                  <a:schemeClr val="bg1"/>
                </a:solidFill>
              </a:rPr>
              <a:t> </a:t>
            </a:r>
            <a:r>
              <a:rPr lang="en-US" dirty="0" smtClean="0">
                <a:solidFill>
                  <a:schemeClr val="bg1"/>
                </a:solidFill>
              </a:rPr>
              <a:t>see</a:t>
            </a:r>
            <a:r>
              <a:rPr lang="en-US" sz="2800" dirty="0" smtClean="0">
                <a:solidFill>
                  <a:schemeClr val="bg1"/>
                </a:solidFill>
              </a:rPr>
              <a:t> </a:t>
            </a:r>
            <a:r>
              <a:rPr lang="en-US" dirty="0" smtClean="0">
                <a:solidFill>
                  <a:schemeClr val="bg1"/>
                </a:solidFill>
              </a:rPr>
              <a:t>end</a:t>
            </a:r>
            <a:r>
              <a:rPr lang="en-US" sz="2800" dirty="0" smtClean="0">
                <a:solidFill>
                  <a:schemeClr val="bg1"/>
                </a:solidFill>
              </a:rPr>
              <a:t> </a:t>
            </a:r>
            <a:r>
              <a:rPr lang="en-US" dirty="0" smtClean="0">
                <a:solidFill>
                  <a:schemeClr val="bg1"/>
                </a:solidFill>
              </a:rPr>
              <a:t>of path</a:t>
            </a:r>
            <a:r>
              <a:rPr lang="en-US" sz="2800" dirty="0" smtClean="0">
                <a:solidFill>
                  <a:schemeClr val="bg1"/>
                </a:solidFill>
              </a:rPr>
              <a:t> </a:t>
            </a:r>
            <a:r>
              <a:rPr lang="en-US" dirty="0" smtClean="0">
                <a:solidFill>
                  <a:schemeClr val="bg1"/>
                </a:solidFill>
              </a:rPr>
              <a:t>(</a:t>
            </a:r>
            <a:r>
              <a:rPr lang="en-US" sz="2900" b="1" i="1" dirty="0" smtClean="0">
                <a:solidFill>
                  <a:srgbClr val="FFC000"/>
                </a:solidFill>
              </a:rPr>
              <a:t>Heb. 3:12-13</a:t>
            </a:r>
            <a:r>
              <a:rPr lang="en-US" sz="2900" dirty="0" smtClean="0">
                <a:solidFill>
                  <a:schemeClr val="bg1"/>
                </a:solidFill>
              </a:rPr>
              <a:t> vs. </a:t>
            </a:r>
            <a:r>
              <a:rPr lang="en-US" sz="2900" b="1" i="1" dirty="0" smtClean="0">
                <a:solidFill>
                  <a:srgbClr val="FFC000"/>
                </a:solidFill>
              </a:rPr>
              <a:t>1 Cor. 6:15-20</a:t>
            </a:r>
            <a:r>
              <a:rPr lang="en-US" dirty="0" smtClean="0">
                <a:solidFill>
                  <a:schemeClr val="bg1"/>
                </a:solidFill>
              </a:rPr>
              <a:t>)</a:t>
            </a:r>
          </a:p>
          <a:p>
            <a:pPr marL="228600" indent="-228600">
              <a:buClr>
                <a:srgbClr val="FFFF00"/>
              </a:buClr>
            </a:pPr>
            <a:r>
              <a:rPr lang="en-US" dirty="0" smtClean="0">
                <a:solidFill>
                  <a:schemeClr val="bg1"/>
                </a:solidFill>
              </a:rPr>
              <a:t>See</a:t>
            </a:r>
            <a:r>
              <a:rPr lang="en-US" sz="2800" dirty="0" smtClean="0">
                <a:solidFill>
                  <a:schemeClr val="bg1"/>
                </a:solidFill>
              </a:rPr>
              <a:t> </a:t>
            </a:r>
            <a:r>
              <a:rPr lang="en-US" dirty="0" smtClean="0">
                <a:solidFill>
                  <a:schemeClr val="bg1"/>
                </a:solidFill>
              </a:rPr>
              <a:t>terrible</a:t>
            </a:r>
            <a:r>
              <a:rPr lang="en-US" sz="2800" dirty="0" smtClean="0">
                <a:solidFill>
                  <a:schemeClr val="bg1"/>
                </a:solidFill>
              </a:rPr>
              <a:t> </a:t>
            </a:r>
            <a:r>
              <a:rPr lang="en-US" dirty="0" smtClean="0">
                <a:solidFill>
                  <a:schemeClr val="bg1"/>
                </a:solidFill>
              </a:rPr>
              <a:t>consequence</a:t>
            </a:r>
            <a:r>
              <a:rPr lang="en-US" sz="2800" dirty="0" smtClean="0">
                <a:solidFill>
                  <a:schemeClr val="bg1"/>
                </a:solidFill>
              </a:rPr>
              <a:t> </a:t>
            </a:r>
            <a:r>
              <a:rPr lang="en-US" dirty="0" smtClean="0">
                <a:solidFill>
                  <a:schemeClr val="bg1"/>
                </a:solidFill>
              </a:rPr>
              <a:t>of sin</a:t>
            </a:r>
            <a:r>
              <a:rPr lang="en-US" sz="2600" dirty="0" smtClean="0">
                <a:solidFill>
                  <a:schemeClr val="bg1"/>
                </a:solidFill>
              </a:rPr>
              <a:t> </a:t>
            </a:r>
            <a:r>
              <a:rPr lang="en-US" dirty="0" smtClean="0">
                <a:solidFill>
                  <a:schemeClr val="bg1"/>
                </a:solidFill>
              </a:rPr>
              <a:t>too</a:t>
            </a:r>
            <a:r>
              <a:rPr lang="en-US" sz="2800" dirty="0" smtClean="0">
                <a:solidFill>
                  <a:schemeClr val="bg1"/>
                </a:solidFill>
              </a:rPr>
              <a:t> </a:t>
            </a:r>
            <a:r>
              <a:rPr lang="en-US" dirty="0" smtClean="0">
                <a:solidFill>
                  <a:schemeClr val="bg1"/>
                </a:solidFill>
              </a:rPr>
              <a:t>late</a:t>
            </a:r>
            <a:r>
              <a:rPr lang="en-US" sz="2100" dirty="0" smtClean="0">
                <a:solidFill>
                  <a:schemeClr val="bg1"/>
                </a:solidFill>
              </a:rPr>
              <a:t> </a:t>
            </a:r>
            <a:r>
              <a:rPr lang="en-US" dirty="0" smtClean="0">
                <a:solidFill>
                  <a:schemeClr val="bg1"/>
                </a:solidFill>
              </a:rPr>
              <a:t>(</a:t>
            </a:r>
            <a:r>
              <a:rPr lang="en-US" sz="2900" b="1" i="1" dirty="0">
                <a:solidFill>
                  <a:srgbClr val="FFC000"/>
                </a:solidFill>
              </a:rPr>
              <a:t>2</a:t>
            </a:r>
            <a:r>
              <a:rPr lang="en-US" sz="2100" b="1" i="1" dirty="0">
                <a:solidFill>
                  <a:srgbClr val="FFC000"/>
                </a:solidFill>
              </a:rPr>
              <a:t> </a:t>
            </a:r>
            <a:r>
              <a:rPr lang="en-US" sz="2900" b="1" i="1" dirty="0">
                <a:solidFill>
                  <a:srgbClr val="FFC000"/>
                </a:solidFill>
              </a:rPr>
              <a:t>Cor.</a:t>
            </a:r>
            <a:r>
              <a:rPr lang="en-US" sz="2400" b="1" i="1" dirty="0">
                <a:solidFill>
                  <a:srgbClr val="FFC000"/>
                </a:solidFill>
              </a:rPr>
              <a:t> </a:t>
            </a:r>
            <a:r>
              <a:rPr lang="en-US" sz="2900" b="1" i="1" dirty="0">
                <a:solidFill>
                  <a:srgbClr val="FFC000"/>
                </a:solidFill>
              </a:rPr>
              <a:t>5:10</a:t>
            </a:r>
            <a:r>
              <a:rPr lang="en-US" sz="2900" dirty="0">
                <a:solidFill>
                  <a:schemeClr val="bg1"/>
                </a:solidFill>
              </a:rPr>
              <a:t>;</a:t>
            </a:r>
            <a:r>
              <a:rPr lang="en-US" sz="2400" dirty="0">
                <a:solidFill>
                  <a:schemeClr val="bg1"/>
                </a:solidFill>
              </a:rPr>
              <a:t> </a:t>
            </a:r>
            <a:r>
              <a:rPr lang="en-US" sz="2900" b="1" i="1" dirty="0">
                <a:solidFill>
                  <a:srgbClr val="FFC000"/>
                </a:solidFill>
              </a:rPr>
              <a:t>Eccl.</a:t>
            </a:r>
            <a:r>
              <a:rPr lang="en-US" sz="2400" b="1" i="1" dirty="0">
                <a:solidFill>
                  <a:srgbClr val="FFC000"/>
                </a:solidFill>
              </a:rPr>
              <a:t> </a:t>
            </a:r>
            <a:r>
              <a:rPr lang="en-US" sz="2900" b="1" i="1" dirty="0">
                <a:solidFill>
                  <a:srgbClr val="FFC000"/>
                </a:solidFill>
              </a:rPr>
              <a:t>12:14</a:t>
            </a:r>
            <a:r>
              <a:rPr lang="en-US" dirty="0" smtClean="0">
                <a:solidFill>
                  <a:schemeClr val="bg1"/>
                </a:solidFill>
              </a:rPr>
              <a:t>)</a:t>
            </a:r>
          </a:p>
        </p:txBody>
      </p:sp>
    </p:spTree>
    <p:extLst>
      <p:ext uri="{BB962C8B-B14F-4D97-AF65-F5344CB8AC3E}">
        <p14:creationId xmlns:p14="http://schemas.microsoft.com/office/powerpoint/2010/main" val="4010459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4000" b="1" dirty="0" smtClean="0">
                <a:solidFill>
                  <a:srgbClr val="FFFF00"/>
                </a:solidFill>
              </a:rPr>
              <a:t>Markers on Road to Seduction of Error</a:t>
            </a:r>
            <a:endParaRPr lang="en-US" sz="4000" b="1" dirty="0">
              <a:solidFill>
                <a:srgbClr val="FFFF00"/>
              </a:solidFill>
            </a:endParaRPr>
          </a:p>
        </p:txBody>
      </p:sp>
      <p:sp>
        <p:nvSpPr>
          <p:cNvPr id="3" name="Content Placeholder 2"/>
          <p:cNvSpPr>
            <a:spLocks noGrp="1"/>
          </p:cNvSpPr>
          <p:nvPr>
            <p:ph idx="1"/>
          </p:nvPr>
        </p:nvSpPr>
        <p:spPr>
          <a:xfrm>
            <a:off x="0" y="838200"/>
            <a:ext cx="9220200" cy="6172200"/>
          </a:xfrm>
        </p:spPr>
        <p:txBody>
          <a:bodyPr>
            <a:noAutofit/>
          </a:bodyPr>
          <a:lstStyle/>
          <a:p>
            <a:pPr marL="228600" indent="-228600">
              <a:lnSpc>
                <a:spcPct val="95000"/>
              </a:lnSpc>
              <a:spcBef>
                <a:spcPts val="0"/>
              </a:spcBef>
              <a:spcAft>
                <a:spcPts val="400"/>
              </a:spcAft>
              <a:buClr>
                <a:srgbClr val="FFFF00"/>
              </a:buClr>
            </a:pPr>
            <a:r>
              <a:rPr lang="en-US" sz="2800" dirty="0" smtClean="0">
                <a:solidFill>
                  <a:schemeClr val="bg1"/>
                </a:solidFill>
              </a:rPr>
              <a:t>Cease listening to God’s law (</a:t>
            </a:r>
            <a:r>
              <a:rPr lang="en-US" sz="2600" b="1" i="1" dirty="0" smtClean="0">
                <a:solidFill>
                  <a:srgbClr val="FFC000"/>
                </a:solidFill>
              </a:rPr>
              <a:t>Mark 7:8- 9 </a:t>
            </a:r>
            <a:r>
              <a:rPr lang="en-US" sz="2600" dirty="0" smtClean="0">
                <a:solidFill>
                  <a:schemeClr val="bg1"/>
                </a:solidFill>
              </a:rPr>
              <a:t>vs. </a:t>
            </a:r>
            <a:r>
              <a:rPr lang="en-US" sz="2600" b="1" i="1" dirty="0">
                <a:solidFill>
                  <a:srgbClr val="FFC000"/>
                </a:solidFill>
              </a:rPr>
              <a:t>2</a:t>
            </a:r>
            <a:r>
              <a:rPr lang="en-US" sz="2600" b="1" i="1" dirty="0" smtClean="0">
                <a:solidFill>
                  <a:srgbClr val="FFC000"/>
                </a:solidFill>
              </a:rPr>
              <a:t> Tim. 3:16-17</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Listen</a:t>
            </a:r>
            <a:r>
              <a:rPr lang="en-US" sz="2200" dirty="0" smtClean="0">
                <a:solidFill>
                  <a:schemeClr val="bg1"/>
                </a:solidFill>
              </a:rPr>
              <a:t> </a:t>
            </a:r>
            <a:r>
              <a:rPr lang="en-US" sz="2800" dirty="0" smtClean="0">
                <a:solidFill>
                  <a:schemeClr val="bg1"/>
                </a:solidFill>
              </a:rPr>
              <a:t>to</a:t>
            </a:r>
            <a:r>
              <a:rPr lang="en-US" sz="2200" dirty="0" smtClean="0">
                <a:solidFill>
                  <a:schemeClr val="bg1"/>
                </a:solidFill>
              </a:rPr>
              <a:t> </a:t>
            </a:r>
            <a:r>
              <a:rPr lang="en-US" sz="2800" dirty="0" smtClean="0">
                <a:solidFill>
                  <a:schemeClr val="bg1"/>
                </a:solidFill>
              </a:rPr>
              <a:t>pleasing</a:t>
            </a:r>
            <a:r>
              <a:rPr lang="en-US" sz="2200" dirty="0" smtClean="0">
                <a:solidFill>
                  <a:schemeClr val="bg1"/>
                </a:solidFill>
              </a:rPr>
              <a:t> </a:t>
            </a:r>
            <a:r>
              <a:rPr lang="en-US" sz="2800" dirty="0" smtClean="0">
                <a:solidFill>
                  <a:schemeClr val="bg1"/>
                </a:solidFill>
              </a:rPr>
              <a:t>words,</a:t>
            </a:r>
            <a:r>
              <a:rPr lang="en-US" sz="2400" dirty="0" smtClean="0">
                <a:solidFill>
                  <a:schemeClr val="bg1"/>
                </a:solidFill>
              </a:rPr>
              <a:t> </a:t>
            </a:r>
            <a:r>
              <a:rPr lang="en-US" sz="2800" dirty="0" smtClean="0">
                <a:solidFill>
                  <a:schemeClr val="bg1"/>
                </a:solidFill>
              </a:rPr>
              <a:t>not</a:t>
            </a:r>
            <a:r>
              <a:rPr lang="en-US" sz="2400" dirty="0" smtClean="0">
                <a:solidFill>
                  <a:schemeClr val="bg1"/>
                </a:solidFill>
              </a:rPr>
              <a:t> </a:t>
            </a:r>
            <a:r>
              <a:rPr lang="en-US" sz="2800" dirty="0" smtClean="0">
                <a:solidFill>
                  <a:schemeClr val="bg1"/>
                </a:solidFill>
              </a:rPr>
              <a:t>truth</a:t>
            </a:r>
            <a:r>
              <a:rPr lang="en-US" sz="2000" dirty="0" smtClean="0">
                <a:solidFill>
                  <a:schemeClr val="bg1"/>
                </a:solidFill>
              </a:rPr>
              <a:t> </a:t>
            </a:r>
            <a:r>
              <a:rPr lang="en-US" sz="2800" dirty="0" smtClean="0">
                <a:solidFill>
                  <a:schemeClr val="bg1"/>
                </a:solidFill>
              </a:rPr>
              <a:t>(</a:t>
            </a:r>
            <a:r>
              <a:rPr lang="en-US" sz="2600" b="1" i="1" dirty="0" smtClean="0">
                <a:solidFill>
                  <a:srgbClr val="FFC000"/>
                </a:solidFill>
              </a:rPr>
              <a:t>1 Thess. 2:3-9</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Look for own desires, not God’s will (</a:t>
            </a:r>
            <a:r>
              <a:rPr lang="en-US" sz="2600" b="1" i="1" dirty="0" smtClean="0">
                <a:solidFill>
                  <a:srgbClr val="FFC000"/>
                </a:solidFill>
              </a:rPr>
              <a:t>2 Tim. 4:3-4</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Go to the wrong source (</a:t>
            </a:r>
            <a:r>
              <a:rPr lang="en-US" sz="2600" b="1" i="1" dirty="0" smtClean="0">
                <a:solidFill>
                  <a:srgbClr val="FFC000"/>
                </a:solidFill>
              </a:rPr>
              <a:t>Col. 2:8</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Miss error that is clothed in a way to entice (</a:t>
            </a:r>
            <a:r>
              <a:rPr lang="en-US" sz="2600" b="1" i="1" dirty="0" smtClean="0">
                <a:solidFill>
                  <a:srgbClr val="FFC000"/>
                </a:solidFill>
              </a:rPr>
              <a:t>2 Pet. 2:18</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Attracted by wrong principles (</a:t>
            </a:r>
            <a:r>
              <a:rPr lang="en-US" sz="2600" b="1" i="1" dirty="0" smtClean="0">
                <a:solidFill>
                  <a:srgbClr val="FFC000"/>
                </a:solidFill>
              </a:rPr>
              <a:t>Gal. 3:1-5</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a:solidFill>
                  <a:schemeClr val="bg1"/>
                </a:solidFill>
              </a:rPr>
              <a:t>S</a:t>
            </a:r>
            <a:r>
              <a:rPr lang="en-US" sz="2800" dirty="0" smtClean="0">
                <a:solidFill>
                  <a:schemeClr val="bg1"/>
                </a:solidFill>
              </a:rPr>
              <a:t>earch</a:t>
            </a:r>
            <a:r>
              <a:rPr lang="en-US" sz="2400" dirty="0" smtClean="0">
                <a:solidFill>
                  <a:schemeClr val="bg1"/>
                </a:solidFill>
              </a:rPr>
              <a:t> </a:t>
            </a:r>
            <a:r>
              <a:rPr lang="en-US" sz="2800" dirty="0" smtClean="0">
                <a:solidFill>
                  <a:schemeClr val="bg1"/>
                </a:solidFill>
              </a:rPr>
              <a:t>is</a:t>
            </a:r>
            <a:r>
              <a:rPr lang="en-US" sz="2400" dirty="0" smtClean="0">
                <a:solidFill>
                  <a:schemeClr val="bg1"/>
                </a:solidFill>
              </a:rPr>
              <a:t> </a:t>
            </a:r>
            <a:r>
              <a:rPr lang="en-US" sz="2800" dirty="0" smtClean="0">
                <a:solidFill>
                  <a:schemeClr val="bg1"/>
                </a:solidFill>
              </a:rPr>
              <a:t>not</a:t>
            </a:r>
            <a:r>
              <a:rPr lang="en-US" sz="2400" dirty="0" smtClean="0">
                <a:solidFill>
                  <a:schemeClr val="bg1"/>
                </a:solidFill>
              </a:rPr>
              <a:t> </a:t>
            </a:r>
            <a:r>
              <a:rPr lang="en-US" sz="2800" dirty="0" smtClean="0">
                <a:solidFill>
                  <a:schemeClr val="bg1"/>
                </a:solidFill>
              </a:rPr>
              <a:t>for</a:t>
            </a:r>
            <a:r>
              <a:rPr lang="en-US" sz="2400" dirty="0" smtClean="0">
                <a:solidFill>
                  <a:schemeClr val="bg1"/>
                </a:solidFill>
              </a:rPr>
              <a:t> </a:t>
            </a:r>
            <a:r>
              <a:rPr lang="en-US" sz="2800" dirty="0" smtClean="0">
                <a:solidFill>
                  <a:schemeClr val="bg1"/>
                </a:solidFill>
              </a:rPr>
              <a:t>holiness</a:t>
            </a:r>
            <a:r>
              <a:rPr lang="en-US" sz="2400" dirty="0" smtClean="0">
                <a:solidFill>
                  <a:schemeClr val="bg1"/>
                </a:solidFill>
              </a:rPr>
              <a:t>,</a:t>
            </a:r>
            <a:r>
              <a:rPr lang="en-US" sz="1800" dirty="0" smtClean="0">
                <a:solidFill>
                  <a:schemeClr val="bg1"/>
                </a:solidFill>
              </a:rPr>
              <a:t> </a:t>
            </a:r>
            <a:r>
              <a:rPr lang="en-US" sz="2800" dirty="0" smtClean="0">
                <a:solidFill>
                  <a:schemeClr val="bg1"/>
                </a:solidFill>
              </a:rPr>
              <a:t>but</a:t>
            </a:r>
            <a:r>
              <a:rPr lang="en-US" sz="2400" dirty="0" smtClean="0">
                <a:solidFill>
                  <a:schemeClr val="bg1"/>
                </a:solidFill>
              </a:rPr>
              <a:t> </a:t>
            </a:r>
            <a:r>
              <a:rPr lang="en-US" sz="2800" dirty="0" smtClean="0">
                <a:solidFill>
                  <a:schemeClr val="bg1"/>
                </a:solidFill>
              </a:rPr>
              <a:t>an</a:t>
            </a:r>
            <a:r>
              <a:rPr lang="en-US" sz="2400" dirty="0" smtClean="0">
                <a:solidFill>
                  <a:schemeClr val="bg1"/>
                </a:solidFill>
              </a:rPr>
              <a:t> </a:t>
            </a:r>
            <a:r>
              <a:rPr lang="en-US" sz="2800" dirty="0" smtClean="0">
                <a:solidFill>
                  <a:schemeClr val="bg1"/>
                </a:solidFill>
              </a:rPr>
              <a:t>excuse</a:t>
            </a:r>
            <a:r>
              <a:rPr lang="en-US" sz="2400" dirty="0" smtClean="0">
                <a:solidFill>
                  <a:schemeClr val="bg1"/>
                </a:solidFill>
              </a:rPr>
              <a:t> </a:t>
            </a:r>
            <a:r>
              <a:rPr lang="en-US" sz="2800" dirty="0" smtClean="0">
                <a:solidFill>
                  <a:schemeClr val="bg1"/>
                </a:solidFill>
              </a:rPr>
              <a:t>(</a:t>
            </a:r>
            <a:r>
              <a:rPr lang="en-US" sz="2600" b="1" i="1" dirty="0" smtClean="0">
                <a:solidFill>
                  <a:srgbClr val="FFC000"/>
                </a:solidFill>
              </a:rPr>
              <a:t>Rev.</a:t>
            </a:r>
            <a:r>
              <a:rPr lang="en-US" sz="2000" b="1" i="1" dirty="0" smtClean="0">
                <a:solidFill>
                  <a:srgbClr val="FFC000"/>
                </a:solidFill>
              </a:rPr>
              <a:t> </a:t>
            </a:r>
            <a:r>
              <a:rPr lang="en-US" sz="2600" b="1" i="1" dirty="0" smtClean="0">
                <a:solidFill>
                  <a:srgbClr val="FFC000"/>
                </a:solidFill>
              </a:rPr>
              <a:t>2:20-24</a:t>
            </a:r>
            <a:r>
              <a:rPr lang="en-US" sz="2600" dirty="0" smtClean="0">
                <a:solidFill>
                  <a:schemeClr val="bg1"/>
                </a:solidFill>
              </a:rPr>
              <a:t>;</a:t>
            </a:r>
            <a:r>
              <a:rPr lang="en-US" sz="2000" dirty="0" smtClean="0">
                <a:solidFill>
                  <a:schemeClr val="bg1"/>
                </a:solidFill>
              </a:rPr>
              <a:t> </a:t>
            </a:r>
            <a:r>
              <a:rPr lang="en-US" sz="2600" b="1" i="1" dirty="0" smtClean="0">
                <a:solidFill>
                  <a:srgbClr val="FFC000"/>
                </a:solidFill>
              </a:rPr>
              <a:t>1</a:t>
            </a:r>
            <a:r>
              <a:rPr lang="en-US" sz="1800" b="1" i="1" dirty="0" smtClean="0">
                <a:solidFill>
                  <a:srgbClr val="FFC000"/>
                </a:solidFill>
              </a:rPr>
              <a:t> </a:t>
            </a:r>
            <a:r>
              <a:rPr lang="en-US" sz="2600" b="1" i="1" dirty="0" smtClean="0">
                <a:solidFill>
                  <a:srgbClr val="FFC000"/>
                </a:solidFill>
              </a:rPr>
              <a:t>Cor.</a:t>
            </a:r>
            <a:r>
              <a:rPr lang="en-US" sz="2000" b="1" i="1" dirty="0" smtClean="0">
                <a:solidFill>
                  <a:srgbClr val="FFC000"/>
                </a:solidFill>
              </a:rPr>
              <a:t> </a:t>
            </a:r>
            <a:r>
              <a:rPr lang="en-US" sz="2600" b="1" i="1" dirty="0" smtClean="0">
                <a:solidFill>
                  <a:srgbClr val="FFC000"/>
                </a:solidFill>
              </a:rPr>
              <a:t>5</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Fall for initial error (</a:t>
            </a:r>
            <a:r>
              <a:rPr lang="en-US" sz="2600" b="1" i="1" dirty="0" smtClean="0">
                <a:solidFill>
                  <a:srgbClr val="FFC000"/>
                </a:solidFill>
              </a:rPr>
              <a:t>1 Cor. 15:12-19</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Give error an appearance of truth (</a:t>
            </a:r>
            <a:r>
              <a:rPr lang="en-US" sz="2800" b="1" i="1" dirty="0" smtClean="0">
                <a:solidFill>
                  <a:srgbClr val="FFC000"/>
                </a:solidFill>
              </a:rPr>
              <a:t>Col. 2:23</a:t>
            </a:r>
            <a:r>
              <a:rPr lang="en-US" sz="2800" dirty="0" smtClean="0">
                <a:solidFill>
                  <a:schemeClr val="bg1"/>
                </a:solidFill>
              </a:rPr>
              <a:t>; </a:t>
            </a:r>
            <a:r>
              <a:rPr lang="en-US" sz="2600" b="1" i="1" dirty="0" smtClean="0">
                <a:solidFill>
                  <a:srgbClr val="FFC000"/>
                </a:solidFill>
              </a:rPr>
              <a:t>2 Cor. 11:13-14</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See error as freedom, not its true bondage (</a:t>
            </a:r>
            <a:r>
              <a:rPr lang="en-US" sz="2600" b="1" i="1" dirty="0" smtClean="0">
                <a:solidFill>
                  <a:srgbClr val="FFC000"/>
                </a:solidFill>
              </a:rPr>
              <a:t>2 Pet. 2:19</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Believe, “Nobody will see difference” (</a:t>
            </a:r>
            <a:r>
              <a:rPr lang="en-US" sz="2600" b="1" i="1" dirty="0" smtClean="0">
                <a:solidFill>
                  <a:srgbClr val="FFC000"/>
                </a:solidFill>
              </a:rPr>
              <a:t>Gal. 1:6-7</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Do</a:t>
            </a:r>
            <a:r>
              <a:rPr lang="en-US" sz="2400" dirty="0" smtClean="0">
                <a:solidFill>
                  <a:schemeClr val="bg1"/>
                </a:solidFill>
              </a:rPr>
              <a:t> </a:t>
            </a:r>
            <a:r>
              <a:rPr lang="en-US" sz="2800" dirty="0" smtClean="0">
                <a:solidFill>
                  <a:schemeClr val="bg1"/>
                </a:solidFill>
              </a:rPr>
              <a:t>not</a:t>
            </a:r>
            <a:r>
              <a:rPr lang="en-US" sz="2400" dirty="0" smtClean="0">
                <a:solidFill>
                  <a:schemeClr val="bg1"/>
                </a:solidFill>
              </a:rPr>
              <a:t> </a:t>
            </a:r>
            <a:r>
              <a:rPr lang="en-US" sz="2800" dirty="0" smtClean="0">
                <a:solidFill>
                  <a:schemeClr val="bg1"/>
                </a:solidFill>
              </a:rPr>
              <a:t>see</a:t>
            </a:r>
            <a:r>
              <a:rPr lang="en-US" sz="2400" dirty="0" smtClean="0">
                <a:solidFill>
                  <a:schemeClr val="bg1"/>
                </a:solidFill>
              </a:rPr>
              <a:t> </a:t>
            </a:r>
            <a:r>
              <a:rPr lang="en-US" sz="2800" dirty="0" smtClean="0">
                <a:solidFill>
                  <a:schemeClr val="bg1"/>
                </a:solidFill>
              </a:rPr>
              <a:t>ultimate</a:t>
            </a:r>
            <a:r>
              <a:rPr lang="en-US" sz="2400" dirty="0" smtClean="0">
                <a:solidFill>
                  <a:schemeClr val="bg1"/>
                </a:solidFill>
              </a:rPr>
              <a:t> </a:t>
            </a:r>
            <a:r>
              <a:rPr lang="en-US" sz="2800" dirty="0" smtClean="0">
                <a:solidFill>
                  <a:schemeClr val="bg1"/>
                </a:solidFill>
              </a:rPr>
              <a:t>agenda</a:t>
            </a:r>
            <a:r>
              <a:rPr lang="en-US" sz="2400" dirty="0" smtClean="0">
                <a:solidFill>
                  <a:schemeClr val="bg1"/>
                </a:solidFill>
              </a:rPr>
              <a:t> </a:t>
            </a:r>
            <a:r>
              <a:rPr lang="en-US" sz="2800" dirty="0" smtClean="0">
                <a:solidFill>
                  <a:schemeClr val="bg1"/>
                </a:solidFill>
              </a:rPr>
              <a:t>of</a:t>
            </a:r>
            <a:r>
              <a:rPr lang="en-US" sz="2400" dirty="0" smtClean="0">
                <a:solidFill>
                  <a:schemeClr val="bg1"/>
                </a:solidFill>
              </a:rPr>
              <a:t> </a:t>
            </a:r>
            <a:r>
              <a:rPr lang="en-US" sz="2800" dirty="0" smtClean="0">
                <a:solidFill>
                  <a:schemeClr val="bg1"/>
                </a:solidFill>
              </a:rPr>
              <a:t>error</a:t>
            </a:r>
            <a:r>
              <a:rPr lang="en-US" sz="2400" dirty="0" smtClean="0">
                <a:solidFill>
                  <a:schemeClr val="bg1"/>
                </a:solidFill>
              </a:rPr>
              <a:t> </a:t>
            </a:r>
            <a:r>
              <a:rPr lang="en-US" sz="2800" dirty="0" smtClean="0">
                <a:solidFill>
                  <a:schemeClr val="bg1"/>
                </a:solidFill>
              </a:rPr>
              <a:t>(</a:t>
            </a:r>
            <a:r>
              <a:rPr lang="en-US" sz="2600" b="1" i="1" dirty="0" smtClean="0">
                <a:solidFill>
                  <a:srgbClr val="FFC000"/>
                </a:solidFill>
              </a:rPr>
              <a:t>2</a:t>
            </a:r>
            <a:r>
              <a:rPr lang="en-US" sz="2000" b="1" i="1" dirty="0" smtClean="0">
                <a:solidFill>
                  <a:srgbClr val="FFC000"/>
                </a:solidFill>
              </a:rPr>
              <a:t> </a:t>
            </a:r>
            <a:r>
              <a:rPr lang="en-US" sz="2600" b="1" i="1" dirty="0" smtClean="0">
                <a:solidFill>
                  <a:srgbClr val="FFC000"/>
                </a:solidFill>
              </a:rPr>
              <a:t>Pet.</a:t>
            </a:r>
            <a:r>
              <a:rPr lang="en-US" sz="2000" dirty="0" smtClean="0">
                <a:solidFill>
                  <a:srgbClr val="FFC000"/>
                </a:solidFill>
              </a:rPr>
              <a:t> </a:t>
            </a:r>
            <a:r>
              <a:rPr lang="en-US" sz="2600" b="1" i="1" dirty="0" smtClean="0">
                <a:solidFill>
                  <a:srgbClr val="FFC000"/>
                </a:solidFill>
              </a:rPr>
              <a:t>2:3</a:t>
            </a:r>
            <a:r>
              <a:rPr lang="en-US" sz="2600" dirty="0" smtClean="0">
                <a:solidFill>
                  <a:schemeClr val="bg1"/>
                </a:solidFill>
              </a:rPr>
              <a:t>; </a:t>
            </a:r>
            <a:r>
              <a:rPr lang="en-US" sz="2600" b="1" i="1" dirty="0" smtClean="0">
                <a:solidFill>
                  <a:srgbClr val="FFC000"/>
                </a:solidFill>
              </a:rPr>
              <a:t>Rom.</a:t>
            </a:r>
            <a:r>
              <a:rPr lang="en-US" sz="2000" dirty="0" smtClean="0">
                <a:solidFill>
                  <a:srgbClr val="FFC000"/>
                </a:solidFill>
              </a:rPr>
              <a:t> </a:t>
            </a:r>
            <a:r>
              <a:rPr lang="en-US" sz="2600" b="1" i="1" dirty="0" smtClean="0">
                <a:solidFill>
                  <a:srgbClr val="FFC000"/>
                </a:solidFill>
              </a:rPr>
              <a:t>16:17-18</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See too late the terrible consequence of error (</a:t>
            </a:r>
            <a:r>
              <a:rPr lang="en-US" sz="2600" b="1" i="1" dirty="0" smtClean="0">
                <a:solidFill>
                  <a:srgbClr val="FFC000"/>
                </a:solidFill>
              </a:rPr>
              <a:t>2 Jn. 9-11</a:t>
            </a:r>
            <a:r>
              <a:rPr lang="en-US" sz="2800" dirty="0" smtClean="0">
                <a:solidFill>
                  <a:schemeClr val="bg1"/>
                </a:solidFill>
              </a:rPr>
              <a:t>)</a:t>
            </a:r>
          </a:p>
        </p:txBody>
      </p:sp>
    </p:spTree>
    <p:extLst>
      <p:ext uri="{BB962C8B-B14F-4D97-AF65-F5344CB8AC3E}">
        <p14:creationId xmlns:p14="http://schemas.microsoft.com/office/powerpoint/2010/main" val="381399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Scale>
                                      <p:cBhvr>
                                        <p:cTn id="4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6" end="6"/>
                                            </p:txEl>
                                          </p:spTgt>
                                        </p:tgtEl>
                                        <p:attrNameLst>
                                          <p:attrName>ppt_x</p:attrName>
                                          <p:attrName>ppt_y</p:attrName>
                                        </p:attrNameLst>
                                      </p:cBhvr>
                                    </p:animMotion>
                                    <p:animEffect transition="in" filter="fade">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Scale>
                                      <p:cBhvr>
                                        <p:cTn id="56"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7" end="7"/>
                                            </p:txEl>
                                          </p:spTgt>
                                        </p:tgtEl>
                                        <p:attrNameLst>
                                          <p:attrName>ppt_x</p:attrName>
                                          <p:attrName>ppt_y</p:attrName>
                                        </p:attrNameLst>
                                      </p:cBhvr>
                                    </p:animMotion>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Scale>
                                      <p:cBhvr>
                                        <p:cTn id="63"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
                                            <p:txEl>
                                              <p:pRg st="8" end="8"/>
                                            </p:txEl>
                                          </p:spTgt>
                                        </p:tgtEl>
                                        <p:attrNameLst>
                                          <p:attrName>ppt_x</p:attrName>
                                          <p:attrName>ppt_y</p:attrName>
                                        </p:attrNameLst>
                                      </p:cBhvr>
                                    </p:animMotion>
                                    <p:animEffect transition="in" filter="fade">
                                      <p:cBhvr>
                                        <p:cTn id="65" dur="10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Scale>
                                      <p:cBhvr>
                                        <p:cTn id="70" dur="1000" decel="50000" fill="hold">
                                          <p:stCondLst>
                                            <p:cond delay="0"/>
                                          </p:stCondLst>
                                        </p:cTn>
                                        <p:tgtEl>
                                          <p:spTgt spid="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3">
                                            <p:txEl>
                                              <p:pRg st="9" end="9"/>
                                            </p:txEl>
                                          </p:spTgt>
                                        </p:tgtEl>
                                        <p:attrNameLst>
                                          <p:attrName>ppt_x</p:attrName>
                                          <p:attrName>ppt_y</p:attrName>
                                        </p:attrNameLst>
                                      </p:cBhvr>
                                    </p:animMotion>
                                    <p:animEffect transition="in" filter="fade">
                                      <p:cBhvr>
                                        <p:cTn id="72" dur="10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Scale>
                                      <p:cBhvr>
                                        <p:cTn id="77" dur="1000" decel="50000" fill="hold">
                                          <p:stCondLst>
                                            <p:cond delay="0"/>
                                          </p:stCondLst>
                                        </p:cTn>
                                        <p:tgtEl>
                                          <p:spTgt spid="3">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3">
                                            <p:txEl>
                                              <p:pRg st="10" end="10"/>
                                            </p:txEl>
                                          </p:spTgt>
                                        </p:tgtEl>
                                        <p:attrNameLst>
                                          <p:attrName>ppt_x</p:attrName>
                                          <p:attrName>ppt_y</p:attrName>
                                        </p:attrNameLst>
                                      </p:cBhvr>
                                    </p:animMotion>
                                    <p:animEffect transition="in" filter="fade">
                                      <p:cBhvr>
                                        <p:cTn id="79" dur="10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Scale>
                                      <p:cBhvr>
                                        <p:cTn id="84" dur="1000" decel="50000" fill="hold">
                                          <p:stCondLst>
                                            <p:cond delay="0"/>
                                          </p:stCondLst>
                                        </p:cTn>
                                        <p:tgtEl>
                                          <p:spTgt spid="3">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3">
                                            <p:txEl>
                                              <p:pRg st="11" end="11"/>
                                            </p:txEl>
                                          </p:spTgt>
                                        </p:tgtEl>
                                        <p:attrNameLst>
                                          <p:attrName>ppt_x</p:attrName>
                                          <p:attrName>ppt_y</p:attrName>
                                        </p:attrNameLst>
                                      </p:cBhvr>
                                    </p:animMotion>
                                    <p:animEffect transition="in" filter="fade">
                                      <p:cBhvr>
                                        <p:cTn id="86" dur="10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Scale>
                                      <p:cBhvr>
                                        <p:cTn id="91" dur="1000" decel="50000" fill="hold">
                                          <p:stCondLst>
                                            <p:cond delay="0"/>
                                          </p:stCondLst>
                                        </p:cTn>
                                        <p:tgtEl>
                                          <p:spTgt spid="3">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1000" decel="50000" fill="hold">
                                          <p:stCondLst>
                                            <p:cond delay="0"/>
                                          </p:stCondLst>
                                        </p:cTn>
                                        <p:tgtEl>
                                          <p:spTgt spid="3">
                                            <p:txEl>
                                              <p:pRg st="12" end="12"/>
                                            </p:txEl>
                                          </p:spTgt>
                                        </p:tgtEl>
                                        <p:attrNameLst>
                                          <p:attrName>ppt_x</p:attrName>
                                          <p:attrName>ppt_y</p:attrName>
                                        </p:attrNameLst>
                                      </p:cBhvr>
                                    </p:animMotion>
                                    <p:animEffect transition="in" filter="fade">
                                      <p:cBhvr>
                                        <p:cTn id="93"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solidFill>
                  <a:srgbClr val="FFFF00"/>
                </a:solidFill>
              </a:rPr>
              <a:t>Solutions to Resisting Seduction</a:t>
            </a:r>
            <a:endParaRPr lang="en-US" b="1" dirty="0">
              <a:solidFill>
                <a:srgbClr val="FFFF00"/>
              </a:solidFill>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pPr>
              <a:lnSpc>
                <a:spcPct val="105000"/>
              </a:lnSpc>
              <a:spcBef>
                <a:spcPts val="0"/>
              </a:spcBef>
              <a:spcAft>
                <a:spcPts val="600"/>
              </a:spcAft>
              <a:buClr>
                <a:srgbClr val="FFFF00"/>
              </a:buClr>
            </a:pPr>
            <a:r>
              <a:rPr lang="en-US" b="1" u="sng" dirty="0" smtClean="0">
                <a:solidFill>
                  <a:srgbClr val="FFC000"/>
                </a:solidFill>
              </a:rPr>
              <a:t>Focus on God’s will</a:t>
            </a:r>
            <a:r>
              <a:rPr lang="en-US" b="1" dirty="0" smtClean="0">
                <a:solidFill>
                  <a:srgbClr val="FFC000"/>
                </a:solidFill>
              </a:rPr>
              <a:t>: </a:t>
            </a:r>
            <a:r>
              <a:rPr lang="en-US" sz="3100" i="1" dirty="0" smtClean="0">
                <a:solidFill>
                  <a:schemeClr val="bg1"/>
                </a:solidFill>
              </a:rPr>
              <a:t>“</a:t>
            </a:r>
            <a:r>
              <a:rPr lang="en-US" sz="3100" i="1" dirty="0">
                <a:solidFill>
                  <a:schemeClr val="bg1"/>
                </a:solidFill>
              </a:rPr>
              <a:t>Let the word of Christ dwell in you richly in all wisdom, teaching and admonishing one another in psalms and hymns and spiritual songs, singing with grace in your hearts to the </a:t>
            </a:r>
            <a:r>
              <a:rPr lang="en-US" sz="3100" i="1" dirty="0" smtClean="0">
                <a:solidFill>
                  <a:schemeClr val="bg1"/>
                </a:solidFill>
              </a:rPr>
              <a:t>Lord. And </a:t>
            </a:r>
            <a:r>
              <a:rPr lang="en-US" sz="3100" i="1" dirty="0">
                <a:solidFill>
                  <a:schemeClr val="bg1"/>
                </a:solidFill>
              </a:rPr>
              <a:t>whatever you do in word or deed, do all in the name of the Lord </a:t>
            </a:r>
            <a:r>
              <a:rPr lang="en-US" sz="3100" i="1" dirty="0" smtClean="0">
                <a:solidFill>
                  <a:schemeClr val="bg1"/>
                </a:solidFill>
              </a:rPr>
              <a:t>Jesus, giving thanks to God the Father…</a:t>
            </a:r>
            <a:r>
              <a:rPr lang="en-US" sz="3100" i="1" dirty="0" smtClean="0">
                <a:solidFill>
                  <a:schemeClr val="bg1"/>
                </a:solidFill>
                <a:cs typeface="Times New Roman" panose="02020603050405020304" pitchFamily="18" charset="0"/>
              </a:rPr>
              <a:t>”</a:t>
            </a:r>
            <a:r>
              <a:rPr lang="en-US" sz="2600" dirty="0" smtClean="0">
                <a:solidFill>
                  <a:schemeClr val="bg1"/>
                </a:solidFill>
                <a:cs typeface="Times New Roman" panose="02020603050405020304" pitchFamily="18" charset="0"/>
              </a:rPr>
              <a:t> </a:t>
            </a:r>
            <a:r>
              <a:rPr lang="en-US" sz="3100" dirty="0" smtClean="0">
                <a:solidFill>
                  <a:schemeClr val="bg1"/>
                </a:solidFill>
                <a:cs typeface="Times New Roman" panose="02020603050405020304" pitchFamily="18" charset="0"/>
              </a:rPr>
              <a:t>(</a:t>
            </a:r>
            <a:r>
              <a:rPr lang="en-US" sz="3000" b="1" i="1" dirty="0" smtClean="0">
                <a:solidFill>
                  <a:srgbClr val="FFFF00"/>
                </a:solidFill>
                <a:cs typeface="Times New Roman" panose="02020603050405020304" pitchFamily="18" charset="0"/>
              </a:rPr>
              <a:t>Col.</a:t>
            </a:r>
            <a:r>
              <a:rPr lang="en-US" sz="1900" b="1" i="1" dirty="0" smtClean="0">
                <a:solidFill>
                  <a:srgbClr val="FFFF00"/>
                </a:solidFill>
                <a:cs typeface="Times New Roman" panose="02020603050405020304" pitchFamily="18" charset="0"/>
              </a:rPr>
              <a:t> </a:t>
            </a:r>
            <a:r>
              <a:rPr lang="en-US" sz="3000" b="1" i="1" dirty="0" smtClean="0">
                <a:solidFill>
                  <a:srgbClr val="FFFF00"/>
                </a:solidFill>
                <a:cs typeface="Times New Roman" panose="02020603050405020304" pitchFamily="18" charset="0"/>
              </a:rPr>
              <a:t>3:16-17</a:t>
            </a:r>
            <a:r>
              <a:rPr lang="en-US" sz="3100" dirty="0" smtClean="0">
                <a:solidFill>
                  <a:schemeClr val="bg1"/>
                </a:solidFill>
                <a:cs typeface="Times New Roman" panose="02020603050405020304" pitchFamily="18" charset="0"/>
              </a:rPr>
              <a:t>).</a:t>
            </a:r>
          </a:p>
          <a:p>
            <a:pPr>
              <a:lnSpc>
                <a:spcPct val="105000"/>
              </a:lnSpc>
              <a:spcBef>
                <a:spcPts val="0"/>
              </a:spcBef>
              <a:spcAft>
                <a:spcPts val="600"/>
              </a:spcAft>
              <a:buClr>
                <a:srgbClr val="FFFF00"/>
              </a:buClr>
            </a:pPr>
            <a:r>
              <a:rPr lang="en-US" b="1" u="sng" dirty="0" smtClean="0">
                <a:solidFill>
                  <a:srgbClr val="FFC000"/>
                </a:solidFill>
              </a:rPr>
              <a:t>Go to right source</a:t>
            </a:r>
            <a:r>
              <a:rPr lang="en-US" b="1" dirty="0" smtClean="0">
                <a:solidFill>
                  <a:srgbClr val="FFC000"/>
                </a:solidFill>
              </a:rPr>
              <a:t>: </a:t>
            </a:r>
            <a:r>
              <a:rPr lang="en-US" sz="3100" i="1" dirty="0" smtClean="0">
                <a:solidFill>
                  <a:schemeClr val="bg1"/>
                </a:solidFill>
              </a:rPr>
              <a:t>“</a:t>
            </a:r>
            <a:r>
              <a:rPr lang="en-US" sz="3100" i="1" dirty="0">
                <a:solidFill>
                  <a:schemeClr val="bg1"/>
                </a:solidFill>
              </a:rPr>
              <a:t>If anyone speaks</a:t>
            </a:r>
            <a:r>
              <a:rPr lang="en-US" sz="3100" i="1" dirty="0" smtClean="0">
                <a:solidFill>
                  <a:schemeClr val="bg1"/>
                </a:solidFill>
              </a:rPr>
              <a:t>, let him speak as the </a:t>
            </a:r>
            <a:r>
              <a:rPr lang="en-US" sz="3100" i="1" dirty="0">
                <a:solidFill>
                  <a:schemeClr val="bg1"/>
                </a:solidFill>
              </a:rPr>
              <a:t>oracles of </a:t>
            </a:r>
            <a:r>
              <a:rPr lang="en-US" sz="3100" i="1" dirty="0" smtClean="0">
                <a:solidFill>
                  <a:schemeClr val="bg1"/>
                </a:solidFill>
              </a:rPr>
              <a:t>God</a:t>
            </a:r>
            <a:r>
              <a:rPr lang="en-US" sz="3100" i="1" dirty="0" smtClean="0">
                <a:solidFill>
                  <a:schemeClr val="bg1"/>
                </a:solidFill>
                <a:cs typeface="Times New Roman" panose="02020603050405020304" pitchFamily="18" charset="0"/>
              </a:rPr>
              <a:t>”</a:t>
            </a:r>
            <a:r>
              <a:rPr lang="en-US" sz="3100" dirty="0" smtClean="0">
                <a:solidFill>
                  <a:schemeClr val="bg1"/>
                </a:solidFill>
                <a:cs typeface="Times New Roman" panose="02020603050405020304" pitchFamily="18" charset="0"/>
              </a:rPr>
              <a:t> (</a:t>
            </a:r>
            <a:r>
              <a:rPr lang="en-US" sz="3000" b="1" i="1" dirty="0" smtClean="0">
                <a:solidFill>
                  <a:srgbClr val="FFFF00"/>
                </a:solidFill>
                <a:cs typeface="Times New Roman" panose="02020603050405020304" pitchFamily="18" charset="0"/>
              </a:rPr>
              <a:t>1 Pet. 4:11</a:t>
            </a:r>
            <a:r>
              <a:rPr lang="en-US" sz="3100" dirty="0" smtClean="0">
                <a:solidFill>
                  <a:schemeClr val="bg1"/>
                </a:solidFill>
                <a:cs typeface="Times New Roman" panose="02020603050405020304" pitchFamily="18" charset="0"/>
              </a:rPr>
              <a:t>).</a:t>
            </a:r>
          </a:p>
          <a:p>
            <a:pPr>
              <a:lnSpc>
                <a:spcPct val="105000"/>
              </a:lnSpc>
              <a:spcBef>
                <a:spcPts val="0"/>
              </a:spcBef>
              <a:spcAft>
                <a:spcPts val="600"/>
              </a:spcAft>
              <a:buClr>
                <a:srgbClr val="FFFF00"/>
              </a:buClr>
            </a:pPr>
            <a:r>
              <a:rPr lang="en-US" b="1" u="sng" dirty="0" smtClean="0">
                <a:solidFill>
                  <a:srgbClr val="FFC000"/>
                </a:solidFill>
                <a:cs typeface="Times New Roman" panose="02020603050405020304" pitchFamily="18" charset="0"/>
              </a:rPr>
              <a:t>Avoid input of error</a:t>
            </a:r>
            <a:r>
              <a:rPr lang="en-US" b="1" dirty="0" smtClean="0">
                <a:solidFill>
                  <a:srgbClr val="FFC000"/>
                </a:solidFill>
                <a:cs typeface="Times New Roman" panose="02020603050405020304" pitchFamily="18" charset="0"/>
              </a:rPr>
              <a:t>: </a:t>
            </a:r>
            <a:r>
              <a:rPr lang="en-US" sz="3100" i="1" dirty="0" smtClean="0">
                <a:solidFill>
                  <a:schemeClr val="bg1"/>
                </a:solidFill>
                <a:cs typeface="Times New Roman" panose="02020603050405020304" pitchFamily="18" charset="0"/>
              </a:rPr>
              <a:t>“</a:t>
            </a:r>
            <a:r>
              <a:rPr lang="en-US" sz="3100" i="1" dirty="0">
                <a:solidFill>
                  <a:schemeClr val="bg1"/>
                </a:solidFill>
              </a:rPr>
              <a:t>If anyone comes to you and does not bring this doctrine, do not receive him</a:t>
            </a:r>
            <a:r>
              <a:rPr lang="en-US" sz="3100" i="1" dirty="0" smtClean="0">
                <a:solidFill>
                  <a:schemeClr val="bg1"/>
                </a:solidFill>
                <a:cs typeface="Times New Roman" panose="02020603050405020304" pitchFamily="18" charset="0"/>
              </a:rPr>
              <a:t>”</a:t>
            </a:r>
            <a:r>
              <a:rPr lang="en-US" sz="3100" dirty="0" smtClean="0">
                <a:solidFill>
                  <a:schemeClr val="bg1"/>
                </a:solidFill>
                <a:cs typeface="Times New Roman" panose="02020603050405020304" pitchFamily="18" charset="0"/>
              </a:rPr>
              <a:t> (</a:t>
            </a:r>
            <a:r>
              <a:rPr lang="en-US" sz="3000" b="1" i="1" dirty="0" smtClean="0">
                <a:solidFill>
                  <a:srgbClr val="FFFF00"/>
                </a:solidFill>
                <a:cs typeface="Times New Roman" panose="02020603050405020304" pitchFamily="18" charset="0"/>
              </a:rPr>
              <a:t>2 Jn. 10</a:t>
            </a:r>
            <a:r>
              <a:rPr lang="en-US" sz="3100" dirty="0" smtClean="0">
                <a:solidFill>
                  <a:schemeClr val="bg1"/>
                </a:solidFill>
                <a:cs typeface="Times New Roman" panose="02020603050405020304" pitchFamily="18" charset="0"/>
              </a:rPr>
              <a:t>).</a:t>
            </a:r>
          </a:p>
          <a:p>
            <a:pPr>
              <a:lnSpc>
                <a:spcPct val="105000"/>
              </a:lnSpc>
              <a:spcBef>
                <a:spcPts val="0"/>
              </a:spcBef>
              <a:spcAft>
                <a:spcPts val="600"/>
              </a:spcAft>
              <a:buClr>
                <a:srgbClr val="FFFF00"/>
              </a:buClr>
            </a:pPr>
            <a:r>
              <a:rPr lang="en-US" b="1" u="sng" dirty="0" smtClean="0">
                <a:solidFill>
                  <a:srgbClr val="FFC000"/>
                </a:solidFill>
                <a:cs typeface="Times New Roman" panose="02020603050405020304" pitchFamily="18" charset="0"/>
              </a:rPr>
              <a:t>Ask</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self</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right</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questions</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to</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understand</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reality</a:t>
            </a:r>
            <a:r>
              <a:rPr lang="en-US" b="1" dirty="0" smtClean="0">
                <a:solidFill>
                  <a:srgbClr val="FFC000"/>
                </a:solidFill>
                <a:cs typeface="Times New Roman" panose="02020603050405020304" pitchFamily="18" charset="0"/>
              </a:rPr>
              <a:t>:</a:t>
            </a:r>
            <a:r>
              <a:rPr lang="en-US" sz="2200" dirty="0" smtClean="0">
                <a:solidFill>
                  <a:srgbClr val="FFC000"/>
                </a:solidFill>
                <a:cs typeface="Times New Roman" panose="02020603050405020304" pitchFamily="18" charset="0"/>
              </a:rPr>
              <a:t> </a:t>
            </a:r>
            <a:r>
              <a:rPr lang="en-US" sz="3100" i="1" dirty="0" smtClean="0">
                <a:solidFill>
                  <a:schemeClr val="bg1"/>
                </a:solidFill>
                <a:cs typeface="Times New Roman" panose="02020603050405020304" pitchFamily="18" charset="0"/>
              </a:rPr>
              <a:t>“</a:t>
            </a:r>
            <a:r>
              <a:rPr lang="en-US" sz="3100" i="1" dirty="0" smtClean="0">
                <a:solidFill>
                  <a:schemeClr val="bg1"/>
                </a:solidFill>
              </a:rPr>
              <a:t>Where </a:t>
            </a:r>
            <a:r>
              <a:rPr lang="en-US" sz="3100" i="1" dirty="0">
                <a:solidFill>
                  <a:schemeClr val="bg1"/>
                </a:solidFill>
              </a:rPr>
              <a:t>was it from? From heaven or from men</a:t>
            </a:r>
            <a:r>
              <a:rPr lang="en-US" sz="3100" i="1" dirty="0" smtClean="0">
                <a:solidFill>
                  <a:schemeClr val="bg1"/>
                </a:solidFill>
              </a:rPr>
              <a:t>?</a:t>
            </a:r>
            <a:r>
              <a:rPr lang="en-US" sz="3100" i="1" dirty="0" smtClean="0">
                <a:solidFill>
                  <a:schemeClr val="bg1"/>
                </a:solidFill>
                <a:cs typeface="Times New Roman" panose="02020603050405020304" pitchFamily="18" charset="0"/>
              </a:rPr>
              <a:t>”</a:t>
            </a:r>
            <a:r>
              <a:rPr lang="en-US" sz="3100" dirty="0" smtClean="0">
                <a:solidFill>
                  <a:schemeClr val="bg1"/>
                </a:solidFill>
                <a:cs typeface="Times New Roman" panose="02020603050405020304" pitchFamily="18" charset="0"/>
              </a:rPr>
              <a:t> (</a:t>
            </a:r>
            <a:r>
              <a:rPr lang="en-US" sz="3000" b="1" i="1" dirty="0" smtClean="0">
                <a:solidFill>
                  <a:srgbClr val="FFFF00"/>
                </a:solidFill>
                <a:cs typeface="Times New Roman" panose="02020603050405020304" pitchFamily="18" charset="0"/>
              </a:rPr>
              <a:t>Matt. 21:25</a:t>
            </a:r>
            <a:r>
              <a:rPr lang="en-US" sz="3100" dirty="0" smtClean="0">
                <a:solidFill>
                  <a:schemeClr val="bg1"/>
                </a:solidFill>
                <a:cs typeface="Times New Roman" panose="02020603050405020304" pitchFamily="18" charset="0"/>
              </a:rPr>
              <a:t>).</a:t>
            </a:r>
            <a:r>
              <a:rPr lang="en-US" dirty="0" smtClean="0">
                <a:solidFill>
                  <a:schemeClr val="bg1"/>
                </a:solidFill>
                <a:cs typeface="Times New Roman" panose="02020603050405020304" pitchFamily="18" charset="0"/>
              </a:rPr>
              <a:t> </a:t>
            </a:r>
            <a:r>
              <a:rPr lang="en-US" sz="3100" i="1" dirty="0" smtClean="0">
                <a:solidFill>
                  <a:schemeClr val="bg1"/>
                </a:solidFill>
                <a:cs typeface="Times New Roman" panose="02020603050405020304" pitchFamily="18" charset="0"/>
              </a:rPr>
              <a:t>“</a:t>
            </a:r>
            <a:r>
              <a:rPr lang="en-US" sz="3100" i="1" dirty="0">
                <a:solidFill>
                  <a:schemeClr val="bg1"/>
                </a:solidFill>
              </a:rPr>
              <a:t>What</a:t>
            </a:r>
            <a:r>
              <a:rPr lang="en-US" sz="2600" i="1" dirty="0">
                <a:solidFill>
                  <a:schemeClr val="bg1"/>
                </a:solidFill>
              </a:rPr>
              <a:t> </a:t>
            </a:r>
            <a:r>
              <a:rPr lang="en-US" sz="3100" i="1" dirty="0">
                <a:solidFill>
                  <a:schemeClr val="bg1"/>
                </a:solidFill>
              </a:rPr>
              <a:t>is</a:t>
            </a:r>
            <a:r>
              <a:rPr lang="en-US" sz="2600" i="1" dirty="0">
                <a:solidFill>
                  <a:schemeClr val="bg1"/>
                </a:solidFill>
              </a:rPr>
              <a:t> </a:t>
            </a:r>
            <a:r>
              <a:rPr lang="en-US" sz="3100" i="1" dirty="0" smtClean="0">
                <a:solidFill>
                  <a:schemeClr val="bg1"/>
                </a:solidFill>
              </a:rPr>
              <a:t>written</a:t>
            </a:r>
            <a:r>
              <a:rPr lang="en-US" sz="2400" i="1" dirty="0" smtClean="0">
                <a:solidFill>
                  <a:schemeClr val="bg1"/>
                </a:solidFill>
              </a:rPr>
              <a:t>… </a:t>
            </a:r>
            <a:r>
              <a:rPr lang="en-US" sz="3100" i="1" dirty="0">
                <a:solidFill>
                  <a:schemeClr val="bg1"/>
                </a:solidFill>
              </a:rPr>
              <a:t>What</a:t>
            </a:r>
            <a:r>
              <a:rPr lang="en-US" sz="2600" i="1" dirty="0">
                <a:solidFill>
                  <a:schemeClr val="bg1"/>
                </a:solidFill>
              </a:rPr>
              <a:t> </a:t>
            </a:r>
            <a:r>
              <a:rPr lang="en-US" sz="3100" i="1" dirty="0">
                <a:solidFill>
                  <a:schemeClr val="bg1"/>
                </a:solidFill>
              </a:rPr>
              <a:t>is</a:t>
            </a:r>
            <a:r>
              <a:rPr lang="en-US" sz="2600" i="1" dirty="0">
                <a:solidFill>
                  <a:schemeClr val="bg1"/>
                </a:solidFill>
              </a:rPr>
              <a:t> </a:t>
            </a:r>
            <a:r>
              <a:rPr lang="en-US" sz="3100" i="1" dirty="0">
                <a:solidFill>
                  <a:schemeClr val="bg1"/>
                </a:solidFill>
              </a:rPr>
              <a:t>your</a:t>
            </a:r>
            <a:r>
              <a:rPr lang="en-US" sz="2600" i="1" dirty="0">
                <a:solidFill>
                  <a:schemeClr val="bg1"/>
                </a:solidFill>
              </a:rPr>
              <a:t> </a:t>
            </a:r>
            <a:r>
              <a:rPr lang="en-US" sz="3100" i="1" dirty="0" smtClean="0">
                <a:solidFill>
                  <a:schemeClr val="bg1"/>
                </a:solidFill>
              </a:rPr>
              <a:t>reading</a:t>
            </a:r>
            <a:r>
              <a:rPr lang="en-US" sz="2600" i="1" dirty="0" smtClean="0">
                <a:solidFill>
                  <a:schemeClr val="bg1"/>
                </a:solidFill>
              </a:rPr>
              <a:t> </a:t>
            </a:r>
            <a:r>
              <a:rPr lang="en-US" sz="3100" i="1" dirty="0" smtClean="0">
                <a:solidFill>
                  <a:schemeClr val="bg1"/>
                </a:solidFill>
              </a:rPr>
              <a:t>of it?</a:t>
            </a:r>
            <a:r>
              <a:rPr lang="en-US" sz="3100" i="1" dirty="0" smtClean="0">
                <a:solidFill>
                  <a:schemeClr val="bg1"/>
                </a:solidFill>
                <a:cs typeface="Times New Roman" panose="02020603050405020304" pitchFamily="18" charset="0"/>
              </a:rPr>
              <a:t>”</a:t>
            </a:r>
            <a:r>
              <a:rPr lang="en-US" sz="2200" dirty="0" smtClean="0">
                <a:solidFill>
                  <a:schemeClr val="bg1"/>
                </a:solidFill>
                <a:cs typeface="Times New Roman" panose="02020603050405020304" pitchFamily="18" charset="0"/>
              </a:rPr>
              <a:t> </a:t>
            </a:r>
            <a:r>
              <a:rPr lang="en-US" sz="3100" dirty="0" smtClean="0">
                <a:solidFill>
                  <a:schemeClr val="bg1"/>
                </a:solidFill>
                <a:cs typeface="Times New Roman" panose="02020603050405020304" pitchFamily="18" charset="0"/>
              </a:rPr>
              <a:t>(</a:t>
            </a:r>
            <a:r>
              <a:rPr lang="en-US" sz="3000" b="1" i="1" dirty="0" smtClean="0">
                <a:solidFill>
                  <a:srgbClr val="FFFF00"/>
                </a:solidFill>
                <a:cs typeface="Times New Roman" panose="02020603050405020304" pitchFamily="18" charset="0"/>
              </a:rPr>
              <a:t>Lk.</a:t>
            </a:r>
            <a:r>
              <a:rPr lang="en-US" sz="1900" b="1" i="1" dirty="0" smtClean="0">
                <a:solidFill>
                  <a:srgbClr val="FFFF00"/>
                </a:solidFill>
                <a:cs typeface="Times New Roman" panose="02020603050405020304" pitchFamily="18" charset="0"/>
              </a:rPr>
              <a:t> </a:t>
            </a:r>
            <a:r>
              <a:rPr lang="en-US" sz="3000" b="1" i="1" dirty="0" smtClean="0">
                <a:solidFill>
                  <a:srgbClr val="FFFF00"/>
                </a:solidFill>
                <a:cs typeface="Times New Roman" panose="02020603050405020304" pitchFamily="18" charset="0"/>
              </a:rPr>
              <a:t>10:26</a:t>
            </a:r>
            <a:r>
              <a:rPr lang="en-US" sz="3100" dirty="0" smtClean="0">
                <a:solidFill>
                  <a:schemeClr val="bg1"/>
                </a:solidFill>
                <a:cs typeface="Times New Roman" panose="02020603050405020304" pitchFamily="18" charset="0"/>
              </a:rPr>
              <a:t>).</a:t>
            </a:r>
            <a:endParaRPr lang="en-US" sz="3100" dirty="0">
              <a:solidFill>
                <a:schemeClr val="bg1"/>
              </a:solidFill>
            </a:endParaRPr>
          </a:p>
        </p:txBody>
      </p:sp>
    </p:spTree>
    <p:extLst>
      <p:ext uri="{BB962C8B-B14F-4D97-AF65-F5344CB8AC3E}">
        <p14:creationId xmlns:p14="http://schemas.microsoft.com/office/powerpoint/2010/main" val="194358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3671</TotalTime>
  <Words>536</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Road of Seduction in False Doctrine</vt:lpstr>
      <vt:lpstr>2nd Peter 2:1-14</vt:lpstr>
      <vt:lpstr>Road to Seduction in False Doctrine  Is Parallel To  Road to Seduction in Sexual Sins</vt:lpstr>
      <vt:lpstr>Markers on Road of Sexual Seduction</vt:lpstr>
      <vt:lpstr>Markers on Road to Seduction of Error</vt:lpstr>
      <vt:lpstr>Solutions to Resisting Seduction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of Seduction: Sexual Sins</dc:title>
  <dc:creator>Harry</dc:creator>
  <cp:lastModifiedBy>Harry</cp:lastModifiedBy>
  <cp:revision>39</cp:revision>
  <dcterms:created xsi:type="dcterms:W3CDTF">2016-05-13T14:51:37Z</dcterms:created>
  <dcterms:modified xsi:type="dcterms:W3CDTF">2016-06-12T12:06:30Z</dcterms:modified>
</cp:coreProperties>
</file>