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63"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C16"/>
    <a:srgbClr val="684522"/>
    <a:srgbClr val="4200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94684" autoAdjust="0"/>
  </p:normalViewPr>
  <p:slideViewPr>
    <p:cSldViewPr>
      <p:cViewPr varScale="1">
        <p:scale>
          <a:sx n="71" d="100"/>
          <a:sy n="71" d="100"/>
        </p:scale>
        <p:origin x="-1260" y="-96"/>
      </p:cViewPr>
      <p:guideLst>
        <p:guide orient="horz" pos="2160"/>
        <p:guide pos="2880"/>
      </p:guideLst>
    </p:cSldViewPr>
  </p:slideViewPr>
  <p:outlineViewPr>
    <p:cViewPr>
      <p:scale>
        <a:sx n="33" d="100"/>
        <a:sy n="33" d="100"/>
      </p:scale>
      <p:origin x="0" y="389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CF093B-9EE0-4FB7-8B6F-C137CCF736A4}" type="datetimeFigureOut">
              <a:rPr lang="en-US" smtClean="0"/>
              <a:t>6/12/2016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F944AE-BF89-4784-AE5D-3F92B5559F86}" type="slidenum">
              <a:rPr lang="en-US" smtClean="0"/>
              <a:t>‹#›</a:t>
            </a:fld>
            <a:endParaRPr lang="en-US" dirty="0"/>
          </a:p>
        </p:txBody>
      </p:sp>
    </p:spTree>
    <p:extLst>
      <p:ext uri="{BB962C8B-B14F-4D97-AF65-F5344CB8AC3E}">
        <p14:creationId xmlns:p14="http://schemas.microsoft.com/office/powerpoint/2010/main" val="4032669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CF093B-9EE0-4FB7-8B6F-C137CCF736A4}" type="datetimeFigureOut">
              <a:rPr lang="en-US" smtClean="0"/>
              <a:t>6/12/2016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F944AE-BF89-4784-AE5D-3F92B5559F86}" type="slidenum">
              <a:rPr lang="en-US" smtClean="0"/>
              <a:t>‹#›</a:t>
            </a:fld>
            <a:endParaRPr lang="en-US" dirty="0"/>
          </a:p>
        </p:txBody>
      </p:sp>
    </p:spTree>
    <p:extLst>
      <p:ext uri="{BB962C8B-B14F-4D97-AF65-F5344CB8AC3E}">
        <p14:creationId xmlns:p14="http://schemas.microsoft.com/office/powerpoint/2010/main" val="319307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CF093B-9EE0-4FB7-8B6F-C137CCF736A4}" type="datetimeFigureOut">
              <a:rPr lang="en-US" smtClean="0"/>
              <a:t>6/12/2016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F944AE-BF89-4784-AE5D-3F92B5559F86}" type="slidenum">
              <a:rPr lang="en-US" smtClean="0"/>
              <a:t>‹#›</a:t>
            </a:fld>
            <a:endParaRPr lang="en-US" dirty="0"/>
          </a:p>
        </p:txBody>
      </p:sp>
    </p:spTree>
    <p:extLst>
      <p:ext uri="{BB962C8B-B14F-4D97-AF65-F5344CB8AC3E}">
        <p14:creationId xmlns:p14="http://schemas.microsoft.com/office/powerpoint/2010/main" val="1089695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CF093B-9EE0-4FB7-8B6F-C137CCF736A4}" type="datetimeFigureOut">
              <a:rPr lang="en-US" smtClean="0"/>
              <a:t>6/12/2016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F944AE-BF89-4784-AE5D-3F92B5559F86}" type="slidenum">
              <a:rPr lang="en-US" smtClean="0"/>
              <a:t>‹#›</a:t>
            </a:fld>
            <a:endParaRPr lang="en-US" dirty="0"/>
          </a:p>
        </p:txBody>
      </p:sp>
    </p:spTree>
    <p:extLst>
      <p:ext uri="{BB962C8B-B14F-4D97-AF65-F5344CB8AC3E}">
        <p14:creationId xmlns:p14="http://schemas.microsoft.com/office/powerpoint/2010/main" val="776080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CF093B-9EE0-4FB7-8B6F-C137CCF736A4}" type="datetimeFigureOut">
              <a:rPr lang="en-US" smtClean="0"/>
              <a:t>6/12/2016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F944AE-BF89-4784-AE5D-3F92B5559F86}" type="slidenum">
              <a:rPr lang="en-US" smtClean="0"/>
              <a:t>‹#›</a:t>
            </a:fld>
            <a:endParaRPr lang="en-US" dirty="0"/>
          </a:p>
        </p:txBody>
      </p:sp>
    </p:spTree>
    <p:extLst>
      <p:ext uri="{BB962C8B-B14F-4D97-AF65-F5344CB8AC3E}">
        <p14:creationId xmlns:p14="http://schemas.microsoft.com/office/powerpoint/2010/main" val="1410398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CF093B-9EE0-4FB7-8B6F-C137CCF736A4}" type="datetimeFigureOut">
              <a:rPr lang="en-US" smtClean="0"/>
              <a:t>6/12/2016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F944AE-BF89-4784-AE5D-3F92B5559F86}" type="slidenum">
              <a:rPr lang="en-US" smtClean="0"/>
              <a:t>‹#›</a:t>
            </a:fld>
            <a:endParaRPr lang="en-US" dirty="0"/>
          </a:p>
        </p:txBody>
      </p:sp>
    </p:spTree>
    <p:extLst>
      <p:ext uri="{BB962C8B-B14F-4D97-AF65-F5344CB8AC3E}">
        <p14:creationId xmlns:p14="http://schemas.microsoft.com/office/powerpoint/2010/main" val="3523845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CF093B-9EE0-4FB7-8B6F-C137CCF736A4}" type="datetimeFigureOut">
              <a:rPr lang="en-US" smtClean="0"/>
              <a:t>6/12/2016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1F944AE-BF89-4784-AE5D-3F92B5559F86}" type="slidenum">
              <a:rPr lang="en-US" smtClean="0"/>
              <a:t>‹#›</a:t>
            </a:fld>
            <a:endParaRPr lang="en-US" dirty="0"/>
          </a:p>
        </p:txBody>
      </p:sp>
    </p:spTree>
    <p:extLst>
      <p:ext uri="{BB962C8B-B14F-4D97-AF65-F5344CB8AC3E}">
        <p14:creationId xmlns:p14="http://schemas.microsoft.com/office/powerpoint/2010/main" val="3996827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CF093B-9EE0-4FB7-8B6F-C137CCF736A4}" type="datetimeFigureOut">
              <a:rPr lang="en-US" smtClean="0"/>
              <a:t>6/12/2016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1F944AE-BF89-4784-AE5D-3F92B5559F86}" type="slidenum">
              <a:rPr lang="en-US" smtClean="0"/>
              <a:t>‹#›</a:t>
            </a:fld>
            <a:endParaRPr lang="en-US" dirty="0"/>
          </a:p>
        </p:txBody>
      </p:sp>
    </p:spTree>
    <p:extLst>
      <p:ext uri="{BB962C8B-B14F-4D97-AF65-F5344CB8AC3E}">
        <p14:creationId xmlns:p14="http://schemas.microsoft.com/office/powerpoint/2010/main" val="1493196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CF093B-9EE0-4FB7-8B6F-C137CCF736A4}" type="datetimeFigureOut">
              <a:rPr lang="en-US" smtClean="0"/>
              <a:t>6/12/2016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1F944AE-BF89-4784-AE5D-3F92B5559F86}" type="slidenum">
              <a:rPr lang="en-US" smtClean="0"/>
              <a:t>‹#›</a:t>
            </a:fld>
            <a:endParaRPr lang="en-US" dirty="0"/>
          </a:p>
        </p:txBody>
      </p:sp>
    </p:spTree>
    <p:extLst>
      <p:ext uri="{BB962C8B-B14F-4D97-AF65-F5344CB8AC3E}">
        <p14:creationId xmlns:p14="http://schemas.microsoft.com/office/powerpoint/2010/main" val="335609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CF093B-9EE0-4FB7-8B6F-C137CCF736A4}" type="datetimeFigureOut">
              <a:rPr lang="en-US" smtClean="0"/>
              <a:t>6/12/2016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F944AE-BF89-4784-AE5D-3F92B5559F86}" type="slidenum">
              <a:rPr lang="en-US" smtClean="0"/>
              <a:t>‹#›</a:t>
            </a:fld>
            <a:endParaRPr lang="en-US" dirty="0"/>
          </a:p>
        </p:txBody>
      </p:sp>
    </p:spTree>
    <p:extLst>
      <p:ext uri="{BB962C8B-B14F-4D97-AF65-F5344CB8AC3E}">
        <p14:creationId xmlns:p14="http://schemas.microsoft.com/office/powerpoint/2010/main" val="235211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CF093B-9EE0-4FB7-8B6F-C137CCF736A4}" type="datetimeFigureOut">
              <a:rPr lang="en-US" smtClean="0"/>
              <a:t>6/12/2016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F944AE-BF89-4784-AE5D-3F92B5559F86}" type="slidenum">
              <a:rPr lang="en-US" smtClean="0"/>
              <a:t>‹#›</a:t>
            </a:fld>
            <a:endParaRPr lang="en-US" dirty="0"/>
          </a:p>
        </p:txBody>
      </p:sp>
    </p:spTree>
    <p:extLst>
      <p:ext uri="{BB962C8B-B14F-4D97-AF65-F5344CB8AC3E}">
        <p14:creationId xmlns:p14="http://schemas.microsoft.com/office/powerpoint/2010/main" val="1350995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rgbClr val="422C16"/>
            </a:gs>
            <a:gs pos="0">
              <a:srgbClr val="684522"/>
            </a:gs>
            <a:gs pos="100000">
              <a:srgbClr val="000000"/>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FACF093B-9EE0-4FB7-8B6F-C137CCF736A4}" type="datetimeFigureOut">
              <a:rPr lang="en-US" smtClean="0"/>
              <a:pPr/>
              <a:t>6/12/2016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81F944AE-BF89-4784-AE5D-3F92B5559F86}" type="slidenum">
              <a:rPr lang="en-US" smtClean="0"/>
              <a:pPr/>
              <a:t>‹#›</a:t>
            </a:fld>
            <a:endParaRPr lang="en-US" dirty="0"/>
          </a:p>
        </p:txBody>
      </p:sp>
    </p:spTree>
    <p:extLst>
      <p:ext uri="{BB962C8B-B14F-4D97-AF65-F5344CB8AC3E}">
        <p14:creationId xmlns:p14="http://schemas.microsoft.com/office/powerpoint/2010/main" val="36434415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1"/>
            <a:ext cx="9144000" cy="2381250"/>
          </a:xfrm>
        </p:spPr>
        <p:txBody>
          <a:bodyPr>
            <a:noAutofit/>
          </a:bodyPr>
          <a:lstStyle/>
          <a:p>
            <a:r>
              <a:rPr lang="en-US" sz="7200" b="1" dirty="0" smtClean="0">
                <a:solidFill>
                  <a:srgbClr val="FFFF00"/>
                </a:solidFill>
              </a:rPr>
              <a:t>The Road of Seduction in False Doctrine</a:t>
            </a:r>
            <a:endParaRPr lang="en-US" sz="7200" b="1" dirty="0">
              <a:solidFill>
                <a:srgbClr val="FFFF00"/>
              </a:solidFill>
            </a:endParaRPr>
          </a:p>
        </p:txBody>
      </p:sp>
      <p:sp>
        <p:nvSpPr>
          <p:cNvPr id="3" name="Subtitle 2"/>
          <p:cNvSpPr>
            <a:spLocks noGrp="1"/>
          </p:cNvSpPr>
          <p:nvPr>
            <p:ph type="subTitle" idx="1"/>
          </p:nvPr>
        </p:nvSpPr>
        <p:spPr/>
        <p:txBody>
          <a:bodyPr>
            <a:normAutofit/>
          </a:bodyPr>
          <a:lstStyle/>
          <a:p>
            <a:r>
              <a:rPr lang="en-US" sz="4800" b="1" i="1" dirty="0" smtClean="0">
                <a:solidFill>
                  <a:schemeClr val="bg1"/>
                </a:solidFill>
              </a:rPr>
              <a:t>2</a:t>
            </a:r>
            <a:r>
              <a:rPr lang="en-US" sz="4800" b="1" i="1" baseline="30000" dirty="0" smtClean="0">
                <a:solidFill>
                  <a:schemeClr val="bg1"/>
                </a:solidFill>
              </a:rPr>
              <a:t>nd</a:t>
            </a:r>
            <a:r>
              <a:rPr lang="en-US" sz="4800" b="1" i="1" dirty="0" smtClean="0">
                <a:solidFill>
                  <a:schemeClr val="bg1"/>
                </a:solidFill>
              </a:rPr>
              <a:t> Peter 2:15-19</a:t>
            </a:r>
          </a:p>
        </p:txBody>
      </p:sp>
    </p:spTree>
    <p:extLst>
      <p:ext uri="{BB962C8B-B14F-4D97-AF65-F5344CB8AC3E}">
        <p14:creationId xmlns:p14="http://schemas.microsoft.com/office/powerpoint/2010/main" val="3974830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983188"/>
            <a:ext cx="8839200" cy="5493812"/>
          </a:xfrm>
          <a:prstGeom prst="rect">
            <a:avLst/>
          </a:prstGeom>
          <a:noFill/>
        </p:spPr>
        <p:txBody>
          <a:bodyPr wrap="square" rtlCol="0">
            <a:spAutoFit/>
          </a:bodyPr>
          <a:lstStyle/>
          <a:p>
            <a:r>
              <a:rPr lang="en-US" sz="2700" b="1" baseline="30000" dirty="0" smtClean="0">
                <a:solidFill>
                  <a:schemeClr val="bg1"/>
                </a:solidFill>
                <a:latin typeface="Times New Roman" panose="02020603050405020304" pitchFamily="18" charset="0"/>
                <a:cs typeface="Times New Roman" panose="02020603050405020304" pitchFamily="18" charset="0"/>
              </a:rPr>
              <a:t>15</a:t>
            </a:r>
            <a:r>
              <a:rPr lang="en-US" sz="2700" b="1" baseline="30000" dirty="0">
                <a:solidFill>
                  <a:schemeClr val="bg1"/>
                </a:solidFill>
                <a:latin typeface="Times New Roman" panose="02020603050405020304" pitchFamily="18" charset="0"/>
                <a:cs typeface="Times New Roman" panose="02020603050405020304" pitchFamily="18" charset="0"/>
              </a:rPr>
              <a:t> </a:t>
            </a:r>
            <a:r>
              <a:rPr lang="en-US" sz="2700" dirty="0">
                <a:solidFill>
                  <a:schemeClr val="bg1"/>
                </a:solidFill>
                <a:latin typeface="Times New Roman" panose="02020603050405020304" pitchFamily="18" charset="0"/>
                <a:cs typeface="Times New Roman" panose="02020603050405020304" pitchFamily="18" charset="0"/>
              </a:rPr>
              <a:t>They have forsaken the right way and gone astray, following the way of Balaam the son of </a:t>
            </a:r>
            <a:r>
              <a:rPr lang="en-US" sz="2700" dirty="0" err="1">
                <a:solidFill>
                  <a:schemeClr val="bg1"/>
                </a:solidFill>
                <a:latin typeface="Times New Roman" panose="02020603050405020304" pitchFamily="18" charset="0"/>
                <a:cs typeface="Times New Roman" panose="02020603050405020304" pitchFamily="18" charset="0"/>
              </a:rPr>
              <a:t>Beor</a:t>
            </a:r>
            <a:r>
              <a:rPr lang="en-US" sz="2700" dirty="0">
                <a:solidFill>
                  <a:schemeClr val="bg1"/>
                </a:solidFill>
                <a:latin typeface="Times New Roman" panose="02020603050405020304" pitchFamily="18" charset="0"/>
                <a:cs typeface="Times New Roman" panose="02020603050405020304" pitchFamily="18" charset="0"/>
              </a:rPr>
              <a:t>, who loved the wages of unrighteousness; </a:t>
            </a:r>
            <a:r>
              <a:rPr lang="en-US" sz="2700" b="1" baseline="30000" dirty="0">
                <a:solidFill>
                  <a:schemeClr val="bg1"/>
                </a:solidFill>
                <a:latin typeface="Times New Roman" panose="02020603050405020304" pitchFamily="18" charset="0"/>
                <a:cs typeface="Times New Roman" panose="02020603050405020304" pitchFamily="18" charset="0"/>
              </a:rPr>
              <a:t>16 </a:t>
            </a:r>
            <a:r>
              <a:rPr lang="en-US" sz="2700" dirty="0">
                <a:solidFill>
                  <a:schemeClr val="bg1"/>
                </a:solidFill>
                <a:latin typeface="Times New Roman" panose="02020603050405020304" pitchFamily="18" charset="0"/>
                <a:cs typeface="Times New Roman" panose="02020603050405020304" pitchFamily="18" charset="0"/>
              </a:rPr>
              <a:t>but he was rebuked for his iniquity: a dumb donkey speaking with a man’s voice restrained the madness of the prophet</a:t>
            </a:r>
            <a:r>
              <a:rPr lang="en-US" sz="2700" dirty="0" smtClean="0">
                <a:solidFill>
                  <a:schemeClr val="bg1"/>
                </a:solidFill>
                <a:latin typeface="Times New Roman" panose="02020603050405020304" pitchFamily="18" charset="0"/>
                <a:cs typeface="Times New Roman" panose="02020603050405020304" pitchFamily="18" charset="0"/>
              </a:rPr>
              <a:t>. </a:t>
            </a:r>
            <a:r>
              <a:rPr lang="en-US" sz="2700" b="1" baseline="30000" dirty="0" smtClean="0">
                <a:solidFill>
                  <a:schemeClr val="bg1"/>
                </a:solidFill>
                <a:latin typeface="Times New Roman" panose="02020603050405020304" pitchFamily="18" charset="0"/>
                <a:cs typeface="Times New Roman" panose="02020603050405020304" pitchFamily="18" charset="0"/>
              </a:rPr>
              <a:t>17</a:t>
            </a:r>
            <a:r>
              <a:rPr lang="en-US" sz="2700" b="1" baseline="30000" dirty="0">
                <a:solidFill>
                  <a:schemeClr val="bg1"/>
                </a:solidFill>
                <a:latin typeface="Times New Roman" panose="02020603050405020304" pitchFamily="18" charset="0"/>
                <a:cs typeface="Times New Roman" panose="02020603050405020304" pitchFamily="18" charset="0"/>
              </a:rPr>
              <a:t> </a:t>
            </a:r>
            <a:r>
              <a:rPr lang="en-US" sz="2700" dirty="0">
                <a:solidFill>
                  <a:schemeClr val="bg1"/>
                </a:solidFill>
                <a:latin typeface="Times New Roman" panose="02020603050405020304" pitchFamily="18" charset="0"/>
                <a:cs typeface="Times New Roman" panose="02020603050405020304" pitchFamily="18" charset="0"/>
              </a:rPr>
              <a:t>These are wells without water, </a:t>
            </a:r>
            <a:r>
              <a:rPr lang="en-US" sz="2700" dirty="0" smtClean="0">
                <a:solidFill>
                  <a:schemeClr val="bg1"/>
                </a:solidFill>
                <a:latin typeface="Times New Roman" panose="02020603050405020304" pitchFamily="18" charset="0"/>
                <a:cs typeface="Times New Roman" panose="02020603050405020304" pitchFamily="18" charset="0"/>
              </a:rPr>
              <a:t>clouds carried </a:t>
            </a:r>
            <a:r>
              <a:rPr lang="en-US" sz="2700" dirty="0">
                <a:solidFill>
                  <a:schemeClr val="bg1"/>
                </a:solidFill>
                <a:latin typeface="Times New Roman" panose="02020603050405020304" pitchFamily="18" charset="0"/>
                <a:cs typeface="Times New Roman" panose="02020603050405020304" pitchFamily="18" charset="0"/>
              </a:rPr>
              <a:t>by a tempest, for whom is reserved the blackness of darkness </a:t>
            </a:r>
            <a:r>
              <a:rPr lang="en-US" sz="2700" dirty="0" smtClean="0">
                <a:solidFill>
                  <a:schemeClr val="bg1"/>
                </a:solidFill>
                <a:latin typeface="Times New Roman" panose="02020603050405020304" pitchFamily="18" charset="0"/>
                <a:cs typeface="Times New Roman" panose="02020603050405020304" pitchFamily="18" charset="0"/>
              </a:rPr>
              <a:t>forever. </a:t>
            </a:r>
            <a:r>
              <a:rPr lang="en-US" sz="2700" b="1" baseline="30000" dirty="0" smtClean="0">
                <a:solidFill>
                  <a:schemeClr val="bg1"/>
                </a:solidFill>
                <a:latin typeface="Times New Roman" panose="02020603050405020304" pitchFamily="18" charset="0"/>
                <a:cs typeface="Times New Roman" panose="02020603050405020304" pitchFamily="18" charset="0"/>
              </a:rPr>
              <a:t>18</a:t>
            </a:r>
            <a:r>
              <a:rPr lang="en-US" sz="2700" b="1" baseline="30000" dirty="0">
                <a:solidFill>
                  <a:schemeClr val="bg1"/>
                </a:solidFill>
                <a:latin typeface="Times New Roman" panose="02020603050405020304" pitchFamily="18" charset="0"/>
                <a:cs typeface="Times New Roman" panose="02020603050405020304" pitchFamily="18" charset="0"/>
              </a:rPr>
              <a:t> </a:t>
            </a:r>
            <a:r>
              <a:rPr lang="en-US" sz="2700" dirty="0">
                <a:solidFill>
                  <a:schemeClr val="bg1"/>
                </a:solidFill>
                <a:latin typeface="Times New Roman" panose="02020603050405020304" pitchFamily="18" charset="0"/>
                <a:cs typeface="Times New Roman" panose="02020603050405020304" pitchFamily="18" charset="0"/>
              </a:rPr>
              <a:t>For when they speak great swelling words of emptiness, they allure through the lusts of the flesh, through lewdness, the ones who have actually </a:t>
            </a:r>
            <a:r>
              <a:rPr lang="en-US" sz="2700" dirty="0" smtClean="0">
                <a:solidFill>
                  <a:schemeClr val="bg1"/>
                </a:solidFill>
                <a:latin typeface="Times New Roman" panose="02020603050405020304" pitchFamily="18" charset="0"/>
                <a:cs typeface="Times New Roman" panose="02020603050405020304" pitchFamily="18" charset="0"/>
              </a:rPr>
              <a:t>escaped from </a:t>
            </a:r>
            <a:r>
              <a:rPr lang="en-US" sz="2700" dirty="0">
                <a:solidFill>
                  <a:schemeClr val="bg1"/>
                </a:solidFill>
                <a:latin typeface="Times New Roman" panose="02020603050405020304" pitchFamily="18" charset="0"/>
                <a:cs typeface="Times New Roman" panose="02020603050405020304" pitchFamily="18" charset="0"/>
              </a:rPr>
              <a:t>those who live </a:t>
            </a:r>
            <a:r>
              <a:rPr lang="en-US" sz="2700" dirty="0" smtClean="0">
                <a:solidFill>
                  <a:schemeClr val="bg1"/>
                </a:solidFill>
                <a:latin typeface="Times New Roman" panose="02020603050405020304" pitchFamily="18" charset="0"/>
                <a:cs typeface="Times New Roman" panose="02020603050405020304" pitchFamily="18" charset="0"/>
              </a:rPr>
              <a:t>in error.  </a:t>
            </a:r>
            <a:r>
              <a:rPr lang="en-US" sz="2700" b="1" baseline="30000" dirty="0" smtClean="0">
                <a:solidFill>
                  <a:schemeClr val="bg1"/>
                </a:solidFill>
                <a:latin typeface="Times New Roman" panose="02020603050405020304" pitchFamily="18" charset="0"/>
                <a:cs typeface="Times New Roman" panose="02020603050405020304" pitchFamily="18" charset="0"/>
              </a:rPr>
              <a:t>19</a:t>
            </a:r>
            <a:r>
              <a:rPr lang="en-US" sz="2700" b="1" baseline="30000" dirty="0">
                <a:solidFill>
                  <a:schemeClr val="bg1"/>
                </a:solidFill>
                <a:latin typeface="Times New Roman" panose="02020603050405020304" pitchFamily="18" charset="0"/>
                <a:cs typeface="Times New Roman" panose="02020603050405020304" pitchFamily="18" charset="0"/>
              </a:rPr>
              <a:t> </a:t>
            </a:r>
            <a:r>
              <a:rPr lang="en-US" sz="2700" dirty="0">
                <a:solidFill>
                  <a:schemeClr val="bg1"/>
                </a:solidFill>
                <a:latin typeface="Times New Roman" panose="02020603050405020304" pitchFamily="18" charset="0"/>
                <a:cs typeface="Times New Roman" panose="02020603050405020304" pitchFamily="18" charset="0"/>
              </a:rPr>
              <a:t>While they promise them liberty, they themselves are slaves </a:t>
            </a:r>
            <a:r>
              <a:rPr lang="en-US" sz="2700" dirty="0" smtClean="0">
                <a:solidFill>
                  <a:schemeClr val="bg1"/>
                </a:solidFill>
                <a:latin typeface="Times New Roman" panose="02020603050405020304" pitchFamily="18" charset="0"/>
                <a:cs typeface="Times New Roman" panose="02020603050405020304" pitchFamily="18" charset="0"/>
              </a:rPr>
              <a:t>of corruption; for </a:t>
            </a:r>
            <a:r>
              <a:rPr lang="en-US" sz="2700" dirty="0">
                <a:solidFill>
                  <a:schemeClr val="bg1"/>
                </a:solidFill>
                <a:latin typeface="Times New Roman" panose="02020603050405020304" pitchFamily="18" charset="0"/>
                <a:cs typeface="Times New Roman" panose="02020603050405020304" pitchFamily="18" charset="0"/>
              </a:rPr>
              <a:t>by whom a person is overcome, by him also he is brought into bondage</a:t>
            </a:r>
            <a:r>
              <a:rPr lang="en-US" sz="2700" dirty="0" smtClean="0">
                <a:solidFill>
                  <a:schemeClr val="bg1"/>
                </a:solidFill>
                <a:latin typeface="Times New Roman" panose="02020603050405020304" pitchFamily="18" charset="0"/>
                <a:cs typeface="Times New Roman" panose="02020603050405020304" pitchFamily="18" charset="0"/>
              </a:rPr>
              <a:t>.</a:t>
            </a:r>
            <a:endParaRPr lang="en-US" sz="2700" dirty="0">
              <a:solidFill>
                <a:schemeClr val="bg1"/>
              </a:solidFill>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a:xfrm>
            <a:off x="457200" y="152400"/>
            <a:ext cx="8229600" cy="762000"/>
          </a:xfrm>
        </p:spPr>
        <p:txBody>
          <a:bodyPr>
            <a:normAutofit/>
          </a:bodyPr>
          <a:lstStyle/>
          <a:p>
            <a:r>
              <a:rPr lang="en-US" sz="4000" b="1" dirty="0" smtClean="0">
                <a:solidFill>
                  <a:srgbClr val="FFFF00"/>
                </a:solidFill>
              </a:rPr>
              <a:t>2</a:t>
            </a:r>
            <a:r>
              <a:rPr lang="en-US" sz="4000" b="1" baseline="30000" dirty="0" smtClean="0">
                <a:solidFill>
                  <a:srgbClr val="FFFF00"/>
                </a:solidFill>
              </a:rPr>
              <a:t>nd</a:t>
            </a:r>
            <a:r>
              <a:rPr lang="en-US" sz="4000" b="1" dirty="0" smtClean="0">
                <a:solidFill>
                  <a:srgbClr val="FFFF00"/>
                </a:solidFill>
              </a:rPr>
              <a:t> Peter 2:15-19</a:t>
            </a:r>
            <a:endParaRPr lang="en-US" sz="4000" b="1" dirty="0">
              <a:solidFill>
                <a:srgbClr val="FFFF00"/>
              </a:solidFill>
            </a:endParaRPr>
          </a:p>
        </p:txBody>
      </p:sp>
    </p:spTree>
    <p:extLst>
      <p:ext uri="{BB962C8B-B14F-4D97-AF65-F5344CB8AC3E}">
        <p14:creationId xmlns:p14="http://schemas.microsoft.com/office/powerpoint/2010/main" val="355539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Autofit/>
          </a:bodyPr>
          <a:lstStyle/>
          <a:p>
            <a:r>
              <a:rPr lang="en-US" sz="4000" b="1" dirty="0" smtClean="0">
                <a:solidFill>
                  <a:srgbClr val="FFFF00"/>
                </a:solidFill>
              </a:rPr>
              <a:t>Markers on Road to Seduction of Error</a:t>
            </a:r>
            <a:endParaRPr lang="en-US" sz="4000" b="1" dirty="0">
              <a:solidFill>
                <a:srgbClr val="FFFF00"/>
              </a:solidFill>
            </a:endParaRPr>
          </a:p>
        </p:txBody>
      </p:sp>
      <p:sp>
        <p:nvSpPr>
          <p:cNvPr id="3" name="Content Placeholder 2"/>
          <p:cNvSpPr>
            <a:spLocks noGrp="1"/>
          </p:cNvSpPr>
          <p:nvPr>
            <p:ph idx="1"/>
          </p:nvPr>
        </p:nvSpPr>
        <p:spPr>
          <a:xfrm>
            <a:off x="0" y="838200"/>
            <a:ext cx="9220200" cy="6172200"/>
          </a:xfrm>
        </p:spPr>
        <p:txBody>
          <a:bodyPr>
            <a:noAutofit/>
          </a:bodyPr>
          <a:lstStyle/>
          <a:p>
            <a:pPr marL="228600" indent="-228600">
              <a:lnSpc>
                <a:spcPct val="95000"/>
              </a:lnSpc>
              <a:spcBef>
                <a:spcPts val="0"/>
              </a:spcBef>
              <a:spcAft>
                <a:spcPts val="400"/>
              </a:spcAft>
              <a:buClr>
                <a:srgbClr val="FFFF00"/>
              </a:buClr>
            </a:pPr>
            <a:r>
              <a:rPr lang="en-US" sz="2800" dirty="0" smtClean="0">
                <a:solidFill>
                  <a:schemeClr val="bg1"/>
                </a:solidFill>
              </a:rPr>
              <a:t>Cease listening to God’s law (</a:t>
            </a:r>
            <a:r>
              <a:rPr lang="en-US" sz="2600" b="1" i="1" dirty="0" smtClean="0">
                <a:solidFill>
                  <a:srgbClr val="FFC000"/>
                </a:solidFill>
              </a:rPr>
              <a:t>Mark 7:8- 9 </a:t>
            </a:r>
            <a:r>
              <a:rPr lang="en-US" sz="2600" dirty="0" smtClean="0">
                <a:solidFill>
                  <a:schemeClr val="bg1"/>
                </a:solidFill>
              </a:rPr>
              <a:t>vs. </a:t>
            </a:r>
            <a:r>
              <a:rPr lang="en-US" sz="2600" b="1" i="1" dirty="0">
                <a:solidFill>
                  <a:srgbClr val="FFC000"/>
                </a:solidFill>
              </a:rPr>
              <a:t>2</a:t>
            </a:r>
            <a:r>
              <a:rPr lang="en-US" sz="2600" b="1" i="1" dirty="0" smtClean="0">
                <a:solidFill>
                  <a:srgbClr val="FFC000"/>
                </a:solidFill>
              </a:rPr>
              <a:t> Tim. 3:16-17</a:t>
            </a:r>
            <a:r>
              <a:rPr lang="en-US" sz="2800" dirty="0" smtClean="0">
                <a:solidFill>
                  <a:schemeClr val="bg1"/>
                </a:solidFill>
              </a:rPr>
              <a:t>)</a:t>
            </a:r>
          </a:p>
          <a:p>
            <a:pPr marL="228600" indent="-228600">
              <a:lnSpc>
                <a:spcPct val="95000"/>
              </a:lnSpc>
              <a:spcBef>
                <a:spcPts val="0"/>
              </a:spcBef>
              <a:spcAft>
                <a:spcPts val="400"/>
              </a:spcAft>
              <a:buClr>
                <a:srgbClr val="FFFF00"/>
              </a:buClr>
            </a:pPr>
            <a:r>
              <a:rPr lang="en-US" sz="2800" dirty="0" smtClean="0">
                <a:solidFill>
                  <a:schemeClr val="bg1"/>
                </a:solidFill>
              </a:rPr>
              <a:t>Listen</a:t>
            </a:r>
            <a:r>
              <a:rPr lang="en-US" sz="2200" dirty="0" smtClean="0">
                <a:solidFill>
                  <a:schemeClr val="bg1"/>
                </a:solidFill>
              </a:rPr>
              <a:t> </a:t>
            </a:r>
            <a:r>
              <a:rPr lang="en-US" sz="2800" dirty="0" smtClean="0">
                <a:solidFill>
                  <a:schemeClr val="bg1"/>
                </a:solidFill>
              </a:rPr>
              <a:t>to</a:t>
            </a:r>
            <a:r>
              <a:rPr lang="en-US" sz="2200" dirty="0" smtClean="0">
                <a:solidFill>
                  <a:schemeClr val="bg1"/>
                </a:solidFill>
              </a:rPr>
              <a:t> </a:t>
            </a:r>
            <a:r>
              <a:rPr lang="en-US" sz="2800" dirty="0" smtClean="0">
                <a:solidFill>
                  <a:schemeClr val="bg1"/>
                </a:solidFill>
              </a:rPr>
              <a:t>pleasing</a:t>
            </a:r>
            <a:r>
              <a:rPr lang="en-US" sz="2200" dirty="0" smtClean="0">
                <a:solidFill>
                  <a:schemeClr val="bg1"/>
                </a:solidFill>
              </a:rPr>
              <a:t> </a:t>
            </a:r>
            <a:r>
              <a:rPr lang="en-US" sz="2800" dirty="0" smtClean="0">
                <a:solidFill>
                  <a:schemeClr val="bg1"/>
                </a:solidFill>
              </a:rPr>
              <a:t>words,</a:t>
            </a:r>
            <a:r>
              <a:rPr lang="en-US" sz="2400" dirty="0" smtClean="0">
                <a:solidFill>
                  <a:schemeClr val="bg1"/>
                </a:solidFill>
              </a:rPr>
              <a:t> </a:t>
            </a:r>
            <a:r>
              <a:rPr lang="en-US" sz="2800" dirty="0" smtClean="0">
                <a:solidFill>
                  <a:schemeClr val="bg1"/>
                </a:solidFill>
              </a:rPr>
              <a:t>not</a:t>
            </a:r>
            <a:r>
              <a:rPr lang="en-US" sz="2400" dirty="0" smtClean="0">
                <a:solidFill>
                  <a:schemeClr val="bg1"/>
                </a:solidFill>
              </a:rPr>
              <a:t> </a:t>
            </a:r>
            <a:r>
              <a:rPr lang="en-US" sz="2800" dirty="0" smtClean="0">
                <a:solidFill>
                  <a:schemeClr val="bg1"/>
                </a:solidFill>
              </a:rPr>
              <a:t>truth</a:t>
            </a:r>
            <a:r>
              <a:rPr lang="en-US" sz="2000" dirty="0" smtClean="0">
                <a:solidFill>
                  <a:schemeClr val="bg1"/>
                </a:solidFill>
              </a:rPr>
              <a:t> </a:t>
            </a:r>
            <a:r>
              <a:rPr lang="en-US" sz="2800" dirty="0" smtClean="0">
                <a:solidFill>
                  <a:schemeClr val="bg1"/>
                </a:solidFill>
              </a:rPr>
              <a:t>(</a:t>
            </a:r>
            <a:r>
              <a:rPr lang="en-US" sz="2600" b="1" i="1" dirty="0" smtClean="0">
                <a:solidFill>
                  <a:srgbClr val="FFC000"/>
                </a:solidFill>
              </a:rPr>
              <a:t>1 Thess. 2:3-9</a:t>
            </a:r>
            <a:r>
              <a:rPr lang="en-US" sz="2800" dirty="0" smtClean="0">
                <a:solidFill>
                  <a:schemeClr val="bg1"/>
                </a:solidFill>
              </a:rPr>
              <a:t>)</a:t>
            </a:r>
          </a:p>
          <a:p>
            <a:pPr marL="228600" indent="-228600">
              <a:lnSpc>
                <a:spcPct val="95000"/>
              </a:lnSpc>
              <a:spcBef>
                <a:spcPts val="0"/>
              </a:spcBef>
              <a:spcAft>
                <a:spcPts val="400"/>
              </a:spcAft>
              <a:buClr>
                <a:srgbClr val="FFFF00"/>
              </a:buClr>
            </a:pPr>
            <a:r>
              <a:rPr lang="en-US" sz="2800" dirty="0" smtClean="0">
                <a:solidFill>
                  <a:schemeClr val="bg1"/>
                </a:solidFill>
              </a:rPr>
              <a:t>Look for own desires, not God’s will (</a:t>
            </a:r>
            <a:r>
              <a:rPr lang="en-US" sz="2600" b="1" i="1" dirty="0" smtClean="0">
                <a:solidFill>
                  <a:srgbClr val="FFC000"/>
                </a:solidFill>
              </a:rPr>
              <a:t>2 Tim. 4:3-4</a:t>
            </a:r>
            <a:r>
              <a:rPr lang="en-US" sz="2800" dirty="0" smtClean="0">
                <a:solidFill>
                  <a:schemeClr val="bg1"/>
                </a:solidFill>
              </a:rPr>
              <a:t>)</a:t>
            </a:r>
          </a:p>
          <a:p>
            <a:pPr marL="228600" indent="-228600">
              <a:lnSpc>
                <a:spcPct val="95000"/>
              </a:lnSpc>
              <a:spcBef>
                <a:spcPts val="0"/>
              </a:spcBef>
              <a:spcAft>
                <a:spcPts val="400"/>
              </a:spcAft>
              <a:buClr>
                <a:srgbClr val="FFFF00"/>
              </a:buClr>
            </a:pPr>
            <a:r>
              <a:rPr lang="en-US" sz="2800" dirty="0" smtClean="0">
                <a:solidFill>
                  <a:schemeClr val="bg1"/>
                </a:solidFill>
              </a:rPr>
              <a:t>Go to the wrong source (</a:t>
            </a:r>
            <a:r>
              <a:rPr lang="en-US" sz="2600" b="1" i="1" dirty="0" smtClean="0">
                <a:solidFill>
                  <a:srgbClr val="FFC000"/>
                </a:solidFill>
              </a:rPr>
              <a:t>Col. 2:8</a:t>
            </a:r>
            <a:r>
              <a:rPr lang="en-US" sz="2800" dirty="0" smtClean="0">
                <a:solidFill>
                  <a:schemeClr val="bg1"/>
                </a:solidFill>
              </a:rPr>
              <a:t>)</a:t>
            </a:r>
          </a:p>
          <a:p>
            <a:pPr marL="228600" indent="-228600">
              <a:lnSpc>
                <a:spcPct val="95000"/>
              </a:lnSpc>
              <a:spcBef>
                <a:spcPts val="0"/>
              </a:spcBef>
              <a:spcAft>
                <a:spcPts val="400"/>
              </a:spcAft>
              <a:buClr>
                <a:srgbClr val="FFFF00"/>
              </a:buClr>
            </a:pPr>
            <a:r>
              <a:rPr lang="en-US" sz="2800" dirty="0" smtClean="0">
                <a:solidFill>
                  <a:schemeClr val="bg1"/>
                </a:solidFill>
              </a:rPr>
              <a:t>Miss error that is clothed in a way to entice (</a:t>
            </a:r>
            <a:r>
              <a:rPr lang="en-US" sz="2600" b="1" i="1" dirty="0" smtClean="0">
                <a:solidFill>
                  <a:srgbClr val="FFC000"/>
                </a:solidFill>
              </a:rPr>
              <a:t>2 Pet. 2:18</a:t>
            </a:r>
            <a:r>
              <a:rPr lang="en-US" sz="2800" dirty="0" smtClean="0">
                <a:solidFill>
                  <a:schemeClr val="bg1"/>
                </a:solidFill>
              </a:rPr>
              <a:t>)</a:t>
            </a:r>
          </a:p>
          <a:p>
            <a:pPr marL="228600" indent="-228600">
              <a:lnSpc>
                <a:spcPct val="95000"/>
              </a:lnSpc>
              <a:spcBef>
                <a:spcPts val="0"/>
              </a:spcBef>
              <a:spcAft>
                <a:spcPts val="400"/>
              </a:spcAft>
              <a:buClr>
                <a:srgbClr val="FFFF00"/>
              </a:buClr>
            </a:pPr>
            <a:r>
              <a:rPr lang="en-US" sz="2800" dirty="0" smtClean="0">
                <a:solidFill>
                  <a:schemeClr val="bg1"/>
                </a:solidFill>
              </a:rPr>
              <a:t>Attracted by wrong principles (</a:t>
            </a:r>
            <a:r>
              <a:rPr lang="en-US" sz="2600" b="1" i="1" dirty="0" smtClean="0">
                <a:solidFill>
                  <a:srgbClr val="FFC000"/>
                </a:solidFill>
              </a:rPr>
              <a:t>Gal. 3:1-5</a:t>
            </a:r>
            <a:r>
              <a:rPr lang="en-US" sz="2800" dirty="0" smtClean="0">
                <a:solidFill>
                  <a:schemeClr val="bg1"/>
                </a:solidFill>
              </a:rPr>
              <a:t>)</a:t>
            </a:r>
          </a:p>
          <a:p>
            <a:pPr marL="228600" indent="-228600">
              <a:lnSpc>
                <a:spcPct val="95000"/>
              </a:lnSpc>
              <a:spcBef>
                <a:spcPts val="0"/>
              </a:spcBef>
              <a:spcAft>
                <a:spcPts val="400"/>
              </a:spcAft>
              <a:buClr>
                <a:srgbClr val="FFFF00"/>
              </a:buClr>
            </a:pPr>
            <a:r>
              <a:rPr lang="en-US" sz="2800" dirty="0">
                <a:solidFill>
                  <a:schemeClr val="bg1"/>
                </a:solidFill>
              </a:rPr>
              <a:t>S</a:t>
            </a:r>
            <a:r>
              <a:rPr lang="en-US" sz="2800" dirty="0" smtClean="0">
                <a:solidFill>
                  <a:schemeClr val="bg1"/>
                </a:solidFill>
              </a:rPr>
              <a:t>earch</a:t>
            </a:r>
            <a:r>
              <a:rPr lang="en-US" sz="2400" dirty="0" smtClean="0">
                <a:solidFill>
                  <a:schemeClr val="bg1"/>
                </a:solidFill>
              </a:rPr>
              <a:t> </a:t>
            </a:r>
            <a:r>
              <a:rPr lang="en-US" sz="2800" dirty="0" smtClean="0">
                <a:solidFill>
                  <a:schemeClr val="bg1"/>
                </a:solidFill>
              </a:rPr>
              <a:t>is</a:t>
            </a:r>
            <a:r>
              <a:rPr lang="en-US" sz="2400" dirty="0" smtClean="0">
                <a:solidFill>
                  <a:schemeClr val="bg1"/>
                </a:solidFill>
              </a:rPr>
              <a:t> </a:t>
            </a:r>
            <a:r>
              <a:rPr lang="en-US" sz="2800" dirty="0" smtClean="0">
                <a:solidFill>
                  <a:schemeClr val="bg1"/>
                </a:solidFill>
              </a:rPr>
              <a:t>not</a:t>
            </a:r>
            <a:r>
              <a:rPr lang="en-US" sz="2400" dirty="0" smtClean="0">
                <a:solidFill>
                  <a:schemeClr val="bg1"/>
                </a:solidFill>
              </a:rPr>
              <a:t> </a:t>
            </a:r>
            <a:r>
              <a:rPr lang="en-US" sz="2800" dirty="0" smtClean="0">
                <a:solidFill>
                  <a:schemeClr val="bg1"/>
                </a:solidFill>
              </a:rPr>
              <a:t>for</a:t>
            </a:r>
            <a:r>
              <a:rPr lang="en-US" sz="2400" dirty="0" smtClean="0">
                <a:solidFill>
                  <a:schemeClr val="bg1"/>
                </a:solidFill>
              </a:rPr>
              <a:t> </a:t>
            </a:r>
            <a:r>
              <a:rPr lang="en-US" sz="2800" dirty="0" smtClean="0">
                <a:solidFill>
                  <a:schemeClr val="bg1"/>
                </a:solidFill>
              </a:rPr>
              <a:t>holiness</a:t>
            </a:r>
            <a:r>
              <a:rPr lang="en-US" sz="2400" dirty="0" smtClean="0">
                <a:solidFill>
                  <a:schemeClr val="bg1"/>
                </a:solidFill>
              </a:rPr>
              <a:t>,</a:t>
            </a:r>
            <a:r>
              <a:rPr lang="en-US" sz="1800" dirty="0" smtClean="0">
                <a:solidFill>
                  <a:schemeClr val="bg1"/>
                </a:solidFill>
              </a:rPr>
              <a:t> </a:t>
            </a:r>
            <a:r>
              <a:rPr lang="en-US" sz="2800" dirty="0" smtClean="0">
                <a:solidFill>
                  <a:schemeClr val="bg1"/>
                </a:solidFill>
              </a:rPr>
              <a:t>but</a:t>
            </a:r>
            <a:r>
              <a:rPr lang="en-US" sz="2400" dirty="0" smtClean="0">
                <a:solidFill>
                  <a:schemeClr val="bg1"/>
                </a:solidFill>
              </a:rPr>
              <a:t> </a:t>
            </a:r>
            <a:r>
              <a:rPr lang="en-US" sz="2800" dirty="0" smtClean="0">
                <a:solidFill>
                  <a:schemeClr val="bg1"/>
                </a:solidFill>
              </a:rPr>
              <a:t>an</a:t>
            </a:r>
            <a:r>
              <a:rPr lang="en-US" sz="2400" dirty="0" smtClean="0">
                <a:solidFill>
                  <a:schemeClr val="bg1"/>
                </a:solidFill>
              </a:rPr>
              <a:t> </a:t>
            </a:r>
            <a:r>
              <a:rPr lang="en-US" sz="2800" dirty="0" smtClean="0">
                <a:solidFill>
                  <a:schemeClr val="bg1"/>
                </a:solidFill>
              </a:rPr>
              <a:t>excuse</a:t>
            </a:r>
            <a:r>
              <a:rPr lang="en-US" sz="2400" dirty="0" smtClean="0">
                <a:solidFill>
                  <a:schemeClr val="bg1"/>
                </a:solidFill>
              </a:rPr>
              <a:t> </a:t>
            </a:r>
            <a:r>
              <a:rPr lang="en-US" sz="2800" dirty="0" smtClean="0">
                <a:solidFill>
                  <a:schemeClr val="bg1"/>
                </a:solidFill>
              </a:rPr>
              <a:t>(</a:t>
            </a:r>
            <a:r>
              <a:rPr lang="en-US" sz="2600" b="1" i="1" dirty="0" smtClean="0">
                <a:solidFill>
                  <a:srgbClr val="FFC000"/>
                </a:solidFill>
              </a:rPr>
              <a:t>Rev.</a:t>
            </a:r>
            <a:r>
              <a:rPr lang="en-US" sz="2000" b="1" i="1" dirty="0" smtClean="0">
                <a:solidFill>
                  <a:srgbClr val="FFC000"/>
                </a:solidFill>
              </a:rPr>
              <a:t> </a:t>
            </a:r>
            <a:r>
              <a:rPr lang="en-US" sz="2600" b="1" i="1" dirty="0" smtClean="0">
                <a:solidFill>
                  <a:srgbClr val="FFC000"/>
                </a:solidFill>
              </a:rPr>
              <a:t>2:20-24</a:t>
            </a:r>
            <a:r>
              <a:rPr lang="en-US" sz="2600" dirty="0" smtClean="0">
                <a:solidFill>
                  <a:schemeClr val="bg1"/>
                </a:solidFill>
              </a:rPr>
              <a:t>;</a:t>
            </a:r>
            <a:r>
              <a:rPr lang="en-US" sz="2000" dirty="0" smtClean="0">
                <a:solidFill>
                  <a:schemeClr val="bg1"/>
                </a:solidFill>
              </a:rPr>
              <a:t> </a:t>
            </a:r>
            <a:r>
              <a:rPr lang="en-US" sz="2600" b="1" i="1" dirty="0" smtClean="0">
                <a:solidFill>
                  <a:srgbClr val="FFC000"/>
                </a:solidFill>
              </a:rPr>
              <a:t>1</a:t>
            </a:r>
            <a:r>
              <a:rPr lang="en-US" sz="1800" b="1" i="1" dirty="0" smtClean="0">
                <a:solidFill>
                  <a:srgbClr val="FFC000"/>
                </a:solidFill>
              </a:rPr>
              <a:t> </a:t>
            </a:r>
            <a:r>
              <a:rPr lang="en-US" sz="2600" b="1" i="1" dirty="0" smtClean="0">
                <a:solidFill>
                  <a:srgbClr val="FFC000"/>
                </a:solidFill>
              </a:rPr>
              <a:t>Cor.</a:t>
            </a:r>
            <a:r>
              <a:rPr lang="en-US" sz="2000" b="1" i="1" dirty="0" smtClean="0">
                <a:solidFill>
                  <a:srgbClr val="FFC000"/>
                </a:solidFill>
              </a:rPr>
              <a:t> </a:t>
            </a:r>
            <a:r>
              <a:rPr lang="en-US" sz="2600" b="1" i="1" dirty="0" smtClean="0">
                <a:solidFill>
                  <a:srgbClr val="FFC000"/>
                </a:solidFill>
              </a:rPr>
              <a:t>5</a:t>
            </a:r>
            <a:r>
              <a:rPr lang="en-US" sz="2800" dirty="0" smtClean="0">
                <a:solidFill>
                  <a:schemeClr val="bg1"/>
                </a:solidFill>
              </a:rPr>
              <a:t>)</a:t>
            </a:r>
          </a:p>
          <a:p>
            <a:pPr marL="228600" indent="-228600">
              <a:lnSpc>
                <a:spcPct val="95000"/>
              </a:lnSpc>
              <a:spcBef>
                <a:spcPts val="0"/>
              </a:spcBef>
              <a:spcAft>
                <a:spcPts val="400"/>
              </a:spcAft>
              <a:buClr>
                <a:srgbClr val="FFFF00"/>
              </a:buClr>
            </a:pPr>
            <a:r>
              <a:rPr lang="en-US" sz="2800" dirty="0" smtClean="0">
                <a:solidFill>
                  <a:schemeClr val="bg1"/>
                </a:solidFill>
              </a:rPr>
              <a:t>Fall for initial error (</a:t>
            </a:r>
            <a:r>
              <a:rPr lang="en-US" sz="2600" b="1" i="1" dirty="0" smtClean="0">
                <a:solidFill>
                  <a:srgbClr val="FFC000"/>
                </a:solidFill>
              </a:rPr>
              <a:t>1 Cor. 15:12-19</a:t>
            </a:r>
            <a:r>
              <a:rPr lang="en-US" sz="2800" dirty="0" smtClean="0">
                <a:solidFill>
                  <a:schemeClr val="bg1"/>
                </a:solidFill>
              </a:rPr>
              <a:t>)</a:t>
            </a:r>
          </a:p>
          <a:p>
            <a:pPr marL="228600" indent="-228600">
              <a:lnSpc>
                <a:spcPct val="95000"/>
              </a:lnSpc>
              <a:spcBef>
                <a:spcPts val="0"/>
              </a:spcBef>
              <a:spcAft>
                <a:spcPts val="400"/>
              </a:spcAft>
              <a:buClr>
                <a:srgbClr val="FFFF00"/>
              </a:buClr>
            </a:pPr>
            <a:r>
              <a:rPr lang="en-US" sz="2800" dirty="0" smtClean="0">
                <a:solidFill>
                  <a:schemeClr val="bg1"/>
                </a:solidFill>
              </a:rPr>
              <a:t>Give error an appearance of truth (</a:t>
            </a:r>
            <a:r>
              <a:rPr lang="en-US" sz="2800" b="1" i="1" dirty="0" smtClean="0">
                <a:solidFill>
                  <a:srgbClr val="FFC000"/>
                </a:solidFill>
              </a:rPr>
              <a:t>Col. 2:23</a:t>
            </a:r>
            <a:r>
              <a:rPr lang="en-US" sz="2800" dirty="0" smtClean="0">
                <a:solidFill>
                  <a:schemeClr val="bg1"/>
                </a:solidFill>
              </a:rPr>
              <a:t>; </a:t>
            </a:r>
            <a:r>
              <a:rPr lang="en-US" sz="2600" b="1" i="1" dirty="0" smtClean="0">
                <a:solidFill>
                  <a:srgbClr val="FFC000"/>
                </a:solidFill>
              </a:rPr>
              <a:t>2 Cor. 11:13-14</a:t>
            </a:r>
            <a:r>
              <a:rPr lang="en-US" sz="2800" dirty="0" smtClean="0">
                <a:solidFill>
                  <a:schemeClr val="bg1"/>
                </a:solidFill>
              </a:rPr>
              <a:t>)</a:t>
            </a:r>
          </a:p>
          <a:p>
            <a:pPr marL="228600" indent="-228600">
              <a:lnSpc>
                <a:spcPct val="95000"/>
              </a:lnSpc>
              <a:spcBef>
                <a:spcPts val="0"/>
              </a:spcBef>
              <a:spcAft>
                <a:spcPts val="400"/>
              </a:spcAft>
              <a:buClr>
                <a:srgbClr val="FFFF00"/>
              </a:buClr>
            </a:pPr>
            <a:r>
              <a:rPr lang="en-US" sz="2800" dirty="0" smtClean="0">
                <a:solidFill>
                  <a:schemeClr val="bg1"/>
                </a:solidFill>
              </a:rPr>
              <a:t>See error as freedom, not its true bondage (</a:t>
            </a:r>
            <a:r>
              <a:rPr lang="en-US" sz="2600" b="1" i="1" dirty="0" smtClean="0">
                <a:solidFill>
                  <a:srgbClr val="FFC000"/>
                </a:solidFill>
              </a:rPr>
              <a:t>2 Pet. 2:19</a:t>
            </a:r>
            <a:r>
              <a:rPr lang="en-US" sz="2800" dirty="0" smtClean="0">
                <a:solidFill>
                  <a:schemeClr val="bg1"/>
                </a:solidFill>
              </a:rPr>
              <a:t>)</a:t>
            </a:r>
          </a:p>
          <a:p>
            <a:pPr marL="228600" indent="-228600">
              <a:lnSpc>
                <a:spcPct val="95000"/>
              </a:lnSpc>
              <a:spcBef>
                <a:spcPts val="0"/>
              </a:spcBef>
              <a:spcAft>
                <a:spcPts val="400"/>
              </a:spcAft>
              <a:buClr>
                <a:srgbClr val="FFFF00"/>
              </a:buClr>
            </a:pPr>
            <a:r>
              <a:rPr lang="en-US" sz="2800" dirty="0" smtClean="0">
                <a:solidFill>
                  <a:schemeClr val="bg1"/>
                </a:solidFill>
              </a:rPr>
              <a:t>Believe, “Nobody will see difference” (</a:t>
            </a:r>
            <a:r>
              <a:rPr lang="en-US" sz="2600" b="1" i="1" dirty="0" smtClean="0">
                <a:solidFill>
                  <a:srgbClr val="FFC000"/>
                </a:solidFill>
              </a:rPr>
              <a:t>Gal. 1:6-7</a:t>
            </a:r>
            <a:r>
              <a:rPr lang="en-US" sz="2800" dirty="0" smtClean="0">
                <a:solidFill>
                  <a:schemeClr val="bg1"/>
                </a:solidFill>
              </a:rPr>
              <a:t>)</a:t>
            </a:r>
          </a:p>
          <a:p>
            <a:pPr marL="228600" indent="-228600">
              <a:lnSpc>
                <a:spcPct val="95000"/>
              </a:lnSpc>
              <a:spcBef>
                <a:spcPts val="0"/>
              </a:spcBef>
              <a:spcAft>
                <a:spcPts val="400"/>
              </a:spcAft>
              <a:buClr>
                <a:srgbClr val="FFFF00"/>
              </a:buClr>
            </a:pPr>
            <a:r>
              <a:rPr lang="en-US" sz="2800" dirty="0" smtClean="0">
                <a:solidFill>
                  <a:schemeClr val="bg1"/>
                </a:solidFill>
              </a:rPr>
              <a:t>Do</a:t>
            </a:r>
            <a:r>
              <a:rPr lang="en-US" sz="2400" dirty="0" smtClean="0">
                <a:solidFill>
                  <a:schemeClr val="bg1"/>
                </a:solidFill>
              </a:rPr>
              <a:t> </a:t>
            </a:r>
            <a:r>
              <a:rPr lang="en-US" sz="2800" dirty="0" smtClean="0">
                <a:solidFill>
                  <a:schemeClr val="bg1"/>
                </a:solidFill>
              </a:rPr>
              <a:t>not</a:t>
            </a:r>
            <a:r>
              <a:rPr lang="en-US" sz="2400" dirty="0" smtClean="0">
                <a:solidFill>
                  <a:schemeClr val="bg1"/>
                </a:solidFill>
              </a:rPr>
              <a:t> </a:t>
            </a:r>
            <a:r>
              <a:rPr lang="en-US" sz="2800" dirty="0" smtClean="0">
                <a:solidFill>
                  <a:schemeClr val="bg1"/>
                </a:solidFill>
              </a:rPr>
              <a:t>see</a:t>
            </a:r>
            <a:r>
              <a:rPr lang="en-US" sz="2400" dirty="0" smtClean="0">
                <a:solidFill>
                  <a:schemeClr val="bg1"/>
                </a:solidFill>
              </a:rPr>
              <a:t> </a:t>
            </a:r>
            <a:r>
              <a:rPr lang="en-US" sz="2800" dirty="0" smtClean="0">
                <a:solidFill>
                  <a:schemeClr val="bg1"/>
                </a:solidFill>
              </a:rPr>
              <a:t>ultimate</a:t>
            </a:r>
            <a:r>
              <a:rPr lang="en-US" sz="2400" dirty="0" smtClean="0">
                <a:solidFill>
                  <a:schemeClr val="bg1"/>
                </a:solidFill>
              </a:rPr>
              <a:t> </a:t>
            </a:r>
            <a:r>
              <a:rPr lang="en-US" sz="2800" dirty="0" smtClean="0">
                <a:solidFill>
                  <a:schemeClr val="bg1"/>
                </a:solidFill>
              </a:rPr>
              <a:t>agenda</a:t>
            </a:r>
            <a:r>
              <a:rPr lang="en-US" sz="2400" dirty="0" smtClean="0">
                <a:solidFill>
                  <a:schemeClr val="bg1"/>
                </a:solidFill>
              </a:rPr>
              <a:t> </a:t>
            </a:r>
            <a:r>
              <a:rPr lang="en-US" sz="2800" dirty="0" smtClean="0">
                <a:solidFill>
                  <a:schemeClr val="bg1"/>
                </a:solidFill>
              </a:rPr>
              <a:t>of</a:t>
            </a:r>
            <a:r>
              <a:rPr lang="en-US" sz="2400" dirty="0" smtClean="0">
                <a:solidFill>
                  <a:schemeClr val="bg1"/>
                </a:solidFill>
              </a:rPr>
              <a:t> </a:t>
            </a:r>
            <a:r>
              <a:rPr lang="en-US" sz="2800" dirty="0" smtClean="0">
                <a:solidFill>
                  <a:schemeClr val="bg1"/>
                </a:solidFill>
              </a:rPr>
              <a:t>error</a:t>
            </a:r>
            <a:r>
              <a:rPr lang="en-US" sz="2400" dirty="0" smtClean="0">
                <a:solidFill>
                  <a:schemeClr val="bg1"/>
                </a:solidFill>
              </a:rPr>
              <a:t> </a:t>
            </a:r>
            <a:r>
              <a:rPr lang="en-US" sz="2800" dirty="0" smtClean="0">
                <a:solidFill>
                  <a:schemeClr val="bg1"/>
                </a:solidFill>
              </a:rPr>
              <a:t>(</a:t>
            </a:r>
            <a:r>
              <a:rPr lang="en-US" sz="2600" b="1" i="1" dirty="0" smtClean="0">
                <a:solidFill>
                  <a:srgbClr val="FFC000"/>
                </a:solidFill>
              </a:rPr>
              <a:t>2</a:t>
            </a:r>
            <a:r>
              <a:rPr lang="en-US" sz="2000" b="1" i="1" dirty="0" smtClean="0">
                <a:solidFill>
                  <a:srgbClr val="FFC000"/>
                </a:solidFill>
              </a:rPr>
              <a:t> </a:t>
            </a:r>
            <a:r>
              <a:rPr lang="en-US" sz="2600" b="1" i="1" dirty="0" smtClean="0">
                <a:solidFill>
                  <a:srgbClr val="FFC000"/>
                </a:solidFill>
              </a:rPr>
              <a:t>Pet.</a:t>
            </a:r>
            <a:r>
              <a:rPr lang="en-US" sz="2000" dirty="0" smtClean="0">
                <a:solidFill>
                  <a:srgbClr val="FFC000"/>
                </a:solidFill>
              </a:rPr>
              <a:t> </a:t>
            </a:r>
            <a:r>
              <a:rPr lang="en-US" sz="2600" b="1" i="1" dirty="0" smtClean="0">
                <a:solidFill>
                  <a:srgbClr val="FFC000"/>
                </a:solidFill>
              </a:rPr>
              <a:t>2:3</a:t>
            </a:r>
            <a:r>
              <a:rPr lang="en-US" sz="2600" dirty="0" smtClean="0">
                <a:solidFill>
                  <a:schemeClr val="bg1"/>
                </a:solidFill>
              </a:rPr>
              <a:t>; </a:t>
            </a:r>
            <a:r>
              <a:rPr lang="en-US" sz="2600" b="1" i="1" dirty="0" smtClean="0">
                <a:solidFill>
                  <a:srgbClr val="FFC000"/>
                </a:solidFill>
              </a:rPr>
              <a:t>Rom.</a:t>
            </a:r>
            <a:r>
              <a:rPr lang="en-US" sz="2000" dirty="0" smtClean="0">
                <a:solidFill>
                  <a:srgbClr val="FFC000"/>
                </a:solidFill>
              </a:rPr>
              <a:t> </a:t>
            </a:r>
            <a:r>
              <a:rPr lang="en-US" sz="2600" b="1" i="1" dirty="0" smtClean="0">
                <a:solidFill>
                  <a:srgbClr val="FFC000"/>
                </a:solidFill>
              </a:rPr>
              <a:t>16:17-18</a:t>
            </a:r>
            <a:r>
              <a:rPr lang="en-US" sz="2800" dirty="0" smtClean="0">
                <a:solidFill>
                  <a:schemeClr val="bg1"/>
                </a:solidFill>
              </a:rPr>
              <a:t>)</a:t>
            </a:r>
          </a:p>
          <a:p>
            <a:pPr marL="228600" indent="-228600">
              <a:lnSpc>
                <a:spcPct val="95000"/>
              </a:lnSpc>
              <a:spcBef>
                <a:spcPts val="0"/>
              </a:spcBef>
              <a:spcAft>
                <a:spcPts val="400"/>
              </a:spcAft>
              <a:buClr>
                <a:srgbClr val="FFFF00"/>
              </a:buClr>
            </a:pPr>
            <a:r>
              <a:rPr lang="en-US" sz="2800" dirty="0" smtClean="0">
                <a:solidFill>
                  <a:schemeClr val="bg1"/>
                </a:solidFill>
              </a:rPr>
              <a:t>See too late the terrible consequence of error (</a:t>
            </a:r>
            <a:r>
              <a:rPr lang="en-US" sz="2600" b="1" i="1" dirty="0" smtClean="0">
                <a:solidFill>
                  <a:srgbClr val="FFC000"/>
                </a:solidFill>
              </a:rPr>
              <a:t>2 Jn. 9-11</a:t>
            </a:r>
            <a:r>
              <a:rPr lang="en-US" sz="2800" dirty="0" smtClean="0">
                <a:solidFill>
                  <a:schemeClr val="bg1"/>
                </a:solidFill>
              </a:rPr>
              <a:t>)</a:t>
            </a:r>
          </a:p>
        </p:txBody>
      </p:sp>
    </p:spTree>
    <p:extLst>
      <p:ext uri="{BB962C8B-B14F-4D97-AF65-F5344CB8AC3E}">
        <p14:creationId xmlns:p14="http://schemas.microsoft.com/office/powerpoint/2010/main" val="3813994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par>
                                <p:cTn id="10" presetID="5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Scale>
                                      <p:cBhvr>
                                        <p:cTn id="12"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
                                            <p:txEl>
                                              <p:pRg st="1" end="1"/>
                                            </p:txEl>
                                          </p:spTgt>
                                        </p:tgtEl>
                                        <p:attrNameLst>
                                          <p:attrName>ppt_x</p:attrName>
                                          <p:attrName>ppt_y</p:attrName>
                                        </p:attrNameLst>
                                      </p:cBhvr>
                                    </p:animMotion>
                                    <p:animEffect transition="in" filter="fade">
                                      <p:cBhvr>
                                        <p:cTn id="14" dur="1000"/>
                                        <p:tgtEl>
                                          <p:spTgt spid="3">
                                            <p:txEl>
                                              <p:pRg st="1" end="1"/>
                                            </p:txEl>
                                          </p:spTgt>
                                        </p:tgtEl>
                                      </p:cBhvr>
                                    </p:animEffect>
                                  </p:childTnLst>
                                </p:cTn>
                              </p:par>
                              <p:par>
                                <p:cTn id="15" presetID="5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Scale>
                                      <p:cBhvr>
                                        <p:cTn id="17"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3">
                                            <p:txEl>
                                              <p:pRg st="2" end="2"/>
                                            </p:txEl>
                                          </p:spTgt>
                                        </p:tgtEl>
                                        <p:attrNameLst>
                                          <p:attrName>ppt_x</p:attrName>
                                          <p:attrName>ppt_y</p:attrName>
                                        </p:attrNameLst>
                                      </p:cBhvr>
                                    </p:animMotion>
                                    <p:animEffect transition="in" filter="fade">
                                      <p:cBhvr>
                                        <p:cTn id="19" dur="1000"/>
                                        <p:tgtEl>
                                          <p:spTgt spid="3">
                                            <p:txEl>
                                              <p:pRg st="2" end="2"/>
                                            </p:txEl>
                                          </p:spTgt>
                                        </p:tgtEl>
                                      </p:cBhvr>
                                    </p:animEffect>
                                  </p:childTnLst>
                                </p:cTn>
                              </p:par>
                              <p:par>
                                <p:cTn id="20" presetID="5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Scale>
                                      <p:cBhvr>
                                        <p:cTn id="22"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3">
                                            <p:txEl>
                                              <p:pRg st="3" end="3"/>
                                            </p:txEl>
                                          </p:spTgt>
                                        </p:tgtEl>
                                        <p:attrNameLst>
                                          <p:attrName>ppt_x</p:attrName>
                                          <p:attrName>ppt_y</p:attrName>
                                        </p:attrNameLst>
                                      </p:cBhvr>
                                    </p:animMotion>
                                    <p:animEffect transition="in" filter="fade">
                                      <p:cBhvr>
                                        <p:cTn id="24" dur="1000"/>
                                        <p:tgtEl>
                                          <p:spTgt spid="3">
                                            <p:txEl>
                                              <p:pRg st="3" end="3"/>
                                            </p:txEl>
                                          </p:spTgt>
                                        </p:tgtEl>
                                      </p:cBhvr>
                                    </p:animEffect>
                                  </p:childTnLst>
                                </p:cTn>
                              </p:par>
                              <p:par>
                                <p:cTn id="25" presetID="5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Scale>
                                      <p:cBhvr>
                                        <p:cTn id="27"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8" dur="1000" decel="50000" fill="hold">
                                          <p:stCondLst>
                                            <p:cond delay="0"/>
                                          </p:stCondLst>
                                        </p:cTn>
                                        <p:tgtEl>
                                          <p:spTgt spid="3">
                                            <p:txEl>
                                              <p:pRg st="4" end="4"/>
                                            </p:txEl>
                                          </p:spTgt>
                                        </p:tgtEl>
                                        <p:attrNameLst>
                                          <p:attrName>ppt_x</p:attrName>
                                          <p:attrName>ppt_y</p:attrName>
                                        </p:attrNameLst>
                                      </p:cBhvr>
                                    </p:animMotion>
                                    <p:animEffect transition="in" filter="fade">
                                      <p:cBhvr>
                                        <p:cTn id="29" dur="1000"/>
                                        <p:tgtEl>
                                          <p:spTgt spid="3">
                                            <p:txEl>
                                              <p:pRg st="4" end="4"/>
                                            </p:txEl>
                                          </p:spTgt>
                                        </p:tgtEl>
                                      </p:cBhvr>
                                    </p:animEffect>
                                  </p:childTnLst>
                                </p:cTn>
                              </p:par>
                              <p:par>
                                <p:cTn id="30" presetID="52" presetClass="entr" presetSubtype="0"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Scale>
                                      <p:cBhvr>
                                        <p:cTn id="32"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1000" decel="50000" fill="hold">
                                          <p:stCondLst>
                                            <p:cond delay="0"/>
                                          </p:stCondLst>
                                        </p:cTn>
                                        <p:tgtEl>
                                          <p:spTgt spid="3">
                                            <p:txEl>
                                              <p:pRg st="5" end="5"/>
                                            </p:txEl>
                                          </p:spTgt>
                                        </p:tgtEl>
                                        <p:attrNameLst>
                                          <p:attrName>ppt_x</p:attrName>
                                          <p:attrName>ppt_y</p:attrName>
                                        </p:attrNameLst>
                                      </p:cBhvr>
                                    </p:animMotion>
                                    <p:animEffect transition="in" filter="fade">
                                      <p:cBhvr>
                                        <p:cTn id="34" dur="1000"/>
                                        <p:tgtEl>
                                          <p:spTgt spid="3">
                                            <p:txEl>
                                              <p:pRg st="5" end="5"/>
                                            </p:txEl>
                                          </p:spTgt>
                                        </p:tgtEl>
                                      </p:cBhvr>
                                    </p:animEffect>
                                  </p:childTnLst>
                                </p:cTn>
                              </p:par>
                              <p:par>
                                <p:cTn id="35" presetID="52" presetClass="entr" presetSubtype="0"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Scale>
                                      <p:cBhvr>
                                        <p:cTn id="37" dur="1000" decel="50000" fill="hold">
                                          <p:stCondLst>
                                            <p:cond delay="0"/>
                                          </p:stCondLst>
                                        </p:cTn>
                                        <p:tgtEl>
                                          <p:spTgt spid="3">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8" dur="1000" decel="50000" fill="hold">
                                          <p:stCondLst>
                                            <p:cond delay="0"/>
                                          </p:stCondLst>
                                        </p:cTn>
                                        <p:tgtEl>
                                          <p:spTgt spid="3">
                                            <p:txEl>
                                              <p:pRg st="6" end="6"/>
                                            </p:txEl>
                                          </p:spTgt>
                                        </p:tgtEl>
                                        <p:attrNameLst>
                                          <p:attrName>ppt_x</p:attrName>
                                          <p:attrName>ppt_y</p:attrName>
                                        </p:attrNameLst>
                                      </p:cBhvr>
                                    </p:animMotion>
                                    <p:animEffect transition="in" filter="fade">
                                      <p:cBhvr>
                                        <p:cTn id="39" dur="1000"/>
                                        <p:tgtEl>
                                          <p:spTgt spid="3">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2" presetClass="entr" presetSubtype="0" fill="hold" grpId="0"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Scale>
                                      <p:cBhvr>
                                        <p:cTn id="44" dur="1000" decel="50000" fill="hold">
                                          <p:stCondLst>
                                            <p:cond delay="0"/>
                                          </p:stCondLst>
                                        </p:cTn>
                                        <p:tgtEl>
                                          <p:spTgt spid="3">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5" dur="1000" decel="50000" fill="hold">
                                          <p:stCondLst>
                                            <p:cond delay="0"/>
                                          </p:stCondLst>
                                        </p:cTn>
                                        <p:tgtEl>
                                          <p:spTgt spid="3">
                                            <p:txEl>
                                              <p:pRg st="7" end="7"/>
                                            </p:txEl>
                                          </p:spTgt>
                                        </p:tgtEl>
                                        <p:attrNameLst>
                                          <p:attrName>ppt_x</p:attrName>
                                          <p:attrName>ppt_y</p:attrName>
                                        </p:attrNameLst>
                                      </p:cBhvr>
                                    </p:animMotion>
                                    <p:animEffect transition="in" filter="fade">
                                      <p:cBhvr>
                                        <p:cTn id="46" dur="10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2" presetClass="entr" presetSubtype="0"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Scale>
                                      <p:cBhvr>
                                        <p:cTn id="51" dur="1000" decel="50000" fill="hold">
                                          <p:stCondLst>
                                            <p:cond delay="0"/>
                                          </p:stCondLst>
                                        </p:cTn>
                                        <p:tgtEl>
                                          <p:spTgt spid="3">
                                            <p:txEl>
                                              <p:pRg st="8" end="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2" dur="1000" decel="50000" fill="hold">
                                          <p:stCondLst>
                                            <p:cond delay="0"/>
                                          </p:stCondLst>
                                        </p:cTn>
                                        <p:tgtEl>
                                          <p:spTgt spid="3">
                                            <p:txEl>
                                              <p:pRg st="8" end="8"/>
                                            </p:txEl>
                                          </p:spTgt>
                                        </p:tgtEl>
                                        <p:attrNameLst>
                                          <p:attrName>ppt_x</p:attrName>
                                          <p:attrName>ppt_y</p:attrName>
                                        </p:attrNameLst>
                                      </p:cBhvr>
                                    </p:animMotion>
                                    <p:animEffect transition="in" filter="fade">
                                      <p:cBhvr>
                                        <p:cTn id="53" dur="1000"/>
                                        <p:tgtEl>
                                          <p:spTgt spid="3">
                                            <p:txEl>
                                              <p:pRg st="8" end="8"/>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52" presetClass="entr" presetSubtype="0" fill="hold" grpId="0" nodeType="click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Scale>
                                      <p:cBhvr>
                                        <p:cTn id="58" dur="1000" decel="50000" fill="hold">
                                          <p:stCondLst>
                                            <p:cond delay="0"/>
                                          </p:stCondLst>
                                        </p:cTn>
                                        <p:tgtEl>
                                          <p:spTgt spid="3">
                                            <p:txEl>
                                              <p:pRg st="9" end="9"/>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9" dur="1000" decel="50000" fill="hold">
                                          <p:stCondLst>
                                            <p:cond delay="0"/>
                                          </p:stCondLst>
                                        </p:cTn>
                                        <p:tgtEl>
                                          <p:spTgt spid="3">
                                            <p:txEl>
                                              <p:pRg st="9" end="9"/>
                                            </p:txEl>
                                          </p:spTgt>
                                        </p:tgtEl>
                                        <p:attrNameLst>
                                          <p:attrName>ppt_x</p:attrName>
                                          <p:attrName>ppt_y</p:attrName>
                                        </p:attrNameLst>
                                      </p:cBhvr>
                                    </p:animMotion>
                                    <p:animEffect transition="in" filter="fade">
                                      <p:cBhvr>
                                        <p:cTn id="60" dur="1000"/>
                                        <p:tgtEl>
                                          <p:spTgt spid="3">
                                            <p:txEl>
                                              <p:pRg st="9" end="9"/>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52" presetClass="entr" presetSubtype="0" fill="hold" grpId="0" nodeType="click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animScale>
                                      <p:cBhvr>
                                        <p:cTn id="65" dur="1000" decel="50000" fill="hold">
                                          <p:stCondLst>
                                            <p:cond delay="0"/>
                                          </p:stCondLst>
                                        </p:cTn>
                                        <p:tgtEl>
                                          <p:spTgt spid="3">
                                            <p:txEl>
                                              <p:pRg st="10" end="1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6" dur="1000" decel="50000" fill="hold">
                                          <p:stCondLst>
                                            <p:cond delay="0"/>
                                          </p:stCondLst>
                                        </p:cTn>
                                        <p:tgtEl>
                                          <p:spTgt spid="3">
                                            <p:txEl>
                                              <p:pRg st="10" end="10"/>
                                            </p:txEl>
                                          </p:spTgt>
                                        </p:tgtEl>
                                        <p:attrNameLst>
                                          <p:attrName>ppt_x</p:attrName>
                                          <p:attrName>ppt_y</p:attrName>
                                        </p:attrNameLst>
                                      </p:cBhvr>
                                    </p:animMotion>
                                    <p:animEffect transition="in" filter="fade">
                                      <p:cBhvr>
                                        <p:cTn id="67" dur="1000"/>
                                        <p:tgtEl>
                                          <p:spTgt spid="3">
                                            <p:txEl>
                                              <p:pRg st="10" end="1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52" presetClass="entr" presetSubtype="0" fill="hold" grpId="0" nodeType="clickEffect">
                                  <p:stCondLst>
                                    <p:cond delay="0"/>
                                  </p:stCondLst>
                                  <p:childTnLst>
                                    <p:set>
                                      <p:cBhvr>
                                        <p:cTn id="71" dur="1" fill="hold">
                                          <p:stCondLst>
                                            <p:cond delay="0"/>
                                          </p:stCondLst>
                                        </p:cTn>
                                        <p:tgtEl>
                                          <p:spTgt spid="3">
                                            <p:txEl>
                                              <p:pRg st="11" end="11"/>
                                            </p:txEl>
                                          </p:spTgt>
                                        </p:tgtEl>
                                        <p:attrNameLst>
                                          <p:attrName>style.visibility</p:attrName>
                                        </p:attrNameLst>
                                      </p:cBhvr>
                                      <p:to>
                                        <p:strVal val="visible"/>
                                      </p:to>
                                    </p:set>
                                    <p:animScale>
                                      <p:cBhvr>
                                        <p:cTn id="72" dur="1000" decel="50000" fill="hold">
                                          <p:stCondLst>
                                            <p:cond delay="0"/>
                                          </p:stCondLst>
                                        </p:cTn>
                                        <p:tgtEl>
                                          <p:spTgt spid="3">
                                            <p:txEl>
                                              <p:pRg st="11" end="1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3" dur="1000" decel="50000" fill="hold">
                                          <p:stCondLst>
                                            <p:cond delay="0"/>
                                          </p:stCondLst>
                                        </p:cTn>
                                        <p:tgtEl>
                                          <p:spTgt spid="3">
                                            <p:txEl>
                                              <p:pRg st="11" end="11"/>
                                            </p:txEl>
                                          </p:spTgt>
                                        </p:tgtEl>
                                        <p:attrNameLst>
                                          <p:attrName>ppt_x</p:attrName>
                                          <p:attrName>ppt_y</p:attrName>
                                        </p:attrNameLst>
                                      </p:cBhvr>
                                    </p:animMotion>
                                    <p:animEffect transition="in" filter="fade">
                                      <p:cBhvr>
                                        <p:cTn id="74" dur="1000"/>
                                        <p:tgtEl>
                                          <p:spTgt spid="3">
                                            <p:txEl>
                                              <p:pRg st="11" end="11"/>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52" presetClass="entr" presetSubtype="0"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Scale>
                                      <p:cBhvr>
                                        <p:cTn id="79" dur="1000" decel="50000" fill="hold">
                                          <p:stCondLst>
                                            <p:cond delay="0"/>
                                          </p:stCondLst>
                                        </p:cTn>
                                        <p:tgtEl>
                                          <p:spTgt spid="3">
                                            <p:txEl>
                                              <p:pRg st="12" end="1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0" dur="1000" decel="50000" fill="hold">
                                          <p:stCondLst>
                                            <p:cond delay="0"/>
                                          </p:stCondLst>
                                        </p:cTn>
                                        <p:tgtEl>
                                          <p:spTgt spid="3">
                                            <p:txEl>
                                              <p:pRg st="12" end="12"/>
                                            </p:txEl>
                                          </p:spTgt>
                                        </p:tgtEl>
                                        <p:attrNameLst>
                                          <p:attrName>ppt_x</p:attrName>
                                          <p:attrName>ppt_y</p:attrName>
                                        </p:attrNameLst>
                                      </p:cBhvr>
                                    </p:animMotion>
                                    <p:animEffect transition="in" filter="fade">
                                      <p:cBhvr>
                                        <p:cTn id="81" dur="1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dirty="0" smtClean="0">
                <a:solidFill>
                  <a:srgbClr val="FFFF00"/>
                </a:solidFill>
              </a:rPr>
              <a:t>Solutions to Resisting Seduction</a:t>
            </a:r>
            <a:endParaRPr lang="en-US" b="1" dirty="0">
              <a:solidFill>
                <a:srgbClr val="FFFF00"/>
              </a:solidFill>
            </a:endParaRPr>
          </a:p>
        </p:txBody>
      </p:sp>
      <p:sp>
        <p:nvSpPr>
          <p:cNvPr id="3" name="Content Placeholder 2"/>
          <p:cNvSpPr>
            <a:spLocks noGrp="1"/>
          </p:cNvSpPr>
          <p:nvPr>
            <p:ph idx="1"/>
          </p:nvPr>
        </p:nvSpPr>
        <p:spPr>
          <a:xfrm>
            <a:off x="0" y="914400"/>
            <a:ext cx="9144000" cy="5943600"/>
          </a:xfrm>
        </p:spPr>
        <p:txBody>
          <a:bodyPr>
            <a:normAutofit fontScale="92500" lnSpcReduction="10000"/>
          </a:bodyPr>
          <a:lstStyle/>
          <a:p>
            <a:pPr>
              <a:lnSpc>
                <a:spcPct val="105000"/>
              </a:lnSpc>
              <a:spcBef>
                <a:spcPts val="0"/>
              </a:spcBef>
              <a:spcAft>
                <a:spcPts val="600"/>
              </a:spcAft>
              <a:buClr>
                <a:srgbClr val="FFFF00"/>
              </a:buClr>
            </a:pPr>
            <a:r>
              <a:rPr lang="en-US" b="1" u="sng" dirty="0" smtClean="0">
                <a:solidFill>
                  <a:srgbClr val="FFC000"/>
                </a:solidFill>
              </a:rPr>
              <a:t>Focus on God’s will</a:t>
            </a:r>
            <a:r>
              <a:rPr lang="en-US" b="1" dirty="0" smtClean="0">
                <a:solidFill>
                  <a:srgbClr val="FFC000"/>
                </a:solidFill>
              </a:rPr>
              <a:t>: </a:t>
            </a:r>
            <a:r>
              <a:rPr lang="en-US" sz="3100" i="1" dirty="0" smtClean="0">
                <a:solidFill>
                  <a:schemeClr val="bg1"/>
                </a:solidFill>
              </a:rPr>
              <a:t>“</a:t>
            </a:r>
            <a:r>
              <a:rPr lang="en-US" sz="3100" i="1" dirty="0">
                <a:solidFill>
                  <a:schemeClr val="bg1"/>
                </a:solidFill>
              </a:rPr>
              <a:t>Let the word of Christ dwell in you richly in all wisdom, teaching and admonishing one another in psalms and hymns and spiritual songs, singing with grace in your hearts to the </a:t>
            </a:r>
            <a:r>
              <a:rPr lang="en-US" sz="3100" i="1" dirty="0" smtClean="0">
                <a:solidFill>
                  <a:schemeClr val="bg1"/>
                </a:solidFill>
              </a:rPr>
              <a:t>Lord. And </a:t>
            </a:r>
            <a:r>
              <a:rPr lang="en-US" sz="3100" i="1" dirty="0">
                <a:solidFill>
                  <a:schemeClr val="bg1"/>
                </a:solidFill>
              </a:rPr>
              <a:t>whatever you do in word or deed, do all in the name of the Lord </a:t>
            </a:r>
            <a:r>
              <a:rPr lang="en-US" sz="3100" i="1" dirty="0" smtClean="0">
                <a:solidFill>
                  <a:schemeClr val="bg1"/>
                </a:solidFill>
              </a:rPr>
              <a:t>Jesus, giving thanks to God the Father…</a:t>
            </a:r>
            <a:r>
              <a:rPr lang="en-US" sz="3100" i="1" dirty="0" smtClean="0">
                <a:solidFill>
                  <a:schemeClr val="bg1"/>
                </a:solidFill>
                <a:cs typeface="Times New Roman" panose="02020603050405020304" pitchFamily="18" charset="0"/>
              </a:rPr>
              <a:t>”</a:t>
            </a:r>
            <a:r>
              <a:rPr lang="en-US" sz="2600" dirty="0" smtClean="0">
                <a:solidFill>
                  <a:schemeClr val="bg1"/>
                </a:solidFill>
                <a:cs typeface="Times New Roman" panose="02020603050405020304" pitchFamily="18" charset="0"/>
              </a:rPr>
              <a:t> </a:t>
            </a:r>
            <a:r>
              <a:rPr lang="en-US" sz="3100" dirty="0" smtClean="0">
                <a:solidFill>
                  <a:schemeClr val="bg1"/>
                </a:solidFill>
                <a:cs typeface="Times New Roman" panose="02020603050405020304" pitchFamily="18" charset="0"/>
              </a:rPr>
              <a:t>(</a:t>
            </a:r>
            <a:r>
              <a:rPr lang="en-US" sz="3000" b="1" i="1" dirty="0" smtClean="0">
                <a:solidFill>
                  <a:srgbClr val="FFFF00"/>
                </a:solidFill>
                <a:cs typeface="Times New Roman" panose="02020603050405020304" pitchFamily="18" charset="0"/>
              </a:rPr>
              <a:t>Col.</a:t>
            </a:r>
            <a:r>
              <a:rPr lang="en-US" sz="1900" b="1" i="1" dirty="0" smtClean="0">
                <a:solidFill>
                  <a:srgbClr val="FFFF00"/>
                </a:solidFill>
                <a:cs typeface="Times New Roman" panose="02020603050405020304" pitchFamily="18" charset="0"/>
              </a:rPr>
              <a:t> </a:t>
            </a:r>
            <a:r>
              <a:rPr lang="en-US" sz="3000" b="1" i="1" dirty="0" smtClean="0">
                <a:solidFill>
                  <a:srgbClr val="FFFF00"/>
                </a:solidFill>
                <a:cs typeface="Times New Roman" panose="02020603050405020304" pitchFamily="18" charset="0"/>
              </a:rPr>
              <a:t>3:16-17</a:t>
            </a:r>
            <a:r>
              <a:rPr lang="en-US" sz="3100" dirty="0" smtClean="0">
                <a:solidFill>
                  <a:schemeClr val="bg1"/>
                </a:solidFill>
                <a:cs typeface="Times New Roman" panose="02020603050405020304" pitchFamily="18" charset="0"/>
              </a:rPr>
              <a:t>).</a:t>
            </a:r>
          </a:p>
          <a:p>
            <a:pPr>
              <a:lnSpc>
                <a:spcPct val="105000"/>
              </a:lnSpc>
              <a:spcBef>
                <a:spcPts val="0"/>
              </a:spcBef>
              <a:spcAft>
                <a:spcPts val="600"/>
              </a:spcAft>
              <a:buClr>
                <a:srgbClr val="FFFF00"/>
              </a:buClr>
            </a:pPr>
            <a:r>
              <a:rPr lang="en-US" b="1" u="sng" dirty="0" smtClean="0">
                <a:solidFill>
                  <a:srgbClr val="FFC000"/>
                </a:solidFill>
              </a:rPr>
              <a:t>Go to right source</a:t>
            </a:r>
            <a:r>
              <a:rPr lang="en-US" b="1" dirty="0" smtClean="0">
                <a:solidFill>
                  <a:srgbClr val="FFC000"/>
                </a:solidFill>
              </a:rPr>
              <a:t>: </a:t>
            </a:r>
            <a:r>
              <a:rPr lang="en-US" sz="3100" i="1" dirty="0" smtClean="0">
                <a:solidFill>
                  <a:schemeClr val="bg1"/>
                </a:solidFill>
              </a:rPr>
              <a:t>“</a:t>
            </a:r>
            <a:r>
              <a:rPr lang="en-US" sz="3100" i="1" dirty="0">
                <a:solidFill>
                  <a:schemeClr val="bg1"/>
                </a:solidFill>
              </a:rPr>
              <a:t>If anyone speaks</a:t>
            </a:r>
            <a:r>
              <a:rPr lang="en-US" sz="3100" i="1" dirty="0" smtClean="0">
                <a:solidFill>
                  <a:schemeClr val="bg1"/>
                </a:solidFill>
              </a:rPr>
              <a:t>, let him speak as the </a:t>
            </a:r>
            <a:r>
              <a:rPr lang="en-US" sz="3100" i="1" dirty="0">
                <a:solidFill>
                  <a:schemeClr val="bg1"/>
                </a:solidFill>
              </a:rPr>
              <a:t>oracles of </a:t>
            </a:r>
            <a:r>
              <a:rPr lang="en-US" sz="3100" i="1" dirty="0" smtClean="0">
                <a:solidFill>
                  <a:schemeClr val="bg1"/>
                </a:solidFill>
              </a:rPr>
              <a:t>God</a:t>
            </a:r>
            <a:r>
              <a:rPr lang="en-US" sz="3100" i="1" dirty="0" smtClean="0">
                <a:solidFill>
                  <a:schemeClr val="bg1"/>
                </a:solidFill>
                <a:cs typeface="Times New Roman" panose="02020603050405020304" pitchFamily="18" charset="0"/>
              </a:rPr>
              <a:t>”</a:t>
            </a:r>
            <a:r>
              <a:rPr lang="en-US" sz="3100" dirty="0" smtClean="0">
                <a:solidFill>
                  <a:schemeClr val="bg1"/>
                </a:solidFill>
                <a:cs typeface="Times New Roman" panose="02020603050405020304" pitchFamily="18" charset="0"/>
              </a:rPr>
              <a:t> (</a:t>
            </a:r>
            <a:r>
              <a:rPr lang="en-US" sz="3000" b="1" i="1" dirty="0" smtClean="0">
                <a:solidFill>
                  <a:srgbClr val="FFFF00"/>
                </a:solidFill>
                <a:cs typeface="Times New Roman" panose="02020603050405020304" pitchFamily="18" charset="0"/>
              </a:rPr>
              <a:t>1 Pet. 4:11</a:t>
            </a:r>
            <a:r>
              <a:rPr lang="en-US" sz="3100" dirty="0" smtClean="0">
                <a:solidFill>
                  <a:schemeClr val="bg1"/>
                </a:solidFill>
                <a:cs typeface="Times New Roman" panose="02020603050405020304" pitchFamily="18" charset="0"/>
              </a:rPr>
              <a:t>).</a:t>
            </a:r>
          </a:p>
          <a:p>
            <a:pPr>
              <a:lnSpc>
                <a:spcPct val="105000"/>
              </a:lnSpc>
              <a:spcBef>
                <a:spcPts val="0"/>
              </a:spcBef>
              <a:spcAft>
                <a:spcPts val="600"/>
              </a:spcAft>
              <a:buClr>
                <a:srgbClr val="FFFF00"/>
              </a:buClr>
            </a:pPr>
            <a:r>
              <a:rPr lang="en-US" b="1" u="sng" dirty="0" smtClean="0">
                <a:solidFill>
                  <a:srgbClr val="FFC000"/>
                </a:solidFill>
                <a:cs typeface="Times New Roman" panose="02020603050405020304" pitchFamily="18" charset="0"/>
              </a:rPr>
              <a:t>Avoid input of error</a:t>
            </a:r>
            <a:r>
              <a:rPr lang="en-US" b="1" dirty="0" smtClean="0">
                <a:solidFill>
                  <a:srgbClr val="FFC000"/>
                </a:solidFill>
                <a:cs typeface="Times New Roman" panose="02020603050405020304" pitchFamily="18" charset="0"/>
              </a:rPr>
              <a:t>: </a:t>
            </a:r>
            <a:r>
              <a:rPr lang="en-US" sz="3100" i="1" dirty="0" smtClean="0">
                <a:solidFill>
                  <a:schemeClr val="bg1"/>
                </a:solidFill>
                <a:cs typeface="Times New Roman" panose="02020603050405020304" pitchFamily="18" charset="0"/>
              </a:rPr>
              <a:t>“</a:t>
            </a:r>
            <a:r>
              <a:rPr lang="en-US" sz="3100" i="1" dirty="0">
                <a:solidFill>
                  <a:schemeClr val="bg1"/>
                </a:solidFill>
              </a:rPr>
              <a:t>If anyone comes to you and does not bring this doctrine, do not receive him</a:t>
            </a:r>
            <a:r>
              <a:rPr lang="en-US" sz="3100" i="1" dirty="0" smtClean="0">
                <a:solidFill>
                  <a:schemeClr val="bg1"/>
                </a:solidFill>
                <a:cs typeface="Times New Roman" panose="02020603050405020304" pitchFamily="18" charset="0"/>
              </a:rPr>
              <a:t>”</a:t>
            </a:r>
            <a:r>
              <a:rPr lang="en-US" sz="3100" dirty="0" smtClean="0">
                <a:solidFill>
                  <a:schemeClr val="bg1"/>
                </a:solidFill>
                <a:cs typeface="Times New Roman" panose="02020603050405020304" pitchFamily="18" charset="0"/>
              </a:rPr>
              <a:t> (</a:t>
            </a:r>
            <a:r>
              <a:rPr lang="en-US" sz="3000" b="1" i="1" dirty="0" smtClean="0">
                <a:solidFill>
                  <a:srgbClr val="FFFF00"/>
                </a:solidFill>
                <a:cs typeface="Times New Roman" panose="02020603050405020304" pitchFamily="18" charset="0"/>
              </a:rPr>
              <a:t>2 Jn. 10</a:t>
            </a:r>
            <a:r>
              <a:rPr lang="en-US" sz="3100" dirty="0" smtClean="0">
                <a:solidFill>
                  <a:schemeClr val="bg1"/>
                </a:solidFill>
                <a:cs typeface="Times New Roman" panose="02020603050405020304" pitchFamily="18" charset="0"/>
              </a:rPr>
              <a:t>).</a:t>
            </a:r>
          </a:p>
          <a:p>
            <a:pPr>
              <a:lnSpc>
                <a:spcPct val="105000"/>
              </a:lnSpc>
              <a:spcBef>
                <a:spcPts val="0"/>
              </a:spcBef>
              <a:spcAft>
                <a:spcPts val="600"/>
              </a:spcAft>
              <a:buClr>
                <a:srgbClr val="FFFF00"/>
              </a:buClr>
            </a:pPr>
            <a:r>
              <a:rPr lang="en-US" b="1" u="sng" dirty="0" smtClean="0">
                <a:solidFill>
                  <a:srgbClr val="FFC000"/>
                </a:solidFill>
                <a:cs typeface="Times New Roman" panose="02020603050405020304" pitchFamily="18" charset="0"/>
              </a:rPr>
              <a:t>Ask</a:t>
            </a:r>
            <a:r>
              <a:rPr lang="en-US" sz="2600" b="1" u="sng" dirty="0" smtClean="0">
                <a:solidFill>
                  <a:srgbClr val="FFC000"/>
                </a:solidFill>
                <a:cs typeface="Times New Roman" panose="02020603050405020304" pitchFamily="18" charset="0"/>
              </a:rPr>
              <a:t> </a:t>
            </a:r>
            <a:r>
              <a:rPr lang="en-US" b="1" u="sng" dirty="0" smtClean="0">
                <a:solidFill>
                  <a:srgbClr val="FFC000"/>
                </a:solidFill>
                <a:cs typeface="Times New Roman" panose="02020603050405020304" pitchFamily="18" charset="0"/>
              </a:rPr>
              <a:t>self</a:t>
            </a:r>
            <a:r>
              <a:rPr lang="en-US" sz="2600" b="1" u="sng" dirty="0" smtClean="0">
                <a:solidFill>
                  <a:srgbClr val="FFC000"/>
                </a:solidFill>
                <a:cs typeface="Times New Roman" panose="02020603050405020304" pitchFamily="18" charset="0"/>
              </a:rPr>
              <a:t> </a:t>
            </a:r>
            <a:r>
              <a:rPr lang="en-US" b="1" u="sng" dirty="0" smtClean="0">
                <a:solidFill>
                  <a:srgbClr val="FFC000"/>
                </a:solidFill>
                <a:cs typeface="Times New Roman" panose="02020603050405020304" pitchFamily="18" charset="0"/>
              </a:rPr>
              <a:t>right</a:t>
            </a:r>
            <a:r>
              <a:rPr lang="en-US" sz="2600" b="1" u="sng" dirty="0" smtClean="0">
                <a:solidFill>
                  <a:srgbClr val="FFC000"/>
                </a:solidFill>
                <a:cs typeface="Times New Roman" panose="02020603050405020304" pitchFamily="18" charset="0"/>
              </a:rPr>
              <a:t> </a:t>
            </a:r>
            <a:r>
              <a:rPr lang="en-US" b="1" u="sng" dirty="0" smtClean="0">
                <a:solidFill>
                  <a:srgbClr val="FFC000"/>
                </a:solidFill>
                <a:cs typeface="Times New Roman" panose="02020603050405020304" pitchFamily="18" charset="0"/>
              </a:rPr>
              <a:t>questions</a:t>
            </a:r>
            <a:r>
              <a:rPr lang="en-US" sz="2600" b="1" u="sng" dirty="0" smtClean="0">
                <a:solidFill>
                  <a:srgbClr val="FFC000"/>
                </a:solidFill>
                <a:cs typeface="Times New Roman" panose="02020603050405020304" pitchFamily="18" charset="0"/>
              </a:rPr>
              <a:t> </a:t>
            </a:r>
            <a:r>
              <a:rPr lang="en-US" b="1" u="sng" dirty="0" smtClean="0">
                <a:solidFill>
                  <a:srgbClr val="FFC000"/>
                </a:solidFill>
                <a:cs typeface="Times New Roman" panose="02020603050405020304" pitchFamily="18" charset="0"/>
              </a:rPr>
              <a:t>to</a:t>
            </a:r>
            <a:r>
              <a:rPr lang="en-US" sz="2600" b="1" u="sng" dirty="0" smtClean="0">
                <a:solidFill>
                  <a:srgbClr val="FFC000"/>
                </a:solidFill>
                <a:cs typeface="Times New Roman" panose="02020603050405020304" pitchFamily="18" charset="0"/>
              </a:rPr>
              <a:t> </a:t>
            </a:r>
            <a:r>
              <a:rPr lang="en-US" b="1" u="sng" dirty="0" smtClean="0">
                <a:solidFill>
                  <a:srgbClr val="FFC000"/>
                </a:solidFill>
                <a:cs typeface="Times New Roman" panose="02020603050405020304" pitchFamily="18" charset="0"/>
              </a:rPr>
              <a:t>understand</a:t>
            </a:r>
            <a:r>
              <a:rPr lang="en-US" sz="2600" b="1" u="sng" dirty="0" smtClean="0">
                <a:solidFill>
                  <a:srgbClr val="FFC000"/>
                </a:solidFill>
                <a:cs typeface="Times New Roman" panose="02020603050405020304" pitchFamily="18" charset="0"/>
              </a:rPr>
              <a:t> </a:t>
            </a:r>
            <a:r>
              <a:rPr lang="en-US" b="1" u="sng" dirty="0" smtClean="0">
                <a:solidFill>
                  <a:srgbClr val="FFC000"/>
                </a:solidFill>
                <a:cs typeface="Times New Roman" panose="02020603050405020304" pitchFamily="18" charset="0"/>
              </a:rPr>
              <a:t>reality</a:t>
            </a:r>
            <a:r>
              <a:rPr lang="en-US" b="1" dirty="0" smtClean="0">
                <a:solidFill>
                  <a:srgbClr val="FFC000"/>
                </a:solidFill>
                <a:cs typeface="Times New Roman" panose="02020603050405020304" pitchFamily="18" charset="0"/>
              </a:rPr>
              <a:t>:</a:t>
            </a:r>
            <a:r>
              <a:rPr lang="en-US" sz="2200" dirty="0" smtClean="0">
                <a:solidFill>
                  <a:srgbClr val="FFC000"/>
                </a:solidFill>
                <a:cs typeface="Times New Roman" panose="02020603050405020304" pitchFamily="18" charset="0"/>
              </a:rPr>
              <a:t> </a:t>
            </a:r>
            <a:r>
              <a:rPr lang="en-US" sz="3100" i="1" dirty="0" smtClean="0">
                <a:solidFill>
                  <a:schemeClr val="bg1"/>
                </a:solidFill>
                <a:cs typeface="Times New Roman" panose="02020603050405020304" pitchFamily="18" charset="0"/>
              </a:rPr>
              <a:t>“</a:t>
            </a:r>
            <a:r>
              <a:rPr lang="en-US" sz="3100" i="1" dirty="0" smtClean="0">
                <a:solidFill>
                  <a:schemeClr val="bg1"/>
                </a:solidFill>
              </a:rPr>
              <a:t>Where </a:t>
            </a:r>
            <a:r>
              <a:rPr lang="en-US" sz="3100" i="1" dirty="0">
                <a:solidFill>
                  <a:schemeClr val="bg1"/>
                </a:solidFill>
              </a:rPr>
              <a:t>was it from? From heaven or from men</a:t>
            </a:r>
            <a:r>
              <a:rPr lang="en-US" sz="3100" i="1" dirty="0" smtClean="0">
                <a:solidFill>
                  <a:schemeClr val="bg1"/>
                </a:solidFill>
              </a:rPr>
              <a:t>?</a:t>
            </a:r>
            <a:r>
              <a:rPr lang="en-US" sz="3100" i="1" dirty="0" smtClean="0">
                <a:solidFill>
                  <a:schemeClr val="bg1"/>
                </a:solidFill>
                <a:cs typeface="Times New Roman" panose="02020603050405020304" pitchFamily="18" charset="0"/>
              </a:rPr>
              <a:t>”</a:t>
            </a:r>
            <a:r>
              <a:rPr lang="en-US" sz="3100" dirty="0" smtClean="0">
                <a:solidFill>
                  <a:schemeClr val="bg1"/>
                </a:solidFill>
                <a:cs typeface="Times New Roman" panose="02020603050405020304" pitchFamily="18" charset="0"/>
              </a:rPr>
              <a:t> (</a:t>
            </a:r>
            <a:r>
              <a:rPr lang="en-US" sz="3000" b="1" i="1" dirty="0" smtClean="0">
                <a:solidFill>
                  <a:srgbClr val="FFFF00"/>
                </a:solidFill>
                <a:cs typeface="Times New Roman" panose="02020603050405020304" pitchFamily="18" charset="0"/>
              </a:rPr>
              <a:t>Matt. 21:25</a:t>
            </a:r>
            <a:r>
              <a:rPr lang="en-US" sz="3100" dirty="0" smtClean="0">
                <a:solidFill>
                  <a:schemeClr val="bg1"/>
                </a:solidFill>
                <a:cs typeface="Times New Roman" panose="02020603050405020304" pitchFamily="18" charset="0"/>
              </a:rPr>
              <a:t>).</a:t>
            </a:r>
            <a:r>
              <a:rPr lang="en-US" dirty="0" smtClean="0">
                <a:solidFill>
                  <a:schemeClr val="bg1"/>
                </a:solidFill>
                <a:cs typeface="Times New Roman" panose="02020603050405020304" pitchFamily="18" charset="0"/>
              </a:rPr>
              <a:t> </a:t>
            </a:r>
            <a:r>
              <a:rPr lang="en-US" sz="3100" i="1" dirty="0" smtClean="0">
                <a:solidFill>
                  <a:schemeClr val="bg1"/>
                </a:solidFill>
                <a:cs typeface="Times New Roman" panose="02020603050405020304" pitchFamily="18" charset="0"/>
              </a:rPr>
              <a:t>“</a:t>
            </a:r>
            <a:r>
              <a:rPr lang="en-US" sz="3100" i="1" dirty="0">
                <a:solidFill>
                  <a:schemeClr val="bg1"/>
                </a:solidFill>
              </a:rPr>
              <a:t>What</a:t>
            </a:r>
            <a:r>
              <a:rPr lang="en-US" sz="2600" i="1" dirty="0">
                <a:solidFill>
                  <a:schemeClr val="bg1"/>
                </a:solidFill>
              </a:rPr>
              <a:t> </a:t>
            </a:r>
            <a:r>
              <a:rPr lang="en-US" sz="3100" i="1" dirty="0">
                <a:solidFill>
                  <a:schemeClr val="bg1"/>
                </a:solidFill>
              </a:rPr>
              <a:t>is</a:t>
            </a:r>
            <a:r>
              <a:rPr lang="en-US" sz="2600" i="1" dirty="0">
                <a:solidFill>
                  <a:schemeClr val="bg1"/>
                </a:solidFill>
              </a:rPr>
              <a:t> </a:t>
            </a:r>
            <a:r>
              <a:rPr lang="en-US" sz="3100" i="1" dirty="0" smtClean="0">
                <a:solidFill>
                  <a:schemeClr val="bg1"/>
                </a:solidFill>
              </a:rPr>
              <a:t>written</a:t>
            </a:r>
            <a:r>
              <a:rPr lang="en-US" sz="2400" i="1" dirty="0" smtClean="0">
                <a:solidFill>
                  <a:schemeClr val="bg1"/>
                </a:solidFill>
              </a:rPr>
              <a:t>… </a:t>
            </a:r>
            <a:r>
              <a:rPr lang="en-US" sz="3100" i="1" dirty="0">
                <a:solidFill>
                  <a:schemeClr val="bg1"/>
                </a:solidFill>
              </a:rPr>
              <a:t>What</a:t>
            </a:r>
            <a:r>
              <a:rPr lang="en-US" sz="2600" i="1" dirty="0">
                <a:solidFill>
                  <a:schemeClr val="bg1"/>
                </a:solidFill>
              </a:rPr>
              <a:t> </a:t>
            </a:r>
            <a:r>
              <a:rPr lang="en-US" sz="3100" i="1" dirty="0">
                <a:solidFill>
                  <a:schemeClr val="bg1"/>
                </a:solidFill>
              </a:rPr>
              <a:t>is</a:t>
            </a:r>
            <a:r>
              <a:rPr lang="en-US" sz="2600" i="1" dirty="0">
                <a:solidFill>
                  <a:schemeClr val="bg1"/>
                </a:solidFill>
              </a:rPr>
              <a:t> </a:t>
            </a:r>
            <a:r>
              <a:rPr lang="en-US" sz="3100" i="1" dirty="0">
                <a:solidFill>
                  <a:schemeClr val="bg1"/>
                </a:solidFill>
              </a:rPr>
              <a:t>your</a:t>
            </a:r>
            <a:r>
              <a:rPr lang="en-US" sz="2600" i="1" dirty="0">
                <a:solidFill>
                  <a:schemeClr val="bg1"/>
                </a:solidFill>
              </a:rPr>
              <a:t> </a:t>
            </a:r>
            <a:r>
              <a:rPr lang="en-US" sz="3100" i="1" dirty="0" smtClean="0">
                <a:solidFill>
                  <a:schemeClr val="bg1"/>
                </a:solidFill>
              </a:rPr>
              <a:t>reading</a:t>
            </a:r>
            <a:r>
              <a:rPr lang="en-US" sz="2600" i="1" dirty="0" smtClean="0">
                <a:solidFill>
                  <a:schemeClr val="bg1"/>
                </a:solidFill>
              </a:rPr>
              <a:t> </a:t>
            </a:r>
            <a:r>
              <a:rPr lang="en-US" sz="3100" i="1" dirty="0" smtClean="0">
                <a:solidFill>
                  <a:schemeClr val="bg1"/>
                </a:solidFill>
              </a:rPr>
              <a:t>of it?</a:t>
            </a:r>
            <a:r>
              <a:rPr lang="en-US" sz="3100" i="1" dirty="0" smtClean="0">
                <a:solidFill>
                  <a:schemeClr val="bg1"/>
                </a:solidFill>
                <a:cs typeface="Times New Roman" panose="02020603050405020304" pitchFamily="18" charset="0"/>
              </a:rPr>
              <a:t>”</a:t>
            </a:r>
            <a:r>
              <a:rPr lang="en-US" sz="2200" dirty="0" smtClean="0">
                <a:solidFill>
                  <a:schemeClr val="bg1"/>
                </a:solidFill>
                <a:cs typeface="Times New Roman" panose="02020603050405020304" pitchFamily="18" charset="0"/>
              </a:rPr>
              <a:t> </a:t>
            </a:r>
            <a:r>
              <a:rPr lang="en-US" sz="3100" dirty="0" smtClean="0">
                <a:solidFill>
                  <a:schemeClr val="bg1"/>
                </a:solidFill>
                <a:cs typeface="Times New Roman" panose="02020603050405020304" pitchFamily="18" charset="0"/>
              </a:rPr>
              <a:t>(</a:t>
            </a:r>
            <a:r>
              <a:rPr lang="en-US" sz="3000" b="1" i="1" dirty="0" smtClean="0">
                <a:solidFill>
                  <a:srgbClr val="FFFF00"/>
                </a:solidFill>
                <a:cs typeface="Times New Roman" panose="02020603050405020304" pitchFamily="18" charset="0"/>
              </a:rPr>
              <a:t>Lk.</a:t>
            </a:r>
            <a:r>
              <a:rPr lang="en-US" sz="1900" b="1" i="1" dirty="0" smtClean="0">
                <a:solidFill>
                  <a:srgbClr val="FFFF00"/>
                </a:solidFill>
                <a:cs typeface="Times New Roman" panose="02020603050405020304" pitchFamily="18" charset="0"/>
              </a:rPr>
              <a:t> </a:t>
            </a:r>
            <a:r>
              <a:rPr lang="en-US" sz="3000" b="1" i="1" dirty="0" smtClean="0">
                <a:solidFill>
                  <a:srgbClr val="FFFF00"/>
                </a:solidFill>
                <a:cs typeface="Times New Roman" panose="02020603050405020304" pitchFamily="18" charset="0"/>
              </a:rPr>
              <a:t>10:26</a:t>
            </a:r>
            <a:r>
              <a:rPr lang="en-US" sz="3100" dirty="0" smtClean="0">
                <a:solidFill>
                  <a:schemeClr val="bg1"/>
                </a:solidFill>
                <a:cs typeface="Times New Roman" panose="02020603050405020304" pitchFamily="18" charset="0"/>
              </a:rPr>
              <a:t>).</a:t>
            </a:r>
            <a:endParaRPr lang="en-US" sz="3100" dirty="0">
              <a:solidFill>
                <a:schemeClr val="bg1"/>
              </a:solidFill>
            </a:endParaRPr>
          </a:p>
        </p:txBody>
      </p:sp>
    </p:spTree>
    <p:extLst>
      <p:ext uri="{BB962C8B-B14F-4D97-AF65-F5344CB8AC3E}">
        <p14:creationId xmlns:p14="http://schemas.microsoft.com/office/powerpoint/2010/main" val="1943585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3676</TotalTime>
  <Words>258</Words>
  <Application>Microsoft Office PowerPoint</Application>
  <PresentationFormat>On-screen Show (4:3)</PresentationFormat>
  <Paragraphs>23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The Road of Seduction in False Doctrine</vt:lpstr>
      <vt:lpstr>2nd Peter 2:15-19</vt:lpstr>
      <vt:lpstr>Markers on Road to Seduction of Error</vt:lpstr>
      <vt:lpstr>Solutions to Resisting Seduction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Road of Seduction: Sexual Sins</dc:title>
  <dc:creator>Harry</dc:creator>
  <cp:lastModifiedBy>Harry</cp:lastModifiedBy>
  <cp:revision>39</cp:revision>
  <dcterms:created xsi:type="dcterms:W3CDTF">2016-05-13T14:51:37Z</dcterms:created>
  <dcterms:modified xsi:type="dcterms:W3CDTF">2016-06-12T12:07:17Z</dcterms:modified>
</cp:coreProperties>
</file>