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FF"/>
    <a:srgbClr val="46004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DD69-CFAE-4948-94F4-62737841D20E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7424-70F5-4089-B3C3-6F44935C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50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DD69-CFAE-4948-94F4-62737841D20E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7424-70F5-4089-B3C3-6F44935C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7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DD69-CFAE-4948-94F4-62737841D20E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7424-70F5-4089-B3C3-6F44935C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7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DD69-CFAE-4948-94F4-62737841D20E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7424-70F5-4089-B3C3-6F44935C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DD69-CFAE-4948-94F4-62737841D20E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7424-70F5-4089-B3C3-6F44935C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2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DD69-CFAE-4948-94F4-62737841D20E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7424-70F5-4089-B3C3-6F44935C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DD69-CFAE-4948-94F4-62737841D20E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7424-70F5-4089-B3C3-6F44935C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4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DD69-CFAE-4948-94F4-62737841D20E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7424-70F5-4089-B3C3-6F44935C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7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DD69-CFAE-4948-94F4-62737841D20E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7424-70F5-4089-B3C3-6F44935C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1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DD69-CFAE-4948-94F4-62737841D20E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7424-70F5-4089-B3C3-6F44935C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8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DD69-CFAE-4948-94F4-62737841D20E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7424-70F5-4089-B3C3-6F44935C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9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800080"/>
            </a:gs>
            <a:gs pos="50000">
              <a:srgbClr val="460046"/>
            </a:gs>
            <a:gs pos="100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CD89DD69-CFAE-4948-94F4-62737841D20E}" type="datetimeFigureOut">
              <a:rPr lang="en-US" smtClean="0"/>
              <a:pPr/>
              <a:t>6/18/2016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1B07424-70F5-4089-B3C3-6F44935CB2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8194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Running in the Eternal Race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1295400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FFFF"/>
                </a:solidFill>
              </a:rPr>
              <a:t>1</a:t>
            </a:r>
            <a:r>
              <a:rPr lang="en-US" sz="4800" b="1" i="1" baseline="30000" dirty="0" smtClean="0">
                <a:solidFill>
                  <a:srgbClr val="FFFFFF"/>
                </a:solidFill>
              </a:rPr>
              <a:t>st</a:t>
            </a:r>
            <a:r>
              <a:rPr lang="en-US" sz="4800" b="1" i="1" dirty="0" smtClean="0">
                <a:solidFill>
                  <a:srgbClr val="FFFFFF"/>
                </a:solidFill>
              </a:rPr>
              <a:t> Corinthians 9:24-27</a:t>
            </a:r>
            <a:endParaRPr lang="en-US" sz="4800" b="1" i="1" dirty="0">
              <a:solidFill>
                <a:srgbClr val="FFFF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638" y="2743200"/>
            <a:ext cx="426889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75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FF00"/>
                </a:solidFill>
              </a:rPr>
              <a:t>1</a:t>
            </a:r>
            <a:r>
              <a:rPr lang="en-US" b="1" i="1" baseline="30000" dirty="0" smtClean="0">
                <a:solidFill>
                  <a:srgbClr val="FFFF00"/>
                </a:solidFill>
              </a:rPr>
              <a:t>st</a:t>
            </a:r>
            <a:r>
              <a:rPr lang="en-US" b="1" i="1" dirty="0" smtClean="0">
                <a:solidFill>
                  <a:srgbClr val="FFFF00"/>
                </a:solidFill>
              </a:rPr>
              <a:t> Corinthians 9:24-27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228665"/>
            <a:ext cx="8839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24 </a:t>
            </a:r>
            <a:r>
              <a:rPr lang="en-US" sz="3400" dirty="0">
                <a:solidFill>
                  <a:srgbClr val="FFFFFF"/>
                </a:solidFill>
                <a:latin typeface="Times New Roman" panose="02020603050405020304" pitchFamily="18" charset="0"/>
              </a:rPr>
              <a:t>Do you not know that those who run in a race all run, but one receives the prize? Run in such a way that you may obtain it. </a:t>
            </a:r>
            <a:r>
              <a:rPr lang="en-US" sz="3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25 </a:t>
            </a:r>
            <a:r>
              <a:rPr lang="en-US" sz="3400" dirty="0">
                <a:solidFill>
                  <a:srgbClr val="FFFFFF"/>
                </a:solidFill>
                <a:latin typeface="Times New Roman" panose="02020603050405020304" pitchFamily="18" charset="0"/>
              </a:rPr>
              <a:t>And everyone who competes for the prize is temperate in all things. Now they do it to obtain a perishable crown, but we for an imperishable crown.</a:t>
            </a:r>
            <a:r>
              <a:rPr lang="en-US" sz="3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26 </a:t>
            </a:r>
            <a:r>
              <a:rPr lang="en-US" sz="3400" dirty="0">
                <a:solidFill>
                  <a:srgbClr val="FFFFFF"/>
                </a:solidFill>
                <a:latin typeface="Times New Roman" panose="02020603050405020304" pitchFamily="18" charset="0"/>
              </a:rPr>
              <a:t>Therefore I run thus: not with uncertainty. Thus I fight: not as one who beats the air. </a:t>
            </a:r>
            <a:r>
              <a:rPr lang="en-US" sz="3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27 </a:t>
            </a:r>
            <a:r>
              <a:rPr lang="en-US" sz="3400" dirty="0">
                <a:solidFill>
                  <a:srgbClr val="FFFFFF"/>
                </a:solidFill>
                <a:latin typeface="Times New Roman" panose="02020603050405020304" pitchFamily="18" charset="0"/>
              </a:rPr>
              <a:t>But I discipline my body and bring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3400" dirty="0">
                <a:solidFill>
                  <a:srgbClr val="FFFFFF"/>
                </a:solidFill>
                <a:latin typeface="Times New Roman" panose="02020603050405020304" pitchFamily="18" charset="0"/>
              </a:rPr>
              <a:t>it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3400" dirty="0">
                <a:solidFill>
                  <a:srgbClr val="FFFFFF"/>
                </a:solidFill>
                <a:latin typeface="Times New Roman" panose="02020603050405020304" pitchFamily="18" charset="0"/>
              </a:rPr>
              <a:t>into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3400" dirty="0">
                <a:solidFill>
                  <a:srgbClr val="FFFFFF"/>
                </a:solidFill>
                <a:latin typeface="Times New Roman" panose="02020603050405020304" pitchFamily="18" charset="0"/>
              </a:rPr>
              <a:t>subjection,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3400" dirty="0">
                <a:solidFill>
                  <a:srgbClr val="FFFFFF"/>
                </a:solidFill>
                <a:latin typeface="Times New Roman" panose="02020603050405020304" pitchFamily="18" charset="0"/>
              </a:rPr>
              <a:t>lest,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3400" dirty="0">
                <a:solidFill>
                  <a:srgbClr val="FFFFFF"/>
                </a:solidFill>
                <a:latin typeface="Times New Roman" panose="02020603050405020304" pitchFamily="18" charset="0"/>
              </a:rPr>
              <a:t>when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3400" dirty="0">
                <a:solidFill>
                  <a:srgbClr val="FFFFFF"/>
                </a:solidFill>
                <a:latin typeface="Times New Roman" panose="02020603050405020304" pitchFamily="18" charset="0"/>
              </a:rPr>
              <a:t>I </a:t>
            </a:r>
            <a:r>
              <a:rPr lang="en-US" sz="3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have preached to </a:t>
            </a:r>
            <a:r>
              <a:rPr lang="en-US" sz="3400" dirty="0">
                <a:solidFill>
                  <a:srgbClr val="FFFFFF"/>
                </a:solidFill>
                <a:latin typeface="Times New Roman" panose="02020603050405020304" pitchFamily="18" charset="0"/>
              </a:rPr>
              <a:t>others, I myself should become disqualified.</a:t>
            </a:r>
          </a:p>
        </p:txBody>
      </p:sp>
    </p:spTree>
    <p:extLst>
      <p:ext uri="{BB962C8B-B14F-4D97-AF65-F5344CB8AC3E}">
        <p14:creationId xmlns:p14="http://schemas.microsoft.com/office/powerpoint/2010/main" val="138430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Characteristics of Proper Running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lnSpcReduction="1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b="1" dirty="0" smtClean="0">
                <a:solidFill>
                  <a:srgbClr val="FFFFFF"/>
                </a:solidFill>
              </a:rPr>
              <a:t>Run to Obtain the Prize </a:t>
            </a:r>
            <a:r>
              <a:rPr lang="en-US" dirty="0" smtClean="0">
                <a:solidFill>
                  <a:srgbClr val="FFFFFF"/>
                </a:solidFill>
              </a:rPr>
              <a:t>(not to place in middle)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b="1" i="1" dirty="0" smtClean="0">
                <a:solidFill>
                  <a:srgbClr val="FFFF00"/>
                </a:solidFill>
              </a:rPr>
              <a:t>2 Tim. 4:7-8</a:t>
            </a:r>
            <a:r>
              <a:rPr lang="en-US" dirty="0" smtClean="0">
                <a:solidFill>
                  <a:srgbClr val="FFFFFF"/>
                </a:solidFill>
              </a:rPr>
              <a:t>  Must set eyes on receiving crown of life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b="1" i="1" dirty="0" smtClean="0">
                <a:solidFill>
                  <a:srgbClr val="FFFF00"/>
                </a:solidFill>
              </a:rPr>
              <a:t>Mark 12:28-30</a:t>
            </a:r>
            <a:r>
              <a:rPr lang="en-US" sz="2000" dirty="0" smtClean="0">
                <a:solidFill>
                  <a:srgbClr val="FFFFFF"/>
                </a:solidFill>
              </a:rPr>
              <a:t>  </a:t>
            </a:r>
            <a:r>
              <a:rPr lang="en-US" dirty="0" smtClean="0">
                <a:solidFill>
                  <a:srgbClr val="FFFFFF"/>
                </a:solidFill>
              </a:rPr>
              <a:t>With all our heart, soul, mind &amp; strength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b="1" dirty="0" smtClean="0">
                <a:solidFill>
                  <a:srgbClr val="FFFFFF"/>
                </a:solidFill>
              </a:rPr>
              <a:t>Run with Temperance </a:t>
            </a:r>
            <a:r>
              <a:rPr lang="en-US" dirty="0" smtClean="0">
                <a:solidFill>
                  <a:srgbClr val="FFFFFF"/>
                </a:solidFill>
              </a:rPr>
              <a:t>(exercise self-control)</a:t>
            </a:r>
            <a:endParaRPr lang="en-US" dirty="0" smtClean="0">
              <a:solidFill>
                <a:srgbClr val="FFFFFF"/>
              </a:solidFill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b="1" i="1" dirty="0" smtClean="0">
                <a:solidFill>
                  <a:srgbClr val="FFFF00"/>
                </a:solidFill>
              </a:rPr>
              <a:t>2 Pet. 1:5-8</a:t>
            </a:r>
            <a:r>
              <a:rPr lang="en-US" dirty="0" smtClean="0">
                <a:solidFill>
                  <a:srgbClr val="FFFFFF"/>
                </a:solidFill>
              </a:rPr>
              <a:t>  It flows from faith, virtue &amp; knowledge</a:t>
            </a:r>
            <a:endParaRPr lang="en-US" dirty="0" smtClean="0">
              <a:solidFill>
                <a:srgbClr val="FFFFFF"/>
              </a:solidFill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b="1" i="1" dirty="0" smtClean="0">
                <a:solidFill>
                  <a:srgbClr val="FFFF00"/>
                </a:solidFill>
              </a:rPr>
              <a:t>Acts 24:25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  <a:sym typeface="Wingdings" panose="05000000000000000000" pitchFamily="2" charset="2"/>
              </a:rPr>
              <a:t> </a:t>
            </a:r>
            <a:r>
              <a:rPr lang="en-US" b="1" i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Rom. 6:12-18</a:t>
            </a:r>
            <a:r>
              <a:rPr lang="en-US" dirty="0" smtClean="0">
                <a:solidFill>
                  <a:srgbClr val="FFFFFF"/>
                </a:solidFill>
                <a:sym typeface="Wingdings" panose="05000000000000000000" pitchFamily="2" charset="2"/>
              </a:rPr>
              <a:t>  Essential and possible</a:t>
            </a:r>
            <a:endParaRPr lang="en-US" dirty="0" smtClean="0">
              <a:solidFill>
                <a:srgbClr val="FFFFFF"/>
              </a:solidFill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b="1" dirty="0" smtClean="0">
                <a:solidFill>
                  <a:srgbClr val="FFFFFF"/>
                </a:solidFill>
              </a:rPr>
              <a:t>Run with Assurance </a:t>
            </a:r>
            <a:r>
              <a:rPr lang="en-US" dirty="0" smtClean="0">
                <a:solidFill>
                  <a:srgbClr val="FFFFFF"/>
                </a:solidFill>
              </a:rPr>
              <a:t>(know that it can be done)</a:t>
            </a:r>
            <a:endParaRPr lang="en-US" dirty="0" smtClean="0">
              <a:solidFill>
                <a:srgbClr val="FFFFFF"/>
              </a:solidFill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b="1" i="1" dirty="0" smtClean="0">
                <a:solidFill>
                  <a:srgbClr val="FFFF00"/>
                </a:solidFill>
              </a:rPr>
              <a:t>Heb. 12:1-3</a:t>
            </a:r>
            <a:r>
              <a:rPr lang="en-US" dirty="0" smtClean="0">
                <a:solidFill>
                  <a:srgbClr val="FFFFFF"/>
                </a:solidFill>
              </a:rPr>
              <a:t>  Past faithful &amp; Jesus assure us we can do it</a:t>
            </a:r>
            <a:endParaRPr lang="en-US" dirty="0" smtClean="0">
              <a:solidFill>
                <a:srgbClr val="FFFFFF"/>
              </a:solidFill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b="1" i="1" dirty="0" smtClean="0">
                <a:solidFill>
                  <a:srgbClr val="FFFF00"/>
                </a:solidFill>
              </a:rPr>
              <a:t>1</a:t>
            </a:r>
            <a:r>
              <a:rPr lang="en-US" sz="2000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Jn.</a:t>
            </a:r>
            <a:r>
              <a:rPr lang="en-US" sz="2000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3:19-22</a:t>
            </a:r>
            <a:r>
              <a:rPr lang="en-US" dirty="0" smtClean="0">
                <a:solidFill>
                  <a:srgbClr val="FFFFFF"/>
                </a:solidFill>
              </a:rPr>
              <a:t>  Assurance of approval found in obedience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b="1" dirty="0" smtClean="0">
                <a:solidFill>
                  <a:srgbClr val="FFFFFF"/>
                </a:solidFill>
              </a:rPr>
              <a:t>Run according to Rules </a:t>
            </a:r>
            <a:r>
              <a:rPr lang="en-US" dirty="0" smtClean="0">
                <a:solidFill>
                  <a:srgbClr val="FFFFFF"/>
                </a:solidFill>
              </a:rPr>
              <a:t>(must act lawfully in all)</a:t>
            </a:r>
            <a:endParaRPr lang="en-US" dirty="0" smtClean="0">
              <a:solidFill>
                <a:srgbClr val="FFFFFF"/>
              </a:solidFill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b="1" i="1" dirty="0" smtClean="0">
                <a:solidFill>
                  <a:srgbClr val="FFFF00"/>
                </a:solidFill>
              </a:rPr>
              <a:t>Col. 3:17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All action &amp; speech must be authorized of God</a:t>
            </a:r>
            <a:endParaRPr lang="en-US" dirty="0" smtClean="0">
              <a:solidFill>
                <a:srgbClr val="FFFFFF"/>
              </a:solidFill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b="1" i="1" dirty="0" smtClean="0">
                <a:solidFill>
                  <a:srgbClr val="FFFF00"/>
                </a:solidFill>
              </a:rPr>
              <a:t>Matt. 7:21-27</a:t>
            </a:r>
            <a:r>
              <a:rPr lang="en-US" dirty="0" smtClean="0">
                <a:solidFill>
                  <a:srgbClr val="FFFFFF"/>
                </a:solidFill>
              </a:rPr>
              <a:t>  Claim of right vain without lawful action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18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147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Running in the Eternal Race</vt:lpstr>
      <vt:lpstr>1st Corinthians 9:24-27</vt:lpstr>
      <vt:lpstr>Characteristics of Proper Running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Running in the Eternal Race</dc:title>
  <dc:creator>Harry</dc:creator>
  <cp:lastModifiedBy>Harry</cp:lastModifiedBy>
  <cp:revision>8</cp:revision>
  <dcterms:created xsi:type="dcterms:W3CDTF">2016-06-18T17:25:12Z</dcterms:created>
  <dcterms:modified xsi:type="dcterms:W3CDTF">2016-06-19T11:58:35Z</dcterms:modified>
</cp:coreProperties>
</file>