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1" r:id="rId7"/>
    <p:sldId id="262" r:id="rId8"/>
    <p:sldId id="257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CC00"/>
    <a:srgbClr val="66FFFF"/>
    <a:srgbClr val="FFFFFF"/>
    <a:srgbClr val="003332"/>
    <a:srgbClr val="0000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491" autoAdjust="0"/>
    <p:restoredTop sz="94684" autoAdjust="0"/>
  </p:normalViewPr>
  <p:slideViewPr>
    <p:cSldViewPr>
      <p:cViewPr varScale="1">
        <p:scale>
          <a:sx n="71" d="100"/>
          <a:sy n="71" d="100"/>
        </p:scale>
        <p:origin x="-122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07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256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84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3465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96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646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44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266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758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058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B6B7F-6B06-4345-A933-124E1DD78C8B}" type="datetimeFigureOut">
              <a:rPr lang="en-US" smtClean="0"/>
              <a:t>6/26/2016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167883-FAFD-4A7F-8700-76C3940EE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755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6666"/>
            </a:gs>
            <a:gs pos="50000">
              <a:srgbClr val="003332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3F2B6B7F-6B06-4345-A933-124E1DD78C8B}" type="datetimeFigureOut">
              <a:rPr lang="en-US" smtClean="0"/>
              <a:pPr/>
              <a:t>6/26/2016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Times New Roman" panose="02020603050405020304" pitchFamily="18" charset="0"/>
              </a:defRPr>
            </a:lvl1pPr>
          </a:lstStyle>
          <a:p>
            <a:fld id="{24167883-FAFD-4A7F-8700-76C3940EE80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11894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Times New Roman" panose="02020603050405020304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295401"/>
            <a:ext cx="9144000" cy="2305050"/>
          </a:xfrm>
        </p:spPr>
        <p:txBody>
          <a:bodyPr>
            <a:noAutofit/>
          </a:bodyPr>
          <a:lstStyle/>
          <a:p>
            <a:r>
              <a:rPr lang="en-US" sz="7600" b="1" dirty="0" smtClean="0">
                <a:solidFill>
                  <a:srgbClr val="FFFF00"/>
                </a:solidFill>
              </a:rPr>
              <a:t>How Do We Receive the Grace of God?</a:t>
            </a:r>
            <a:endParaRPr lang="en-US" sz="7600" b="1" dirty="0">
              <a:solidFill>
                <a:srgbClr val="FFFF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b="1" i="1" dirty="0" smtClean="0">
                <a:solidFill>
                  <a:srgbClr val="FFFFFF"/>
                </a:solidFill>
              </a:rPr>
              <a:t>2</a:t>
            </a:r>
            <a:r>
              <a:rPr lang="en-US" sz="5000" b="1" i="1" baseline="30000" dirty="0" smtClean="0">
                <a:solidFill>
                  <a:srgbClr val="FFFFFF"/>
                </a:solidFill>
              </a:rPr>
              <a:t>nd</a:t>
            </a:r>
            <a:r>
              <a:rPr lang="en-US" sz="5000" b="1" i="1" dirty="0" smtClean="0">
                <a:solidFill>
                  <a:srgbClr val="FFFFFF"/>
                </a:solidFill>
              </a:rPr>
              <a:t> Corinthians 6:1-13</a:t>
            </a:r>
            <a:endParaRPr lang="en-US" sz="5000" b="1" i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0757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receive the grace of God in vain.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blamed.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our heart is wide open.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but you are restricted by your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074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 the grace of God in vain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blamed.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our heart is wide open.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but you are restricted by your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7724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 the grace of God in vain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blamed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our heart is wide open.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but you are restricted by your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66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 the grace of God in vain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blamed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</a:t>
            </a:r>
            <a:r>
              <a:rPr lang="en-US" sz="24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our heart is wide open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but you are restricted by your 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086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 the grace of God in vain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blamed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</a:t>
            </a:r>
            <a:r>
              <a:rPr lang="en-US" sz="24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our heart is wide open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but you are restricted by your 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013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FF00"/>
                </a:solidFill>
              </a:rPr>
              <a:t>2</a:t>
            </a:r>
            <a:r>
              <a:rPr lang="en-US" sz="3600" b="1" baseline="30000" dirty="0" smtClean="0">
                <a:solidFill>
                  <a:srgbClr val="FFFF00"/>
                </a:solidFill>
              </a:rPr>
              <a:t>nd</a:t>
            </a:r>
            <a:r>
              <a:rPr lang="en-US" sz="3600" b="1" dirty="0" smtClean="0">
                <a:solidFill>
                  <a:srgbClr val="FFFF00"/>
                </a:solidFill>
              </a:rPr>
              <a:t> Corinthians 6:1-13</a:t>
            </a:r>
            <a:endParaRPr lang="en-US" sz="3600" b="1" dirty="0">
              <a:solidFill>
                <a:srgbClr val="FFFF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09600"/>
            <a:ext cx="9144000" cy="62751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93000"/>
              </a:lnSpc>
            </a:pP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16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then,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workers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together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Him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also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plead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with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you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receive the grace of God in vain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For He says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: “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an acceptable time I have heard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 of salvation I have helped you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.” Behold,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is the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accepted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time;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behold,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the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day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salvation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3</a:t>
            </a:r>
            <a:r>
              <a:rPr lang="en-US" sz="12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We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give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offense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anything,</a:t>
            </a:r>
            <a:r>
              <a:rPr lang="en-US" sz="1400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that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our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ministry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may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not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be</a:t>
            </a:r>
            <a:r>
              <a:rPr lang="en-US" dirty="0">
                <a:solidFill>
                  <a:srgbClr val="FFFF66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66"/>
                </a:solidFill>
                <a:latin typeface="Times New Roman" panose="02020603050405020304" pitchFamily="18" charset="0"/>
              </a:rPr>
              <a:t>blamed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4</a:t>
            </a:r>
            <a:r>
              <a:rPr lang="en-US" sz="10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But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all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things we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commend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ourselves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ministers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of God:</a:t>
            </a:r>
            <a:r>
              <a:rPr lang="en-US" sz="14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much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patience,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tribulations, in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needs,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distresses,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5 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stripes, in imprisonments,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in tumults,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in labors, in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sleeplessness, in </a:t>
            </a:r>
            <a:r>
              <a:rPr lang="en-US" sz="2400" dirty="0" err="1">
                <a:solidFill>
                  <a:srgbClr val="FFFFFF"/>
                </a:solidFill>
                <a:latin typeface="Times New Roman" panose="02020603050405020304" pitchFamily="18" charset="0"/>
              </a:rPr>
              <a:t>fastings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6 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purity, by knowledge, by longsuffering, by kindness, by the Holy Spirit, by sincere love,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7 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the word of truth, by the power of God, by the armor of righteousness on the right hand and on the left,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8 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by honor and dishonor, by evil report and good report; as deceivers, and yet true;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9 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 unknown, and yet well known; as dying, and behold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we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live;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chastened,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and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not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killed;</a:t>
            </a:r>
            <a:r>
              <a:rPr lang="en-US" sz="16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10</a:t>
            </a:r>
            <a:r>
              <a:rPr lang="en-US" sz="16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as</a:t>
            </a:r>
            <a:r>
              <a:rPr lang="en-US" sz="2000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sorrowful,</a:t>
            </a:r>
            <a:r>
              <a:rPr lang="en-US" dirty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yet</a:t>
            </a:r>
            <a:r>
              <a:rPr lang="en-US" sz="2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 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always rejoicing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; as poor, yet making many rich; as having nothing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, and yet possessing 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all things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 </a:t>
            </a:r>
            <a:r>
              <a:rPr lang="en-US" sz="2400" b="1" baseline="300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11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O Corinthians! We have spoken openly to you, </a:t>
            </a:r>
            <a:r>
              <a:rPr lang="en-US" sz="24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our heart is wide open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12 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You are not restricted by us, </a:t>
            </a:r>
            <a:r>
              <a:rPr lang="en-US" sz="2400" dirty="0">
                <a:solidFill>
                  <a:srgbClr val="FFC000"/>
                </a:solidFill>
                <a:latin typeface="Times New Roman" panose="02020603050405020304" pitchFamily="18" charset="0"/>
              </a:rPr>
              <a:t>but you are restricted by your </a:t>
            </a:r>
            <a:r>
              <a:rPr lang="en-US" sz="2400" dirty="0" smtClean="0">
                <a:solidFill>
                  <a:srgbClr val="FFC000"/>
                </a:solidFill>
                <a:latin typeface="Times New Roman" panose="02020603050405020304" pitchFamily="18" charset="0"/>
              </a:rPr>
              <a:t>own affections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. </a:t>
            </a:r>
            <a:r>
              <a:rPr lang="en-US" sz="2400" b="1" baseline="30000" dirty="0">
                <a:solidFill>
                  <a:srgbClr val="FFFFFF"/>
                </a:solidFill>
                <a:latin typeface="Times New Roman" panose="02020603050405020304" pitchFamily="18" charset="0"/>
              </a:rPr>
              <a:t>13 </a:t>
            </a:r>
            <a:r>
              <a:rPr lang="en-US" sz="2400" dirty="0">
                <a:solidFill>
                  <a:srgbClr val="FFFFFF"/>
                </a:solidFill>
                <a:latin typeface="Times New Roman" panose="02020603050405020304" pitchFamily="18" charset="0"/>
              </a:rPr>
              <a:t>Now in return for the same (I speak as to children), </a:t>
            </a:r>
            <a:r>
              <a:rPr lang="en-US" sz="2400" b="1" dirty="0">
                <a:solidFill>
                  <a:srgbClr val="FFFF66"/>
                </a:solidFill>
                <a:latin typeface="Times New Roman" panose="02020603050405020304" pitchFamily="18" charset="0"/>
              </a:rPr>
              <a:t>you also be open</a:t>
            </a:r>
            <a:r>
              <a:rPr lang="en-US" sz="2400" dirty="0" smtClean="0">
                <a:solidFill>
                  <a:srgbClr val="FFFFFF"/>
                </a:solidFill>
                <a:latin typeface="Times New Roman" panose="02020603050405020304" pitchFamily="18" charset="0"/>
              </a:rPr>
              <a:t>.</a:t>
            </a:r>
            <a:endParaRPr lang="en-US" sz="24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4190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>
            <a:noAutofit/>
          </a:bodyPr>
          <a:lstStyle/>
          <a:p>
            <a:pPr>
              <a:lnSpc>
                <a:spcPct val="85000"/>
              </a:lnSpc>
            </a:pPr>
            <a:r>
              <a:rPr lang="en-US" sz="4000" b="1" dirty="0" smtClean="0">
                <a:solidFill>
                  <a:srgbClr val="FFFF00"/>
                </a:solidFill>
              </a:rPr>
              <a:t>Are Our Hearts Open to the Grace of God Received from…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88409"/>
            <a:ext cx="9144000" cy="586740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100" b="1" dirty="0" smtClean="0">
                <a:solidFill>
                  <a:srgbClr val="FFFFFF"/>
                </a:solidFill>
              </a:rPr>
              <a:t>Ones who preach the gospel &amp; teach the truth of God?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FFCC00"/>
                </a:solidFill>
              </a:rPr>
              <a:t>Paul sacrificially preached the gospel, but often not appreciated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2 Cor. 7:2-4</a:t>
            </a:r>
            <a:r>
              <a:rPr lang="en-US" sz="2700" dirty="0" smtClean="0">
                <a:solidFill>
                  <a:srgbClr val="FFFFFF"/>
                </a:solidFill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11:1-6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Corinthians did not show proper honor</a:t>
            </a:r>
            <a:endParaRPr lang="en-US" sz="2700" dirty="0" smtClean="0">
              <a:solidFill>
                <a:srgbClr val="FFFFFF"/>
              </a:solidFill>
            </a:endParaRP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Phil. 2:29-30</a:t>
            </a:r>
            <a:r>
              <a:rPr lang="en-US" sz="2700" dirty="0" smtClean="0">
                <a:solidFill>
                  <a:srgbClr val="FFFFFF"/>
                </a:solidFill>
              </a:rPr>
              <a:t>  Receive with gladness &amp; recognize sacrifice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1 Cor.16:15-18</a:t>
            </a:r>
            <a:r>
              <a:rPr lang="en-US" sz="2700" dirty="0" smtClean="0">
                <a:solidFill>
                  <a:srgbClr val="FFFFFF"/>
                </a:solidFill>
              </a:rPr>
              <a:t>  Proper respect &amp; acknowledgement expected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100" b="1" dirty="0" smtClean="0">
                <a:solidFill>
                  <a:srgbClr val="FFFFFF"/>
                </a:solidFill>
              </a:rPr>
              <a:t>Elders who guide us &amp; watch for our souls?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dirty="0" smtClean="0">
                <a:solidFill>
                  <a:srgbClr val="FFCC00"/>
                </a:solidFill>
              </a:rPr>
              <a:t>Work of godly elders is very hard, but often thankless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1 Thess. 5:12-13</a:t>
            </a:r>
            <a:r>
              <a:rPr lang="en-US" sz="2700" dirty="0" smtClean="0">
                <a:solidFill>
                  <a:srgbClr val="FFFFFF"/>
                </a:solidFill>
              </a:rPr>
              <a:t>  Esteem them highly for their work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1 Tim. 5:17</a:t>
            </a:r>
            <a:r>
              <a:rPr lang="en-US" sz="2700" dirty="0" smtClean="0">
                <a:solidFill>
                  <a:srgbClr val="FFFFFF"/>
                </a:solidFill>
              </a:rPr>
              <a:t>  Count them worthy of double honor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Heb. 13:7, 17</a:t>
            </a:r>
            <a:r>
              <a:rPr lang="en-US" sz="2700" dirty="0" smtClean="0">
                <a:solidFill>
                  <a:srgbClr val="FFFFFF"/>
                </a:solidFill>
              </a:rPr>
              <a:t>  Remember, honor &amp; obey</a:t>
            </a:r>
          </a:p>
          <a:p>
            <a:pPr>
              <a:spcBef>
                <a:spcPts val="0"/>
              </a:spcBef>
              <a:spcAft>
                <a:spcPts val="200"/>
              </a:spcAft>
              <a:buClr>
                <a:srgbClr val="FFFF00"/>
              </a:buClr>
            </a:pPr>
            <a:r>
              <a:rPr lang="en-US" sz="3100" b="1" dirty="0" smtClean="0">
                <a:solidFill>
                  <a:srgbClr val="FFFFFF"/>
                </a:solidFill>
              </a:rPr>
              <a:t>Parents who train us in teaching &amp; discipline of God?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dirty="0">
                <a:solidFill>
                  <a:srgbClr val="FFCC00"/>
                </a:solidFill>
              </a:rPr>
              <a:t>G</a:t>
            </a:r>
            <a:r>
              <a:rPr lang="en-US" sz="2700" dirty="0" smtClean="0">
                <a:solidFill>
                  <a:srgbClr val="FFCC00"/>
                </a:solidFill>
              </a:rPr>
              <a:t>odly parents have many trials</a:t>
            </a:r>
            <a:r>
              <a:rPr lang="en-US" sz="2700" dirty="0">
                <a:solidFill>
                  <a:srgbClr val="FFCC00"/>
                </a:solidFill>
              </a:rPr>
              <a:t> </a:t>
            </a:r>
            <a:r>
              <a:rPr lang="en-US" sz="2700" dirty="0" smtClean="0">
                <a:solidFill>
                  <a:srgbClr val="FFCC00"/>
                </a:solidFill>
              </a:rPr>
              <a:t>&amp; should be honored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</a:rPr>
              <a:t>Exod. 20:12</a:t>
            </a:r>
            <a:r>
              <a:rPr lang="en-US" sz="2700" dirty="0" smtClean="0">
                <a:solidFill>
                  <a:srgbClr val="FFFFFF"/>
                </a:solidFill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 </a:t>
            </a: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Eph. 6:1-3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 “Honor your father &amp; mother”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Mark</a:t>
            </a:r>
            <a:r>
              <a:rPr lang="en-US" sz="26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 </a:t>
            </a: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7:10-13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Failure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to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honor parents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tied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to rejecting</a:t>
            </a:r>
            <a:r>
              <a:rPr lang="en-US" sz="24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authority</a:t>
            </a:r>
          </a:p>
          <a:p>
            <a:pPr lvl="1">
              <a:spcBef>
                <a:spcPts val="0"/>
              </a:spcBef>
              <a:spcAft>
                <a:spcPts val="200"/>
              </a:spcAft>
              <a:buClr>
                <a:srgbClr val="FFFFFF"/>
              </a:buClr>
              <a:buSzPct val="70000"/>
              <a:buFont typeface="Wingdings" panose="05000000000000000000" pitchFamily="2" charset="2"/>
              <a:buChar char="§"/>
            </a:pP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Lev. 19:32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 </a:t>
            </a:r>
            <a:r>
              <a:rPr lang="en-US" sz="2700" b="1" i="1" dirty="0" smtClean="0">
                <a:solidFill>
                  <a:srgbClr val="FFFF66"/>
                </a:solidFill>
                <a:sym typeface="Wingdings" panose="05000000000000000000" pitchFamily="2" charset="2"/>
              </a:rPr>
              <a:t>Deut. 27:16</a:t>
            </a:r>
            <a:r>
              <a:rPr lang="en-US" sz="2700" dirty="0" smtClean="0">
                <a:solidFill>
                  <a:srgbClr val="FFFFFF"/>
                </a:solidFill>
                <a:sym typeface="Wingdings" panose="05000000000000000000" pitchFamily="2" charset="2"/>
              </a:rPr>
              <a:t>  Honor begets honor, not contempt</a:t>
            </a:r>
            <a:endParaRPr lang="en-US" sz="2700" dirty="0" smtClean="0">
              <a:solidFill>
                <a:srgbClr val="FFFFFF"/>
              </a:solidFill>
            </a:endParaRPr>
          </a:p>
          <a:p>
            <a:pPr>
              <a:buClr>
                <a:srgbClr val="FFFF00"/>
              </a:buClr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5496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1572</TotalTime>
  <Words>224</Words>
  <Application>Microsoft Office PowerPoint</Application>
  <PresentationFormat>On-screen Show (4:3)</PresentationFormat>
  <Paragraphs>30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How Do We Receive the Grace of God?</vt:lpstr>
      <vt:lpstr>2nd Corinthians 6:1-13</vt:lpstr>
      <vt:lpstr>2nd Corinthians 6:1-13</vt:lpstr>
      <vt:lpstr>2nd Corinthians 6:1-13</vt:lpstr>
      <vt:lpstr>2nd Corinthians 6:1-13</vt:lpstr>
      <vt:lpstr>2nd Corinthians 6:1-13</vt:lpstr>
      <vt:lpstr>2nd Corinthians 6:1-13</vt:lpstr>
      <vt:lpstr>Are Our Hearts Open to the Grace of God Received from…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We Receive the Grace of God?</dc:title>
  <dc:creator>Harry</dc:creator>
  <cp:lastModifiedBy>Harry</cp:lastModifiedBy>
  <cp:revision>14</cp:revision>
  <dcterms:created xsi:type="dcterms:W3CDTF">2016-06-18T15:24:48Z</dcterms:created>
  <dcterms:modified xsi:type="dcterms:W3CDTF">2016-06-26T12:13:35Z</dcterms:modified>
</cp:coreProperties>
</file>