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FF"/>
    <a:srgbClr val="42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EE89-D758-4BC6-A345-9C3B05E2AE39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4465-18C3-44DA-BD4E-630FF8DCA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79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EE89-D758-4BC6-A345-9C3B05E2AE39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4465-18C3-44DA-BD4E-630FF8DCA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37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EE89-D758-4BC6-A345-9C3B05E2AE39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4465-18C3-44DA-BD4E-630FF8DCA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7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EE89-D758-4BC6-A345-9C3B05E2AE39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4465-18C3-44DA-BD4E-630FF8DCA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3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EE89-D758-4BC6-A345-9C3B05E2AE39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4465-18C3-44DA-BD4E-630FF8DCA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28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EE89-D758-4BC6-A345-9C3B05E2AE39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4465-18C3-44DA-BD4E-630FF8DCA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8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EE89-D758-4BC6-A345-9C3B05E2AE39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4465-18C3-44DA-BD4E-630FF8DCA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4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EE89-D758-4BC6-A345-9C3B05E2AE39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4465-18C3-44DA-BD4E-630FF8DCA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EE89-D758-4BC6-A345-9C3B05E2AE39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4465-18C3-44DA-BD4E-630FF8DCA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2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EE89-D758-4BC6-A345-9C3B05E2AE39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4465-18C3-44DA-BD4E-630FF8DCA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8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EE89-D758-4BC6-A345-9C3B05E2AE39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4465-18C3-44DA-BD4E-630FF8DCA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2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rgbClr val="800000"/>
            </a:gs>
            <a:gs pos="50000">
              <a:srgbClr val="420000"/>
            </a:gs>
            <a:gs pos="100000">
              <a:srgbClr val="0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0290EE89-D758-4BC6-A345-9C3B05E2AE39}" type="datetimeFigureOut">
              <a:rPr lang="en-US" smtClean="0"/>
              <a:pPr/>
              <a:t>6/25/2016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72AD4465-18C3-44DA-BD4E-630FF8DCA3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3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743199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FF66"/>
                </a:solidFill>
              </a:rPr>
              <a:t>The Problems with Hypocrisy</a:t>
            </a:r>
            <a:endParaRPr lang="en-US" sz="8800" b="1" dirty="0">
              <a:solidFill>
                <a:srgbClr val="FFFF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rmAutofit/>
          </a:bodyPr>
          <a:lstStyle/>
          <a:p>
            <a:r>
              <a:rPr lang="en-US" sz="5000" b="1" i="1" dirty="0" smtClean="0">
                <a:solidFill>
                  <a:srgbClr val="FFFFFF"/>
                </a:solidFill>
              </a:rPr>
              <a:t>Matthew 23:25-31</a:t>
            </a:r>
            <a:endParaRPr lang="en-US" sz="5000" b="1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00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66"/>
                </a:solidFill>
              </a:rPr>
              <a:t>Matthew 23:25-31</a:t>
            </a:r>
            <a:endParaRPr lang="en-US" sz="4000" b="1" dirty="0">
              <a:solidFill>
                <a:srgbClr val="FFFF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457" y="685800"/>
            <a:ext cx="89916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8000"/>
              </a:lnSpc>
            </a:pPr>
            <a:r>
              <a:rPr lang="en-US" sz="27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25</a:t>
            </a:r>
            <a:r>
              <a:rPr lang="en-US" sz="27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7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Woe </a:t>
            </a:r>
            <a:r>
              <a:rPr lang="en-US" sz="2700" dirty="0">
                <a:solidFill>
                  <a:srgbClr val="FFFFFF"/>
                </a:solidFill>
                <a:latin typeface="Times New Roman" panose="02020603050405020304" pitchFamily="18" charset="0"/>
              </a:rPr>
              <a:t>to you, scribes and Pharisees, hypocrites! For you cleanse the outside of the cup and dish, but inside they are full of extortion and </a:t>
            </a:r>
            <a:r>
              <a:rPr lang="en-US" sz="27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self-indulgence</a:t>
            </a:r>
            <a:r>
              <a:rPr lang="en-US" sz="2700" dirty="0">
                <a:solidFill>
                  <a:srgbClr val="FFFFFF"/>
                </a:solidFill>
                <a:latin typeface="Times New Roman" panose="02020603050405020304" pitchFamily="18" charset="0"/>
              </a:rPr>
              <a:t>. </a:t>
            </a:r>
            <a:r>
              <a:rPr lang="en-US" sz="27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26 </a:t>
            </a:r>
            <a:r>
              <a:rPr lang="en-US" sz="2700" dirty="0">
                <a:solidFill>
                  <a:srgbClr val="FFFFFF"/>
                </a:solidFill>
                <a:latin typeface="Times New Roman" panose="02020603050405020304" pitchFamily="18" charset="0"/>
              </a:rPr>
              <a:t>Blind Pharisee, first cleanse the inside of the cup and dish, that the outside of them may be clean also</a:t>
            </a:r>
            <a:r>
              <a:rPr lang="en-US" sz="27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 </a:t>
            </a:r>
            <a:r>
              <a:rPr lang="en-US" sz="27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27</a:t>
            </a:r>
            <a:r>
              <a:rPr lang="en-US" sz="27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7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Woe </a:t>
            </a:r>
            <a:r>
              <a:rPr lang="en-US" sz="2700" dirty="0">
                <a:solidFill>
                  <a:srgbClr val="FFFFFF"/>
                </a:solidFill>
                <a:latin typeface="Times New Roman" panose="02020603050405020304" pitchFamily="18" charset="0"/>
              </a:rPr>
              <a:t>to you, scribes and Pharisees, hypocrites! For you are like whitewashed tombs which indeed appear beautiful outwardly, but inside are full of dead men’s bones and all uncleanness. </a:t>
            </a:r>
            <a:r>
              <a:rPr lang="en-US" sz="27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28 </a:t>
            </a:r>
            <a:r>
              <a:rPr lang="en-US" sz="2700" dirty="0">
                <a:solidFill>
                  <a:srgbClr val="FFFFFF"/>
                </a:solidFill>
                <a:latin typeface="Times New Roman" panose="02020603050405020304" pitchFamily="18" charset="0"/>
              </a:rPr>
              <a:t>Even so you also outwardly appear righteous to men, but inside you are full of hypocrisy and lawlessness</a:t>
            </a:r>
            <a:r>
              <a:rPr lang="en-US" sz="27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 </a:t>
            </a:r>
            <a:r>
              <a:rPr lang="en-US" sz="27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29</a:t>
            </a:r>
            <a:r>
              <a:rPr lang="en-US" sz="27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7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Woe </a:t>
            </a:r>
            <a:r>
              <a:rPr lang="en-US" sz="2700" dirty="0">
                <a:solidFill>
                  <a:srgbClr val="FFFFFF"/>
                </a:solidFill>
                <a:latin typeface="Times New Roman" panose="02020603050405020304" pitchFamily="18" charset="0"/>
              </a:rPr>
              <a:t>to you, scribes and Pharisees, hypocrites! Because you build the tombs of the prophets and adorn the monuments of the righteous, </a:t>
            </a:r>
            <a:r>
              <a:rPr lang="en-US" sz="27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30 </a:t>
            </a:r>
            <a:r>
              <a:rPr lang="en-US" sz="2700" dirty="0">
                <a:solidFill>
                  <a:srgbClr val="FFFFFF"/>
                </a:solidFill>
                <a:latin typeface="Times New Roman" panose="02020603050405020304" pitchFamily="18" charset="0"/>
              </a:rPr>
              <a:t>and say, ‘If we had lived in the days of our fathers, we would not have been partakers with them in the blood of the prophets</a:t>
            </a:r>
            <a:r>
              <a:rPr lang="en-US" sz="27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.’ </a:t>
            </a:r>
            <a:r>
              <a:rPr lang="en-US" sz="27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31</a:t>
            </a:r>
            <a:r>
              <a:rPr lang="en-US" sz="27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7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Therefore </a:t>
            </a:r>
            <a:r>
              <a:rPr lang="en-US" sz="2700" dirty="0">
                <a:solidFill>
                  <a:srgbClr val="FFFFFF"/>
                </a:solidFill>
                <a:latin typeface="Times New Roman" panose="02020603050405020304" pitchFamily="18" charset="0"/>
              </a:rPr>
              <a:t>you are witnesses against yourselves that you are sons of those who murdered the prophets</a:t>
            </a:r>
            <a:r>
              <a:rPr lang="en-US" sz="27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.”</a:t>
            </a:r>
            <a:endParaRPr lang="en-US" sz="2700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72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sz="4300" b="1" dirty="0" smtClean="0">
                <a:solidFill>
                  <a:srgbClr val="FFFF66"/>
                </a:solidFill>
              </a:rPr>
              <a:t>Destruction of Hypocrisy Comes on…</a:t>
            </a:r>
            <a:endParaRPr lang="en-US" sz="4300" b="1" dirty="0">
              <a:solidFill>
                <a:srgbClr val="FFFF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2361"/>
            <a:ext cx="9220200" cy="58674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rgbClr val="FFFFFF"/>
                </a:solidFill>
              </a:rPr>
              <a:t>Hypocrite condemned eternally because of it</a:t>
            </a:r>
          </a:p>
          <a:p>
            <a:pPr lvl="1">
              <a:buClr>
                <a:srgbClr val="FFFFFF"/>
              </a:buClr>
              <a:buFont typeface="Book Antiqua" panose="02040602050305030304" pitchFamily="18" charset="0"/>
              <a:buChar char="−"/>
            </a:pPr>
            <a:r>
              <a:rPr lang="en-US" b="1" i="1" dirty="0" smtClean="0">
                <a:solidFill>
                  <a:srgbClr val="FFFF66"/>
                </a:solidFill>
              </a:rPr>
              <a:t>Prov. 26:23-25</a:t>
            </a:r>
            <a:r>
              <a:rPr lang="en-US" dirty="0" smtClean="0">
                <a:solidFill>
                  <a:srgbClr val="FFFFFF"/>
                </a:solidFill>
              </a:rPr>
              <a:t>  Abomination abounds in the hypocrite</a:t>
            </a:r>
          </a:p>
          <a:p>
            <a:pPr lvl="1">
              <a:buClr>
                <a:srgbClr val="FFFFFF"/>
              </a:buClr>
              <a:buFont typeface="Book Antiqua" panose="02040602050305030304" pitchFamily="18" charset="0"/>
              <a:buChar char="−"/>
            </a:pPr>
            <a:r>
              <a:rPr lang="en-US" b="1" i="1" dirty="0" smtClean="0">
                <a:solidFill>
                  <a:srgbClr val="FFFF66"/>
                </a:solidFill>
              </a:rPr>
              <a:t>Matt. 23:33</a:t>
            </a:r>
            <a:r>
              <a:rPr lang="en-US" dirty="0" smtClean="0">
                <a:solidFill>
                  <a:srgbClr val="FFFFFF"/>
                </a:solidFill>
              </a:rPr>
              <a:t>  Eternal condemnation in hell is assured</a:t>
            </a:r>
          </a:p>
          <a:p>
            <a:pPr lvl="1">
              <a:buClr>
                <a:srgbClr val="FFFFFF"/>
              </a:buClr>
              <a:buFont typeface="Book Antiqua" panose="02040602050305030304" pitchFamily="18" charset="0"/>
              <a:buChar char="−"/>
            </a:pPr>
            <a:r>
              <a:rPr lang="en-US" b="1" i="1" dirty="0">
                <a:solidFill>
                  <a:srgbClr val="FFFF66"/>
                </a:solidFill>
              </a:rPr>
              <a:t>1</a:t>
            </a:r>
            <a:r>
              <a:rPr lang="en-US" b="1" i="1" dirty="0" smtClean="0">
                <a:solidFill>
                  <a:srgbClr val="FFFF66"/>
                </a:solidFill>
              </a:rPr>
              <a:t> Tim. 4:1-3</a:t>
            </a:r>
            <a:r>
              <a:rPr lang="en-US" dirty="0" smtClean="0">
                <a:solidFill>
                  <a:srgbClr val="FFFFFF"/>
                </a:solidFill>
              </a:rPr>
              <a:t>; </a:t>
            </a:r>
            <a:r>
              <a:rPr lang="en-US" b="1" i="1" dirty="0" smtClean="0">
                <a:solidFill>
                  <a:srgbClr val="FFFF66"/>
                </a:solidFill>
              </a:rPr>
              <a:t>Titus 1:16</a:t>
            </a:r>
            <a:r>
              <a:rPr lang="en-US" dirty="0" smtClean="0">
                <a:solidFill>
                  <a:srgbClr val="FFFFFF"/>
                </a:solidFill>
              </a:rPr>
              <a:t>  Corrupting nature of hypocrisy</a:t>
            </a:r>
          </a:p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rgbClr val="FFFFFF"/>
                </a:solidFill>
              </a:rPr>
              <a:t>Those around the hypocrite affected by evil leaven</a:t>
            </a:r>
          </a:p>
          <a:p>
            <a:pPr lvl="1">
              <a:buClr>
                <a:srgbClr val="FFFFFF"/>
              </a:buClr>
              <a:buFont typeface="Book Antiqua" panose="02040602050305030304" pitchFamily="18" charset="0"/>
              <a:buChar char="−"/>
            </a:pPr>
            <a:r>
              <a:rPr lang="en-US" b="1" i="1" dirty="0" smtClean="0">
                <a:solidFill>
                  <a:srgbClr val="FFFF66"/>
                </a:solidFill>
              </a:rPr>
              <a:t>Luke 12:2</a:t>
            </a:r>
            <a:r>
              <a:rPr lang="en-US" dirty="0" smtClean="0">
                <a:solidFill>
                  <a:srgbClr val="FFFFFF"/>
                </a:solidFill>
              </a:rPr>
              <a:t>  “Beware the leaven… which is hypocrisy”</a:t>
            </a:r>
          </a:p>
          <a:p>
            <a:pPr lvl="1">
              <a:buClr>
                <a:srgbClr val="FFFFFF"/>
              </a:buClr>
              <a:buFont typeface="Book Antiqua" panose="02040602050305030304" pitchFamily="18" charset="0"/>
              <a:buChar char="−"/>
            </a:pPr>
            <a:r>
              <a:rPr lang="en-US" b="1" i="1" dirty="0" smtClean="0">
                <a:solidFill>
                  <a:srgbClr val="FFFF66"/>
                </a:solidFill>
              </a:rPr>
              <a:t>Matt. 23:13,</a:t>
            </a:r>
            <a:r>
              <a:rPr lang="en-US" sz="1500" b="1" i="1" dirty="0" smtClean="0">
                <a:solidFill>
                  <a:srgbClr val="FFFF66"/>
                </a:solidFill>
              </a:rPr>
              <a:t> </a:t>
            </a:r>
            <a:r>
              <a:rPr lang="en-US" b="1" i="1" dirty="0" smtClean="0">
                <a:solidFill>
                  <a:srgbClr val="FFFF66"/>
                </a:solidFill>
              </a:rPr>
              <a:t>15</a:t>
            </a:r>
            <a:r>
              <a:rPr lang="en-US" dirty="0" smtClean="0">
                <a:solidFill>
                  <a:srgbClr val="FFFFFF"/>
                </a:solidFill>
              </a:rPr>
              <a:t>  Hypocrites influence others to evil actions</a:t>
            </a:r>
          </a:p>
          <a:p>
            <a:pPr lvl="1">
              <a:buClr>
                <a:srgbClr val="FFFFFF"/>
              </a:buClr>
              <a:buFont typeface="Book Antiqua" panose="02040602050305030304" pitchFamily="18" charset="0"/>
              <a:buChar char="−"/>
            </a:pPr>
            <a:r>
              <a:rPr lang="en-US" b="1" i="1" dirty="0" smtClean="0">
                <a:solidFill>
                  <a:srgbClr val="FFFF66"/>
                </a:solidFill>
              </a:rPr>
              <a:t>Rom. 16:18</a:t>
            </a:r>
            <a:r>
              <a:rPr lang="en-US" dirty="0" smtClean="0">
                <a:solidFill>
                  <a:srgbClr val="FFFFFF"/>
                </a:solidFill>
              </a:rPr>
              <a:t>  They work by means of deceiving the simple</a:t>
            </a:r>
          </a:p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rgbClr val="FFFFFF"/>
                </a:solidFill>
              </a:rPr>
              <a:t>The unfaithful who finds excuse to remain in sin</a:t>
            </a:r>
          </a:p>
          <a:p>
            <a:pPr lvl="1">
              <a:buClr>
                <a:srgbClr val="FFFFFF"/>
              </a:buClr>
              <a:buFont typeface="Book Antiqua" panose="02040602050305030304" pitchFamily="18" charset="0"/>
              <a:buChar char="−"/>
            </a:pPr>
            <a:r>
              <a:rPr lang="en-US" b="1" i="1" dirty="0" smtClean="0">
                <a:solidFill>
                  <a:srgbClr val="FFFF66"/>
                </a:solidFill>
              </a:rPr>
              <a:t>Rom.</a:t>
            </a:r>
            <a:r>
              <a:rPr lang="en-US" sz="1900" b="1" i="1" dirty="0" smtClean="0">
                <a:solidFill>
                  <a:srgbClr val="FFFF66"/>
                </a:solidFill>
              </a:rPr>
              <a:t> </a:t>
            </a:r>
            <a:r>
              <a:rPr lang="en-US" b="1" i="1" dirty="0" smtClean="0">
                <a:solidFill>
                  <a:srgbClr val="FFFF66"/>
                </a:solidFill>
              </a:rPr>
              <a:t>2:17-24</a:t>
            </a:r>
            <a:r>
              <a:rPr lang="en-US" sz="1900" dirty="0" smtClean="0">
                <a:solidFill>
                  <a:srgbClr val="FFFFFF"/>
                </a:solidFill>
              </a:rPr>
              <a:t>  </a:t>
            </a:r>
            <a:r>
              <a:rPr lang="en-US" dirty="0" smtClean="0">
                <a:solidFill>
                  <a:srgbClr val="FFFFFF"/>
                </a:solidFill>
              </a:rPr>
              <a:t>“Name of God is blasphemed” because of them</a:t>
            </a:r>
          </a:p>
          <a:p>
            <a:pPr lvl="1">
              <a:buClr>
                <a:srgbClr val="FFFFFF"/>
              </a:buClr>
              <a:buFont typeface="Book Antiqua" panose="02040602050305030304" pitchFamily="18" charset="0"/>
              <a:buChar char="−"/>
            </a:pPr>
            <a:r>
              <a:rPr lang="en-US" b="1" i="1" dirty="0" smtClean="0">
                <a:solidFill>
                  <a:srgbClr val="FFFF66"/>
                </a:solidFill>
              </a:rPr>
              <a:t>2 Sam. 12:14</a:t>
            </a:r>
            <a:r>
              <a:rPr lang="en-US" dirty="0" smtClean="0">
                <a:solidFill>
                  <a:srgbClr val="FFFFFF"/>
                </a:solidFill>
              </a:rPr>
              <a:t>  David’s actions gave enemies excuse to evil</a:t>
            </a:r>
          </a:p>
          <a:p>
            <a:pPr lvl="1">
              <a:buClr>
                <a:srgbClr val="FFFFFF"/>
              </a:buClr>
              <a:buFont typeface="Book Antiqua" panose="02040602050305030304" pitchFamily="18" charset="0"/>
              <a:buChar char="−"/>
            </a:pPr>
            <a:r>
              <a:rPr lang="en-US" b="1" i="1" dirty="0" smtClean="0">
                <a:solidFill>
                  <a:srgbClr val="FFFF66"/>
                </a:solidFill>
              </a:rPr>
              <a:t>Ezek. 36:20</a:t>
            </a:r>
            <a:r>
              <a:rPr lang="en-US" dirty="0" smtClean="0">
                <a:solidFill>
                  <a:srgbClr val="FFFFFF"/>
                </a:solidFill>
              </a:rPr>
              <a:t>  Israel’s gave excuse to nations for unbelief</a:t>
            </a:r>
          </a:p>
          <a:p>
            <a:pPr lvl="1">
              <a:buClr>
                <a:srgbClr val="FFFFFF"/>
              </a:buClr>
              <a:buFont typeface="Book Antiqua" panose="02040602050305030304" pitchFamily="18" charset="0"/>
              <a:buChar char="−"/>
            </a:pPr>
            <a:r>
              <a:rPr lang="en-US" dirty="0" smtClean="0">
                <a:solidFill>
                  <a:srgbClr val="FFFFFF"/>
                </a:solidFill>
              </a:rPr>
              <a:t>May</a:t>
            </a:r>
            <a:r>
              <a:rPr lang="en-US" sz="26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despise</a:t>
            </a:r>
            <a:r>
              <a:rPr lang="en-US" sz="26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hypocrite,</a:t>
            </a:r>
            <a:r>
              <a:rPr lang="en-US" sz="26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but</a:t>
            </a:r>
            <a:r>
              <a:rPr lang="en-US" sz="26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both</a:t>
            </a:r>
            <a:r>
              <a:rPr lang="en-US" sz="26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will</a:t>
            </a:r>
            <a:r>
              <a:rPr lang="en-US" sz="26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share</a:t>
            </a:r>
            <a:r>
              <a:rPr lang="en-US" sz="26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eternity</a:t>
            </a:r>
            <a:r>
              <a:rPr lang="en-US" sz="26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(</a:t>
            </a:r>
            <a:r>
              <a:rPr lang="en-US" b="1" i="1" dirty="0" smtClean="0">
                <a:solidFill>
                  <a:srgbClr val="FFFF00"/>
                </a:solidFill>
              </a:rPr>
              <a:t>Rev.</a:t>
            </a:r>
            <a:r>
              <a:rPr lang="en-US" sz="1900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21:8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2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</TotalTime>
  <Words>147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Problems with Hypocrisy</vt:lpstr>
      <vt:lpstr>Matthew 23:25-31</vt:lpstr>
      <vt:lpstr>Destruction of Hypocrisy Comes on…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Problems with Hypocrisy</dc:title>
  <dc:creator>Harry</dc:creator>
  <cp:lastModifiedBy>Harry</cp:lastModifiedBy>
  <cp:revision>11</cp:revision>
  <dcterms:created xsi:type="dcterms:W3CDTF">2016-06-25T18:02:50Z</dcterms:created>
  <dcterms:modified xsi:type="dcterms:W3CDTF">2016-06-26T12:10:31Z</dcterms:modified>
</cp:coreProperties>
</file>