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420000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1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0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7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6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7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502C-CFE0-454C-8DC0-B31E5C5BA1AA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0BE-8E14-4815-9DA4-CBE1A6B5A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420000"/>
            </a:gs>
            <a:gs pos="0">
              <a:srgbClr val="7000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577502C-CFE0-454C-8DC0-B31E5C5BA1AA}" type="datetimeFigureOut">
              <a:rPr lang="en-US" smtClean="0"/>
              <a:pPr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997B0BE-8E14-4815-9DA4-CBE1A6B5A4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9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1"/>
            <a:ext cx="9144000" cy="2228850"/>
          </a:xfrm>
        </p:spPr>
        <p:txBody>
          <a:bodyPr>
            <a:noAutofit/>
          </a:bodyPr>
          <a:lstStyle/>
          <a:p>
            <a:r>
              <a:rPr lang="en-US" sz="7600" b="1" dirty="0" smtClean="0">
                <a:solidFill>
                  <a:srgbClr val="FFFF00"/>
                </a:solidFill>
              </a:rPr>
              <a:t>Putting First Things First</a:t>
            </a:r>
            <a:endParaRPr lang="en-US" sz="7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Mark 12:28-30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Mark 12:28-30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915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one of the scribes came, and having heard them reasoning together,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perceiving that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answered them well, asked Him, “Which is the first commandment of all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 him, “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of all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commandments is: ‘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Hear, O Israel,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our God,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one.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 shall love the </a:t>
            </a:r>
            <a:r>
              <a:rPr lang="en-US" sz="3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with all your heart, with all your soul, with all your mind, and with all your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strength.’ This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the first commandment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Meaning of “First Commandment”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943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Many misuse this passage claiming heart of love is more important than, or overrules, obedience</a:t>
            </a:r>
          </a:p>
          <a:p>
            <a:pPr lvl="1"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Jesus joined love with obedience (</a:t>
            </a:r>
            <a:r>
              <a:rPr lang="en-US" sz="3000" b="1" i="1" dirty="0" smtClean="0">
                <a:solidFill>
                  <a:srgbClr val="FFFF00"/>
                </a:solidFill>
              </a:rPr>
              <a:t>Jn. 14:15, 23-24</a:t>
            </a:r>
            <a:r>
              <a:rPr lang="en-US" sz="3000" dirty="0" smtClean="0">
                <a:solidFill>
                  <a:srgbClr val="66FFFF"/>
                </a:solidFill>
              </a:rPr>
              <a:t>)</a:t>
            </a:r>
            <a:endParaRPr lang="en-US" sz="3000" dirty="0" smtClean="0">
              <a:solidFill>
                <a:srgbClr val="66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What does “first” mean in the context?</a:t>
            </a:r>
          </a:p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Statement is quotation of </a:t>
            </a:r>
            <a:r>
              <a:rPr lang="en-US" sz="3400" b="1" dirty="0" smtClean="0">
                <a:solidFill>
                  <a:srgbClr val="FFFF00"/>
                </a:solidFill>
              </a:rPr>
              <a:t>Deut. 6:1-6</a:t>
            </a:r>
          </a:p>
          <a:p>
            <a:pPr lvl="1"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Passage shows absolute necessity of obedience</a:t>
            </a:r>
          </a:p>
          <a:p>
            <a:pPr lvl="1"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Immediately preceded by seeing uniqueness of God</a:t>
            </a:r>
          </a:p>
          <a:p>
            <a:pPr lvl="1"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Israel needed foundation of love to fully obey</a:t>
            </a:r>
            <a:endParaRPr lang="en-US" sz="3000" dirty="0">
              <a:solidFill>
                <a:srgbClr val="66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We too must have foundation of loving God first</a:t>
            </a:r>
          </a:p>
          <a:p>
            <a:pPr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God must have the pre-eminent place in our life</a:t>
            </a:r>
          </a:p>
        </p:txBody>
      </p:sp>
    </p:spTree>
    <p:extLst>
      <p:ext uri="{BB962C8B-B14F-4D97-AF65-F5344CB8AC3E}">
        <p14:creationId xmlns:p14="http://schemas.microsoft.com/office/powerpoint/2010/main" val="19549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Putting First Things First…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695"/>
            <a:ext cx="9144000" cy="5916305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In the Devotion of Our Heart to God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Psa. 119:1-2</a:t>
            </a:r>
            <a:r>
              <a:rPr lang="en-US" dirty="0" smtClean="0">
                <a:solidFill>
                  <a:schemeClr val="bg1"/>
                </a:solidFill>
              </a:rPr>
              <a:t>  Having whole heart focused on God is start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Psa. 31:14</a:t>
            </a:r>
            <a:r>
              <a:rPr lang="en-US" dirty="0" smtClean="0">
                <a:solidFill>
                  <a:schemeClr val="bg1"/>
                </a:solidFill>
              </a:rPr>
              <a:t>  Demands trust in God leading to commitment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Psa. 63:1</a:t>
            </a:r>
            <a:r>
              <a:rPr lang="en-US" dirty="0" smtClean="0">
                <a:solidFill>
                  <a:schemeClr val="bg1"/>
                </a:solidFill>
              </a:rPr>
              <a:t>  Must “thirst” &amp; “long” for God at our foundation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Prov. 3:5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23:26</a:t>
            </a:r>
            <a:r>
              <a:rPr lang="en-US" dirty="0" smtClean="0">
                <a:solidFill>
                  <a:schemeClr val="bg1"/>
                </a:solidFill>
              </a:rPr>
              <a:t>  Trust with whole heart &amp; give heart to God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Jer. 29:13</a:t>
            </a:r>
            <a:r>
              <a:rPr lang="en-US" dirty="0" smtClean="0">
                <a:solidFill>
                  <a:schemeClr val="bg1"/>
                </a:solidFill>
              </a:rPr>
              <a:t>  Only find God when “all of your heart” is given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In the Choices We Make about Our Lives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Matt. 6:24,</a:t>
            </a:r>
            <a:r>
              <a:rPr lang="en-US" sz="26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33</a:t>
            </a:r>
            <a:r>
              <a:rPr lang="en-US" dirty="0" smtClean="0">
                <a:solidFill>
                  <a:schemeClr val="bg1"/>
                </a:solidFill>
              </a:rPr>
              <a:t>  Time-sharing with Lord does not work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Isa. 65:12</a:t>
            </a:r>
            <a:r>
              <a:rPr lang="en-US" dirty="0" smtClean="0">
                <a:solidFill>
                  <a:schemeClr val="bg1"/>
                </a:solidFill>
              </a:rPr>
              <a:t>  Condemned if choose what is not God’s delight 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Josh. 24:15</a:t>
            </a:r>
            <a:r>
              <a:rPr lang="en-US" dirty="0" smtClean="0">
                <a:solidFill>
                  <a:schemeClr val="bg1"/>
                </a:solidFill>
              </a:rPr>
              <a:t>  Choice is ours to make for self &amp; family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Psa. 119:30</a:t>
            </a:r>
            <a:r>
              <a:rPr lang="en-US" dirty="0" smtClean="0">
                <a:solidFill>
                  <a:schemeClr val="bg1"/>
                </a:solidFill>
              </a:rPr>
              <a:t>  Choices must be made on basis of truth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Heb. 11:24-26</a:t>
            </a:r>
            <a:r>
              <a:rPr lang="en-US" dirty="0" smtClean="0">
                <a:solidFill>
                  <a:schemeClr val="bg1"/>
                </a:solidFill>
              </a:rPr>
              <a:t>  Moses made choice based on value of right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Putting First Things First…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9144"/>
            <a:ext cx="9144000" cy="6019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</a:rPr>
              <a:t>In the Speech We Use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Col. 4:6</a:t>
            </a:r>
            <a:r>
              <a:rPr lang="en-US" sz="2900" dirty="0" smtClean="0">
                <a:solidFill>
                  <a:schemeClr val="bg1"/>
                </a:solidFill>
              </a:rPr>
              <a:t>  “Let your speech be </a:t>
            </a:r>
            <a:r>
              <a:rPr lang="en-US" sz="2900" u="sng" dirty="0" smtClean="0">
                <a:solidFill>
                  <a:schemeClr val="bg1"/>
                </a:solidFill>
              </a:rPr>
              <a:t>always</a:t>
            </a:r>
            <a:r>
              <a:rPr lang="en-US" sz="2900" dirty="0" smtClean="0">
                <a:solidFill>
                  <a:schemeClr val="bg1"/>
                </a:solidFill>
              </a:rPr>
              <a:t> with grace, seasoned…”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Deut. 6:7</a:t>
            </a:r>
            <a:r>
              <a:rPr lang="en-US" sz="2900" dirty="0" smtClean="0">
                <a:solidFill>
                  <a:schemeClr val="bg1"/>
                </a:solidFill>
              </a:rPr>
              <a:t>  Our daily speech is heard by of children &amp; has effect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Eph. 4:29</a:t>
            </a:r>
            <a:r>
              <a:rPr lang="en-US" sz="2900" dirty="0" smtClean="0">
                <a:solidFill>
                  <a:schemeClr val="bg1"/>
                </a:solidFill>
              </a:rPr>
              <a:t>  “Let </a:t>
            </a:r>
            <a:r>
              <a:rPr lang="en-US" sz="2900" u="sng" dirty="0" smtClean="0">
                <a:solidFill>
                  <a:schemeClr val="bg1"/>
                </a:solidFill>
              </a:rPr>
              <a:t>no corrupt speech</a:t>
            </a:r>
            <a:r>
              <a:rPr lang="en-US" sz="2900" dirty="0" smtClean="0">
                <a:solidFill>
                  <a:schemeClr val="bg1"/>
                </a:solidFill>
              </a:rPr>
              <a:t> proceed out of your mouth”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Lk. 24:32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900" dirty="0" smtClean="0">
                <a:solidFill>
                  <a:schemeClr val="bg1"/>
                </a:solidFill>
              </a:rPr>
              <a:t>“Did not our heart burn within us while He talked…”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</a:rPr>
              <a:t>In the Battle against Devil &amp; Sin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1 Thess. 5:23</a:t>
            </a:r>
            <a:r>
              <a:rPr lang="en-US" sz="2900" dirty="0" smtClean="0">
                <a:solidFill>
                  <a:schemeClr val="bg1"/>
                </a:solidFill>
              </a:rPr>
              <a:t>  Complete sanctification: spirit, soul &amp; body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Rom. 12:1-2</a:t>
            </a:r>
            <a:r>
              <a:rPr lang="en-US" sz="2900" dirty="0" smtClean="0">
                <a:solidFill>
                  <a:schemeClr val="bg1"/>
                </a:solidFill>
              </a:rPr>
              <a:t>  “Living sacrifice, holy, acceptable to God…”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2 Tim. 2:20-22</a:t>
            </a:r>
            <a:r>
              <a:rPr lang="en-US" sz="2900" dirty="0" smtClean="0">
                <a:solidFill>
                  <a:schemeClr val="bg1"/>
                </a:solidFill>
              </a:rPr>
              <a:t>  Must cleanse from evil &amp; pursue the good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Rom. 8:13</a:t>
            </a:r>
            <a:r>
              <a:rPr lang="en-US" sz="2900" dirty="0" smtClean="0">
                <a:solidFill>
                  <a:schemeClr val="bg1"/>
                </a:solidFill>
              </a:rPr>
              <a:t>  “By the Spirit put to death the deeds of the body”</a:t>
            </a:r>
            <a:endParaRPr lang="en-US" sz="2900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</a:rPr>
              <a:t>In the Spiritual Grow in Christ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Heb. 5:12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2900" b="1" i="1" dirty="0" smtClean="0">
                <a:solidFill>
                  <a:srgbClr val="FFFF00"/>
                </a:solidFill>
              </a:rPr>
              <a:t>-</a:t>
            </a:r>
            <a:r>
              <a:rPr lang="en-US" sz="1900" b="1" i="1" dirty="0" smtClean="0">
                <a:solidFill>
                  <a:srgbClr val="FFFF00"/>
                </a:solidFill>
              </a:rPr>
              <a:t> </a:t>
            </a:r>
            <a:r>
              <a:rPr lang="en-US" sz="2900" b="1" i="1" dirty="0" smtClean="0">
                <a:solidFill>
                  <a:srgbClr val="FFFF00"/>
                </a:solidFill>
              </a:rPr>
              <a:t>6:1-3</a:t>
            </a:r>
            <a:r>
              <a:rPr lang="en-US" sz="2900" dirty="0" smtClean="0">
                <a:solidFill>
                  <a:schemeClr val="bg1"/>
                </a:solidFill>
              </a:rPr>
              <a:t>  Lack of spiritual growth prevents full service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2 Pet. 1:5-8</a:t>
            </a:r>
            <a:r>
              <a:rPr lang="en-US" sz="2900" dirty="0" smtClean="0">
                <a:solidFill>
                  <a:schemeClr val="bg1"/>
                </a:solidFill>
              </a:rPr>
              <a:t>  Characteristics must be present &amp; abound in us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2 Pet. </a:t>
            </a:r>
            <a:r>
              <a:rPr lang="en-US" sz="2900" b="1" i="1" dirty="0" smtClean="0">
                <a:solidFill>
                  <a:srgbClr val="FFFF00"/>
                </a:solidFill>
              </a:rPr>
              <a:t>3:17-18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900" dirty="0" smtClean="0">
                <a:solidFill>
                  <a:schemeClr val="bg1"/>
                </a:solidFill>
              </a:rPr>
              <a:t>Beware of fall by growing in grace &amp; knowledge</a:t>
            </a:r>
          </a:p>
          <a:p>
            <a:pPr lvl="1">
              <a:buClr>
                <a:schemeClr val="bg1"/>
              </a:buClr>
            </a:pPr>
            <a:r>
              <a:rPr lang="en-US" sz="2900" b="1" i="1" dirty="0" smtClean="0">
                <a:solidFill>
                  <a:srgbClr val="FFFF00"/>
                </a:solidFill>
              </a:rPr>
              <a:t>Eph. 4:13-16</a:t>
            </a:r>
            <a:r>
              <a:rPr lang="en-US" sz="2900" dirty="0" smtClean="0">
                <a:solidFill>
                  <a:schemeClr val="bg1"/>
                </a:solidFill>
              </a:rPr>
              <a:t>  Fully growth of all is necessary in local church</a:t>
            </a:r>
            <a:endParaRPr lang="en-US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31194</TotalTime>
  <Words>425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Putting First Things First</vt:lpstr>
      <vt:lpstr>Mark 12:28-30</vt:lpstr>
      <vt:lpstr>Meaning of “First Commandment”</vt:lpstr>
      <vt:lpstr>Putting First Things First…</vt:lpstr>
      <vt:lpstr>Putting First Things First…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First Things First</dc:title>
  <dc:creator>Harry</dc:creator>
  <cp:lastModifiedBy>Harry</cp:lastModifiedBy>
  <cp:revision>21</cp:revision>
  <dcterms:created xsi:type="dcterms:W3CDTF">2016-05-07T15:44:24Z</dcterms:created>
  <dcterms:modified xsi:type="dcterms:W3CDTF">2016-07-03T12:04:14Z</dcterms:modified>
</cp:coreProperties>
</file>