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420000"/>
    <a:srgbClr val="7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5" d="100"/>
          <a:sy n="75" d="100"/>
        </p:scale>
        <p:origin x="-9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1295-5C36-4213-9BBD-43AC876004B8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FC132-332E-4539-9BCC-7F6050839A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CA051-9049-47B1-A4C1-E21EB769FA7F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E8837-B4C1-4A79-BB2B-BEDF7957CC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FA032-DDE0-42EC-89FA-982C0AB453CD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45D6-599C-4D29-9064-303549786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2D66-66A6-4372-BBDF-CCFE3A55C248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94FE9-4C10-4370-9DD7-B3E8D945D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E9C0-85BD-426A-92CF-15944388D687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DAEA-6D03-4368-837D-39D9B86413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ECC1-2F28-496C-9D8D-049786689363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0ABB-2143-45BC-A122-A74A2C8C63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D7990-BE89-4D09-B0C9-74B383BDAA29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0E39-0500-4057-BFCF-F5AF380566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B9A6-38DA-4467-B601-F33F3F7C571B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436AA-384D-4FCC-8A9F-00414B360E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AC0A-DE75-4682-B41A-AB5C25CD25C0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28C6-442C-47BE-B137-BD40DFCAA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D1CE7-5E3F-4135-9DB4-DA7EA4EB1678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BBA5F-5C96-4C6C-BEAE-ECB485480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19EF-E82C-473B-894C-23827D460D8F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BCF23-8A2E-4CCA-9BC6-43AE7CD27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00000"/>
            </a:gs>
            <a:gs pos="50000">
              <a:srgbClr val="42000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61EF158-9564-4059-A5EC-E60427A0121E}" type="datetimeFigureOut">
              <a:rPr lang="en-US"/>
              <a:pPr>
                <a:defRPr/>
              </a:pPr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60033C1-9D4E-490D-AF14-79AE948DB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2228850"/>
          </a:xfrm>
        </p:spPr>
        <p:txBody>
          <a:bodyPr/>
          <a:lstStyle/>
          <a:p>
            <a:r>
              <a:rPr lang="en-US" sz="7600" b="1" smtClean="0">
                <a:solidFill>
                  <a:srgbClr val="FFFF00"/>
                </a:solidFill>
              </a:rPr>
              <a:t>Putting First Things First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i="1" smtClean="0">
                <a:solidFill>
                  <a:schemeClr val="bg1"/>
                </a:solidFill>
              </a:rPr>
              <a:t>Mark 12:28-30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Mark 12:28-30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9154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one of the scribes came, and having heard them reasoning together,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perceiving that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had answered them well, asked Him, “Which is the first commandment of all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answered him, “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of all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commandments is: ‘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Hear, O Israel, the </a:t>
            </a:r>
            <a:r>
              <a:rPr lang="en-US" sz="3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our God, the </a:t>
            </a:r>
            <a:r>
              <a:rPr lang="en-US" sz="3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one. </a:t>
            </a: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you shall love the </a:t>
            </a:r>
            <a:r>
              <a:rPr lang="en-US" sz="3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with all your heart, with all your soul, with all your mind, and with all your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strength.’ This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 the first commandment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600" b="1" smtClean="0">
                <a:solidFill>
                  <a:srgbClr val="FFFF00"/>
                </a:solidFill>
              </a:rPr>
              <a:t>Meaning of “First Commandment”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9436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400" smtClean="0">
                <a:solidFill>
                  <a:schemeClr val="bg1"/>
                </a:solidFill>
              </a:rPr>
              <a:t>Many misuse this passage claiming heart of love is more important than, or overrules, obedience</a:t>
            </a:r>
          </a:p>
          <a:p>
            <a:pPr lvl="1">
              <a:buClr>
                <a:schemeClr val="bg1"/>
              </a:buClr>
            </a:pPr>
            <a:r>
              <a:rPr lang="en-US" sz="3000" smtClean="0">
                <a:solidFill>
                  <a:srgbClr val="66FFFF"/>
                </a:solidFill>
              </a:rPr>
              <a:t>Jesus joined love with obedience (</a:t>
            </a:r>
            <a:r>
              <a:rPr lang="en-US" sz="3000" b="1" i="1" smtClean="0">
                <a:solidFill>
                  <a:srgbClr val="FFFF00"/>
                </a:solidFill>
              </a:rPr>
              <a:t>Jn. 14:15, 23-24</a:t>
            </a:r>
            <a:r>
              <a:rPr lang="en-US" sz="3000" smtClean="0">
                <a:solidFill>
                  <a:srgbClr val="66FFFF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400" smtClean="0">
                <a:solidFill>
                  <a:schemeClr val="bg1"/>
                </a:solidFill>
              </a:rPr>
              <a:t>What does “first” mean in the context?</a:t>
            </a:r>
          </a:p>
          <a:p>
            <a:pPr>
              <a:buClr>
                <a:srgbClr val="FFFF00"/>
              </a:buClr>
            </a:pPr>
            <a:r>
              <a:rPr lang="en-US" sz="3400" smtClean="0">
                <a:solidFill>
                  <a:schemeClr val="bg1"/>
                </a:solidFill>
              </a:rPr>
              <a:t>Statement is quotation of </a:t>
            </a:r>
            <a:r>
              <a:rPr lang="en-US" sz="3400" b="1" smtClean="0">
                <a:solidFill>
                  <a:srgbClr val="FFFF00"/>
                </a:solidFill>
              </a:rPr>
              <a:t>Deut. 6:1-6</a:t>
            </a:r>
          </a:p>
          <a:p>
            <a:pPr lvl="1">
              <a:buClr>
                <a:schemeClr val="bg1"/>
              </a:buClr>
            </a:pPr>
            <a:r>
              <a:rPr lang="en-US" sz="3000" smtClean="0">
                <a:solidFill>
                  <a:srgbClr val="66FFFF"/>
                </a:solidFill>
              </a:rPr>
              <a:t>Passage shows absolute necessity of obedience</a:t>
            </a:r>
          </a:p>
          <a:p>
            <a:pPr lvl="1">
              <a:buClr>
                <a:schemeClr val="bg1"/>
              </a:buClr>
            </a:pPr>
            <a:r>
              <a:rPr lang="en-US" sz="3000" smtClean="0">
                <a:solidFill>
                  <a:srgbClr val="66FFFF"/>
                </a:solidFill>
              </a:rPr>
              <a:t>Immediately preceded by seeing uniqueness of God</a:t>
            </a:r>
          </a:p>
          <a:p>
            <a:pPr lvl="1">
              <a:buClr>
                <a:schemeClr val="bg1"/>
              </a:buClr>
            </a:pPr>
            <a:r>
              <a:rPr lang="en-US" sz="3000" smtClean="0">
                <a:solidFill>
                  <a:srgbClr val="66FFFF"/>
                </a:solidFill>
              </a:rPr>
              <a:t>Israel needed foundation of love to fully obey</a:t>
            </a:r>
          </a:p>
          <a:p>
            <a:pPr>
              <a:buClr>
                <a:srgbClr val="FFFF00"/>
              </a:buClr>
            </a:pPr>
            <a:r>
              <a:rPr lang="en-US" sz="3400" smtClean="0">
                <a:solidFill>
                  <a:schemeClr val="bg1"/>
                </a:solidFill>
              </a:rPr>
              <a:t>We too must have foundation of loving God first</a:t>
            </a:r>
          </a:p>
          <a:p>
            <a:pPr>
              <a:buClr>
                <a:srgbClr val="FFFF00"/>
              </a:buClr>
            </a:pPr>
            <a:r>
              <a:rPr lang="en-US" sz="3400" smtClean="0">
                <a:solidFill>
                  <a:schemeClr val="bg1"/>
                </a:solidFill>
              </a:rPr>
              <a:t>God must have the pre-eminent place in our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Putting First Things First…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1388"/>
            <a:ext cx="9144000" cy="5916612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66FFFF"/>
                </a:solidFill>
              </a:rPr>
              <a:t>In the Devotion of Our Heart to God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Psa. 119:1-2</a:t>
            </a:r>
            <a:r>
              <a:rPr lang="en-US" dirty="0" smtClean="0">
                <a:solidFill>
                  <a:schemeClr val="bg1"/>
                </a:solidFill>
              </a:rPr>
              <a:t>  Having whole heart focused on God is start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Psa. 31:14</a:t>
            </a:r>
            <a:r>
              <a:rPr lang="en-US" dirty="0" smtClean="0">
                <a:solidFill>
                  <a:schemeClr val="bg1"/>
                </a:solidFill>
              </a:rPr>
              <a:t>  Demands trust in God leading to commitment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Psa. 63:1</a:t>
            </a:r>
            <a:r>
              <a:rPr lang="en-US" dirty="0" smtClean="0">
                <a:solidFill>
                  <a:schemeClr val="bg1"/>
                </a:solidFill>
              </a:rPr>
              <a:t>  Must “thirst” &amp; “long” for God at our foundation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Prov. 3:5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23:26</a:t>
            </a:r>
            <a:r>
              <a:rPr lang="en-US" dirty="0" smtClean="0">
                <a:solidFill>
                  <a:schemeClr val="bg1"/>
                </a:solidFill>
              </a:rPr>
              <a:t>  Trust with whole heart &amp; give heart to God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Jer. 29:13</a:t>
            </a:r>
            <a:r>
              <a:rPr lang="en-US" dirty="0" smtClean="0">
                <a:solidFill>
                  <a:schemeClr val="bg1"/>
                </a:solidFill>
              </a:rPr>
              <a:t>  Only find God when “all of your heart” is given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66FFFF"/>
                </a:solidFill>
              </a:rPr>
              <a:t>In the Choices We Make about Our Lives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Matt. 6:24,</a:t>
            </a:r>
            <a:r>
              <a:rPr lang="en-US" sz="26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33</a:t>
            </a:r>
            <a:r>
              <a:rPr lang="en-US" dirty="0" smtClean="0">
                <a:solidFill>
                  <a:schemeClr val="bg1"/>
                </a:solidFill>
              </a:rPr>
              <a:t>  Time-sharing with Lord does not work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Isa. 65:12</a:t>
            </a:r>
            <a:r>
              <a:rPr lang="en-US" dirty="0" smtClean="0">
                <a:solidFill>
                  <a:schemeClr val="bg1"/>
                </a:solidFill>
              </a:rPr>
              <a:t>  Condemned if choose what is not God’s delight 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Josh. 24:15</a:t>
            </a:r>
            <a:r>
              <a:rPr lang="en-US" dirty="0" smtClean="0">
                <a:solidFill>
                  <a:schemeClr val="bg1"/>
                </a:solidFill>
              </a:rPr>
              <a:t>  Choice is ours to make for self &amp; family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Psa. 119:30</a:t>
            </a:r>
            <a:r>
              <a:rPr lang="en-US" dirty="0" smtClean="0">
                <a:solidFill>
                  <a:schemeClr val="bg1"/>
                </a:solidFill>
              </a:rPr>
              <a:t>  Choices must be made on basis of truth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Heb. 11:24-26</a:t>
            </a:r>
            <a:r>
              <a:rPr lang="en-US" dirty="0" smtClean="0">
                <a:solidFill>
                  <a:schemeClr val="bg1"/>
                </a:solidFill>
              </a:rPr>
              <a:t>  Moses made choice based on value of right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Putting First Things First…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9475"/>
            <a:ext cx="9144000" cy="6019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400" b="1" dirty="0" smtClean="0">
                <a:solidFill>
                  <a:srgbClr val="66FFFF"/>
                </a:solidFill>
              </a:rPr>
              <a:t>In the Speech We Use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Col. 4:6</a:t>
            </a:r>
            <a:r>
              <a:rPr lang="en-US" sz="2900" dirty="0" smtClean="0">
                <a:solidFill>
                  <a:schemeClr val="bg1"/>
                </a:solidFill>
              </a:rPr>
              <a:t>  “Let your speech be </a:t>
            </a:r>
            <a:r>
              <a:rPr lang="en-US" sz="2900" u="sng" dirty="0" smtClean="0">
                <a:solidFill>
                  <a:schemeClr val="bg1"/>
                </a:solidFill>
              </a:rPr>
              <a:t>always</a:t>
            </a:r>
            <a:r>
              <a:rPr lang="en-US" sz="2900" dirty="0" smtClean="0">
                <a:solidFill>
                  <a:schemeClr val="bg1"/>
                </a:solidFill>
              </a:rPr>
              <a:t> with grace, seasoned…”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Deut. 6:7</a:t>
            </a:r>
            <a:r>
              <a:rPr lang="en-US" sz="2900" dirty="0" smtClean="0">
                <a:solidFill>
                  <a:schemeClr val="bg1"/>
                </a:solidFill>
              </a:rPr>
              <a:t>  Our daily speech is heard by of children &amp; has effect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Eph. 4:29</a:t>
            </a:r>
            <a:r>
              <a:rPr lang="en-US" sz="2900" dirty="0" smtClean="0">
                <a:solidFill>
                  <a:schemeClr val="bg1"/>
                </a:solidFill>
              </a:rPr>
              <a:t>  “Let </a:t>
            </a:r>
            <a:r>
              <a:rPr lang="en-US" sz="2900" u="sng" dirty="0" smtClean="0">
                <a:solidFill>
                  <a:schemeClr val="bg1"/>
                </a:solidFill>
              </a:rPr>
              <a:t>no corrupt speech</a:t>
            </a:r>
            <a:r>
              <a:rPr lang="en-US" sz="2900" dirty="0" smtClean="0">
                <a:solidFill>
                  <a:schemeClr val="bg1"/>
                </a:solidFill>
              </a:rPr>
              <a:t> proceed out of your mouth”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Lk. 24:32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900" dirty="0" smtClean="0">
                <a:solidFill>
                  <a:schemeClr val="bg1"/>
                </a:solidFill>
              </a:rPr>
              <a:t>“Did not our heart burn within us while He talked…”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400" b="1" dirty="0" smtClean="0">
                <a:solidFill>
                  <a:srgbClr val="66FFFF"/>
                </a:solidFill>
              </a:rPr>
              <a:t>In the Battle against Devil &amp; Sin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1 Thess. 5:23</a:t>
            </a:r>
            <a:r>
              <a:rPr lang="en-US" sz="2900" dirty="0" smtClean="0">
                <a:solidFill>
                  <a:schemeClr val="bg1"/>
                </a:solidFill>
              </a:rPr>
              <a:t>  Complete sanctification: spirit, soul &amp; body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Rom. 12:1-2</a:t>
            </a:r>
            <a:r>
              <a:rPr lang="en-US" sz="2900" dirty="0" smtClean="0">
                <a:solidFill>
                  <a:schemeClr val="bg1"/>
                </a:solidFill>
              </a:rPr>
              <a:t>  “Living sacrifice, holy, acceptable to God…”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2 Tim. 2:20-22</a:t>
            </a:r>
            <a:r>
              <a:rPr lang="en-US" sz="2900" dirty="0" smtClean="0">
                <a:solidFill>
                  <a:schemeClr val="bg1"/>
                </a:solidFill>
              </a:rPr>
              <a:t>  Must cleanse from evil &amp; pursue the good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Rom. 8:13</a:t>
            </a:r>
            <a:r>
              <a:rPr lang="en-US" sz="2900" dirty="0" smtClean="0">
                <a:solidFill>
                  <a:schemeClr val="bg1"/>
                </a:solidFill>
              </a:rPr>
              <a:t>  “By the Spirit put to death the deeds of the body”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sz="3400" b="1" dirty="0" smtClean="0">
                <a:solidFill>
                  <a:srgbClr val="66FFFF"/>
                </a:solidFill>
              </a:rPr>
              <a:t>In the Spiritual Grow in Christ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Heb. 5:12</a:t>
            </a:r>
            <a:r>
              <a:rPr lang="en-US" sz="1600" b="1" i="1" dirty="0" smtClean="0">
                <a:solidFill>
                  <a:srgbClr val="FFFF00"/>
                </a:solidFill>
              </a:rPr>
              <a:t> </a:t>
            </a:r>
            <a:r>
              <a:rPr lang="en-US" sz="2900" b="1" i="1" dirty="0" smtClean="0">
                <a:solidFill>
                  <a:srgbClr val="FFFF00"/>
                </a:solidFill>
              </a:rPr>
              <a:t>-</a:t>
            </a:r>
            <a:r>
              <a:rPr lang="en-US" sz="1900" b="1" i="1" dirty="0" smtClean="0">
                <a:solidFill>
                  <a:srgbClr val="FFFF00"/>
                </a:solidFill>
              </a:rPr>
              <a:t> </a:t>
            </a:r>
            <a:r>
              <a:rPr lang="en-US" sz="2900" b="1" i="1" dirty="0" smtClean="0">
                <a:solidFill>
                  <a:srgbClr val="FFFF00"/>
                </a:solidFill>
              </a:rPr>
              <a:t>6:1-3</a:t>
            </a:r>
            <a:r>
              <a:rPr lang="en-US" sz="2900" dirty="0" smtClean="0">
                <a:solidFill>
                  <a:schemeClr val="bg1"/>
                </a:solidFill>
              </a:rPr>
              <a:t>  Lack of spiritual growth prevents full service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2 Pet. 1:5-8</a:t>
            </a:r>
            <a:r>
              <a:rPr lang="en-US" sz="2900" dirty="0" smtClean="0">
                <a:solidFill>
                  <a:schemeClr val="bg1"/>
                </a:solidFill>
              </a:rPr>
              <a:t>  Characteristics must be present &amp; abound in us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2 Pet. 3:17-18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900" dirty="0" smtClean="0">
                <a:solidFill>
                  <a:schemeClr val="bg1"/>
                </a:solidFill>
              </a:rPr>
              <a:t>Beware of fall by growing in grace &amp; knowledge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–"/>
              <a:defRPr/>
            </a:pPr>
            <a:r>
              <a:rPr lang="en-US" sz="2900" b="1" i="1" dirty="0" smtClean="0">
                <a:solidFill>
                  <a:srgbClr val="FFFF00"/>
                </a:solidFill>
              </a:rPr>
              <a:t>Eph. 4:13-16</a:t>
            </a:r>
            <a:r>
              <a:rPr lang="en-US" sz="2900" dirty="0" smtClean="0">
                <a:solidFill>
                  <a:schemeClr val="bg1"/>
                </a:solidFill>
              </a:rPr>
              <a:t>  Fully growth of all is necessary in local church</a:t>
            </a:r>
            <a:endParaRPr lang="en-US" sz="2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31202</TotalTime>
  <Words>437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Times New Roman</vt:lpstr>
      <vt:lpstr>Office Theme</vt:lpstr>
      <vt:lpstr>Putting First Things First</vt:lpstr>
      <vt:lpstr>Mark 12:28-30</vt:lpstr>
      <vt:lpstr>Meaning of “First Commandment”</vt:lpstr>
      <vt:lpstr>Putting First Things First…</vt:lpstr>
      <vt:lpstr>Putting First Things First…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First Things First</dc:title>
  <dc:creator>Harry</dc:creator>
  <cp:lastModifiedBy>Randy Garrett</cp:lastModifiedBy>
  <cp:revision>22</cp:revision>
  <dcterms:created xsi:type="dcterms:W3CDTF">2016-05-07T15:44:24Z</dcterms:created>
  <dcterms:modified xsi:type="dcterms:W3CDTF">2016-07-03T14:59:04Z</dcterms:modified>
</cp:coreProperties>
</file>