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sldIdLst>
    <p:sldId id="271" r:id="rId2"/>
    <p:sldId id="272" r:id="rId3"/>
    <p:sldId id="260" r:id="rId4"/>
    <p:sldId id="270" r:id="rId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993366"/>
    <a:srgbClr val="FFB7FF"/>
    <a:srgbClr val="FFFFFF"/>
    <a:srgbClr val="FF99FF"/>
    <a:srgbClr val="2E002E"/>
    <a:srgbClr val="660066"/>
    <a:srgbClr val="000000"/>
    <a:srgbClr val="5F5F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84" autoAdjust="0"/>
  </p:normalViewPr>
  <p:slideViewPr>
    <p:cSldViewPr>
      <p:cViewPr varScale="1">
        <p:scale>
          <a:sx n="71" d="100"/>
          <a:sy n="71" d="100"/>
        </p:scale>
        <p:origin x="-1260" y="-96"/>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386" name="Group 2"/>
          <p:cNvGrpSpPr>
            <a:grpSpLocks/>
          </p:cNvGrpSpPr>
          <p:nvPr/>
        </p:nvGrpSpPr>
        <p:grpSpPr bwMode="auto">
          <a:xfrm>
            <a:off x="0" y="3902075"/>
            <a:ext cx="3400425" cy="2949575"/>
            <a:chOff x="0" y="2458"/>
            <a:chExt cx="2142" cy="1858"/>
          </a:xfrm>
        </p:grpSpPr>
        <p:sp>
          <p:nvSpPr>
            <p:cNvPr id="16387"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88"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89"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0"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39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39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639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16394"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altLang="en-US" noProof="0" smtClean="0"/>
              <a:t>Click to edit Master title style</a:t>
            </a:r>
          </a:p>
        </p:txBody>
      </p:sp>
      <p:sp>
        <p:nvSpPr>
          <p:cNvPr id="1639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16396" name="Rectangle 12"/>
          <p:cNvSpPr>
            <a:spLocks noGrp="1" noChangeArrowheads="1"/>
          </p:cNvSpPr>
          <p:nvPr>
            <p:ph type="dt" sz="quarter" idx="2"/>
          </p:nvPr>
        </p:nvSpPr>
        <p:spPr/>
        <p:txBody>
          <a:bodyPr/>
          <a:lstStyle>
            <a:lvl1pPr>
              <a:defRPr/>
            </a:lvl1pPr>
          </a:lstStyle>
          <a:p>
            <a:endParaRPr lang="en-US" altLang="en-US"/>
          </a:p>
        </p:txBody>
      </p:sp>
      <p:sp>
        <p:nvSpPr>
          <p:cNvPr id="16397" name="Rectangle 13"/>
          <p:cNvSpPr>
            <a:spLocks noGrp="1" noChangeArrowheads="1"/>
          </p:cNvSpPr>
          <p:nvPr>
            <p:ph type="ftr" sz="quarter" idx="3"/>
          </p:nvPr>
        </p:nvSpPr>
        <p:spPr/>
        <p:txBody>
          <a:bodyPr/>
          <a:lstStyle>
            <a:lvl1pPr>
              <a:defRPr/>
            </a:lvl1pPr>
          </a:lstStyle>
          <a:p>
            <a:endParaRPr lang="en-US" altLang="en-US"/>
          </a:p>
        </p:txBody>
      </p:sp>
      <p:sp>
        <p:nvSpPr>
          <p:cNvPr id="16398" name="Rectangle 14"/>
          <p:cNvSpPr>
            <a:spLocks noGrp="1" noChangeArrowheads="1"/>
          </p:cNvSpPr>
          <p:nvPr>
            <p:ph type="sldNum" sz="quarter" idx="4"/>
          </p:nvPr>
        </p:nvSpPr>
        <p:spPr/>
        <p:txBody>
          <a:bodyPr/>
          <a:lstStyle>
            <a:lvl1pPr>
              <a:defRPr/>
            </a:lvl1pPr>
          </a:lstStyle>
          <a:p>
            <a:fld id="{7D91EC39-4A06-420A-88E3-42476B7F9445}" type="slidenum">
              <a:rPr lang="en-US" altLang="en-US"/>
              <a:pPr/>
              <a:t>‹#›</a:t>
            </a:fld>
            <a:endParaRPr lang="en-US" alt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D928184-9785-410E-9ADA-7210DD91066E}" type="slidenum">
              <a:rPr lang="en-US" altLang="en-US"/>
              <a:pPr/>
              <a:t>‹#›</a:t>
            </a:fld>
            <a:endParaRPr lang="en-US" altLang="en-US"/>
          </a:p>
        </p:txBody>
      </p:sp>
    </p:spTree>
    <p:extLst>
      <p:ext uri="{BB962C8B-B14F-4D97-AF65-F5344CB8AC3E}">
        <p14:creationId xmlns:p14="http://schemas.microsoft.com/office/powerpoint/2010/main" val="15875681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D55C55C-3DDB-44CF-B3D1-4FADEA751E69}" type="slidenum">
              <a:rPr lang="en-US" altLang="en-US"/>
              <a:pPr/>
              <a:t>‹#›</a:t>
            </a:fld>
            <a:endParaRPr lang="en-US" altLang="en-US"/>
          </a:p>
        </p:txBody>
      </p:sp>
    </p:spTree>
    <p:extLst>
      <p:ext uri="{BB962C8B-B14F-4D97-AF65-F5344CB8AC3E}">
        <p14:creationId xmlns:p14="http://schemas.microsoft.com/office/powerpoint/2010/main" val="56376660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0A114A1-29A6-4E83-9047-36A58D7FD875}" type="slidenum">
              <a:rPr lang="en-US" altLang="en-US"/>
              <a:pPr/>
              <a:t>‹#›</a:t>
            </a:fld>
            <a:endParaRPr lang="en-US" altLang="en-US"/>
          </a:p>
        </p:txBody>
      </p:sp>
    </p:spTree>
    <p:extLst>
      <p:ext uri="{BB962C8B-B14F-4D97-AF65-F5344CB8AC3E}">
        <p14:creationId xmlns:p14="http://schemas.microsoft.com/office/powerpoint/2010/main" val="341269444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DF8082F-318C-406C-B954-7E1B9C8F6AEB}" type="slidenum">
              <a:rPr lang="en-US" altLang="en-US"/>
              <a:pPr/>
              <a:t>‹#›</a:t>
            </a:fld>
            <a:endParaRPr lang="en-US" altLang="en-US"/>
          </a:p>
        </p:txBody>
      </p:sp>
    </p:spTree>
    <p:extLst>
      <p:ext uri="{BB962C8B-B14F-4D97-AF65-F5344CB8AC3E}">
        <p14:creationId xmlns:p14="http://schemas.microsoft.com/office/powerpoint/2010/main" val="5970076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FDDAF7A-95C2-4282-9BF3-0324CE4C08BB}" type="slidenum">
              <a:rPr lang="en-US" altLang="en-US"/>
              <a:pPr/>
              <a:t>‹#›</a:t>
            </a:fld>
            <a:endParaRPr lang="en-US" altLang="en-US"/>
          </a:p>
        </p:txBody>
      </p:sp>
    </p:spTree>
    <p:extLst>
      <p:ext uri="{BB962C8B-B14F-4D97-AF65-F5344CB8AC3E}">
        <p14:creationId xmlns:p14="http://schemas.microsoft.com/office/powerpoint/2010/main" val="91443370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5560541-21E0-4DB1-A951-5E64A08E2988}" type="slidenum">
              <a:rPr lang="en-US" altLang="en-US"/>
              <a:pPr/>
              <a:t>‹#›</a:t>
            </a:fld>
            <a:endParaRPr lang="en-US" altLang="en-US"/>
          </a:p>
        </p:txBody>
      </p:sp>
    </p:spTree>
    <p:extLst>
      <p:ext uri="{BB962C8B-B14F-4D97-AF65-F5344CB8AC3E}">
        <p14:creationId xmlns:p14="http://schemas.microsoft.com/office/powerpoint/2010/main" val="420175015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98FB11C-C5EF-40DF-8B36-91BA7D765707}" type="slidenum">
              <a:rPr lang="en-US" altLang="en-US"/>
              <a:pPr/>
              <a:t>‹#›</a:t>
            </a:fld>
            <a:endParaRPr lang="en-US" altLang="en-US"/>
          </a:p>
        </p:txBody>
      </p:sp>
    </p:spTree>
    <p:extLst>
      <p:ext uri="{BB962C8B-B14F-4D97-AF65-F5344CB8AC3E}">
        <p14:creationId xmlns:p14="http://schemas.microsoft.com/office/powerpoint/2010/main" val="80057241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403B6E9-5953-4810-9AC1-FB8FE9898DA9}" type="slidenum">
              <a:rPr lang="en-US" altLang="en-US"/>
              <a:pPr/>
              <a:t>‹#›</a:t>
            </a:fld>
            <a:endParaRPr lang="en-US" altLang="en-US"/>
          </a:p>
        </p:txBody>
      </p:sp>
    </p:spTree>
    <p:extLst>
      <p:ext uri="{BB962C8B-B14F-4D97-AF65-F5344CB8AC3E}">
        <p14:creationId xmlns:p14="http://schemas.microsoft.com/office/powerpoint/2010/main" val="15636108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ABC280F-FFA0-4DD8-8799-1D231E775161}" type="slidenum">
              <a:rPr lang="en-US" altLang="en-US"/>
              <a:pPr/>
              <a:t>‹#›</a:t>
            </a:fld>
            <a:endParaRPr lang="en-US" altLang="en-US"/>
          </a:p>
        </p:txBody>
      </p:sp>
    </p:spTree>
    <p:extLst>
      <p:ext uri="{BB962C8B-B14F-4D97-AF65-F5344CB8AC3E}">
        <p14:creationId xmlns:p14="http://schemas.microsoft.com/office/powerpoint/2010/main" val="352584170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FA91C4A-5C3F-43CD-A1BE-1E4A94E41F7F}" type="slidenum">
              <a:rPr lang="en-US" altLang="en-US"/>
              <a:pPr/>
              <a:t>‹#›</a:t>
            </a:fld>
            <a:endParaRPr lang="en-US" altLang="en-US"/>
          </a:p>
        </p:txBody>
      </p:sp>
    </p:spTree>
    <p:extLst>
      <p:ext uri="{BB962C8B-B14F-4D97-AF65-F5344CB8AC3E}">
        <p14:creationId xmlns:p14="http://schemas.microsoft.com/office/powerpoint/2010/main" val="189524335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
              <a:srgbClr val="660066"/>
            </a:gs>
            <a:gs pos="50000">
              <a:srgbClr val="2E002E"/>
            </a:gs>
            <a:gs pos="100000">
              <a:srgbClr val="000000"/>
            </a:gs>
          </a:gsLst>
          <a:lin ang="5400000" scaled="1"/>
          <a:tileRect/>
        </a:gradFill>
        <a:effectLst/>
      </p:bgPr>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3902075"/>
            <a:ext cx="3400425" cy="2949575"/>
            <a:chOff x="0" y="2458"/>
            <a:chExt cx="2142" cy="1858"/>
          </a:xfrm>
        </p:grpSpPr>
        <p:sp>
          <p:nvSpPr>
            <p:cNvPr id="15363"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4"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5"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6"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36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36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36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15370"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15371"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72"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800000"/>
                  </a:outerShdw>
                </a:effectLst>
              </a:defRPr>
            </a:lvl1pPr>
          </a:lstStyle>
          <a:p>
            <a:endParaRPr lang="en-US" altLang="en-US"/>
          </a:p>
        </p:txBody>
      </p:sp>
      <p:sp>
        <p:nvSpPr>
          <p:cNvPr id="15373"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800000"/>
                  </a:outerShdw>
                </a:effectLst>
              </a:defRPr>
            </a:lvl1pPr>
          </a:lstStyle>
          <a:p>
            <a:endParaRPr lang="en-US" altLang="en-US"/>
          </a:p>
        </p:txBody>
      </p:sp>
      <p:sp>
        <p:nvSpPr>
          <p:cNvPr id="15374"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800000"/>
                  </a:outerShdw>
                </a:effectLst>
              </a:defRPr>
            </a:lvl1pPr>
          </a:lstStyle>
          <a:p>
            <a:fld id="{9935BEE3-7799-4D1F-BCBA-9BE5990D0A5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800000"/>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800000"/>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800000"/>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800000"/>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304800"/>
            <a:ext cx="9144000" cy="3200400"/>
          </a:xfrm>
        </p:spPr>
        <p:txBody>
          <a:bodyPr/>
          <a:lstStyle/>
          <a:p>
            <a:r>
              <a:rPr lang="en-US" sz="8800" b="1" dirty="0" smtClean="0">
                <a:solidFill>
                  <a:srgbClr val="FFFF00"/>
                </a:solidFill>
                <a:effectLst/>
              </a:rPr>
              <a:t>What Paul Did, Judas Did Not</a:t>
            </a:r>
            <a:endParaRPr lang="en-US" sz="8800" b="1" dirty="0">
              <a:solidFill>
                <a:srgbClr val="FFFF00"/>
              </a:solidFill>
              <a:effectLst/>
            </a:endParaRPr>
          </a:p>
        </p:txBody>
      </p:sp>
      <p:sp>
        <p:nvSpPr>
          <p:cNvPr id="3" name="Subtitle 2"/>
          <p:cNvSpPr>
            <a:spLocks noGrp="1"/>
          </p:cNvSpPr>
          <p:nvPr>
            <p:ph type="subTitle" sz="quarter" idx="1"/>
          </p:nvPr>
        </p:nvSpPr>
        <p:spPr/>
        <p:txBody>
          <a:bodyPr/>
          <a:lstStyle/>
          <a:p>
            <a:r>
              <a:rPr lang="en-US" sz="4800" b="1" i="1" dirty="0" smtClean="0">
                <a:effectLst/>
              </a:rPr>
              <a:t>1</a:t>
            </a:r>
            <a:r>
              <a:rPr lang="en-US" sz="4800" b="1" i="1" baseline="30000" dirty="0" smtClean="0">
                <a:effectLst/>
              </a:rPr>
              <a:t>st</a:t>
            </a:r>
            <a:r>
              <a:rPr lang="en-US" sz="4800" b="1" i="1" dirty="0" smtClean="0">
                <a:effectLst/>
              </a:rPr>
              <a:t> Corinthians 9:27</a:t>
            </a:r>
          </a:p>
          <a:p>
            <a:r>
              <a:rPr lang="en-US" sz="4800" b="1" i="1" dirty="0" smtClean="0">
                <a:effectLst/>
              </a:rPr>
              <a:t>Matthew 26:20-25</a:t>
            </a:r>
            <a:endParaRPr lang="en-US" sz="4800" b="1" i="1" dirty="0">
              <a:effectLs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
            <a:ext cx="8229600" cy="762000"/>
          </a:xfrm>
        </p:spPr>
        <p:txBody>
          <a:bodyPr/>
          <a:lstStyle/>
          <a:p>
            <a:r>
              <a:rPr lang="en-US" sz="4000" b="1" dirty="0" smtClean="0">
                <a:solidFill>
                  <a:srgbClr val="FFFF00"/>
                </a:solidFill>
                <a:effectLst/>
              </a:rPr>
              <a:t>1</a:t>
            </a:r>
            <a:r>
              <a:rPr lang="en-US" sz="4000" b="1" baseline="30000" dirty="0" smtClean="0">
                <a:solidFill>
                  <a:srgbClr val="FFFF00"/>
                </a:solidFill>
                <a:effectLst/>
              </a:rPr>
              <a:t>st</a:t>
            </a:r>
            <a:r>
              <a:rPr lang="en-US" sz="4000" b="1" dirty="0" smtClean="0">
                <a:solidFill>
                  <a:srgbClr val="FFFF00"/>
                </a:solidFill>
                <a:effectLst/>
              </a:rPr>
              <a:t> Corinthians 9:27</a:t>
            </a:r>
            <a:endParaRPr lang="en-US" sz="4000" b="1" dirty="0">
              <a:solidFill>
                <a:srgbClr val="FFFF00"/>
              </a:solidFill>
              <a:effectLst/>
            </a:endParaRPr>
          </a:p>
        </p:txBody>
      </p:sp>
      <p:sp>
        <p:nvSpPr>
          <p:cNvPr id="5" name="Title 3"/>
          <p:cNvSpPr txBox="1">
            <a:spLocks/>
          </p:cNvSpPr>
          <p:nvPr/>
        </p:nvSpPr>
        <p:spPr bwMode="auto">
          <a:xfrm>
            <a:off x="457200" y="2331660"/>
            <a:ext cx="8229600" cy="792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9pPr>
          </a:lstStyle>
          <a:p>
            <a:pPr eaLnBrk="1" hangingPunct="1"/>
            <a:r>
              <a:rPr lang="en-US" sz="4000" b="1" kern="0" dirty="0" smtClean="0">
                <a:solidFill>
                  <a:srgbClr val="FFFF00"/>
                </a:solidFill>
                <a:effectLst/>
              </a:rPr>
              <a:t>Matthew 26:20-25</a:t>
            </a:r>
            <a:endParaRPr lang="en-US" sz="4000" b="1" kern="0" dirty="0">
              <a:solidFill>
                <a:srgbClr val="FFFF00"/>
              </a:solidFill>
              <a:effectLst/>
            </a:endParaRPr>
          </a:p>
        </p:txBody>
      </p:sp>
      <p:sp>
        <p:nvSpPr>
          <p:cNvPr id="6" name="TextBox 5"/>
          <p:cNvSpPr txBox="1"/>
          <p:nvPr/>
        </p:nvSpPr>
        <p:spPr>
          <a:xfrm>
            <a:off x="76200" y="3048000"/>
            <a:ext cx="8991600" cy="3813223"/>
          </a:xfrm>
          <a:prstGeom prst="rect">
            <a:avLst/>
          </a:prstGeom>
          <a:noFill/>
        </p:spPr>
        <p:txBody>
          <a:bodyPr wrap="square" rtlCol="0">
            <a:spAutoFit/>
          </a:bodyPr>
          <a:lstStyle/>
          <a:p>
            <a:pPr>
              <a:lnSpc>
                <a:spcPct val="93000"/>
              </a:lnSpc>
            </a:pPr>
            <a:r>
              <a:rPr lang="en-US" sz="2600" b="1" baseline="30000" dirty="0"/>
              <a:t>20 </a:t>
            </a:r>
            <a:r>
              <a:rPr lang="en-US" sz="2600" dirty="0"/>
              <a:t>When evening had come, He sat down with the twelve. </a:t>
            </a:r>
            <a:r>
              <a:rPr lang="en-US" sz="2600" b="1" baseline="30000" dirty="0"/>
              <a:t>21 </a:t>
            </a:r>
            <a:r>
              <a:rPr lang="en-US" sz="2600" dirty="0"/>
              <a:t>Now as they were eating, He said, “Assuredly, I say to you, one of you will</a:t>
            </a:r>
            <a:r>
              <a:rPr lang="en-US" dirty="0"/>
              <a:t> </a:t>
            </a:r>
            <a:r>
              <a:rPr lang="en-US" sz="2600" dirty="0"/>
              <a:t>betray</a:t>
            </a:r>
            <a:r>
              <a:rPr lang="en-US" dirty="0"/>
              <a:t> </a:t>
            </a:r>
            <a:r>
              <a:rPr lang="en-US" sz="2600" dirty="0"/>
              <a:t>Me</a:t>
            </a:r>
            <a:r>
              <a:rPr lang="en-US" sz="2600" dirty="0" smtClean="0"/>
              <a:t>.”</a:t>
            </a:r>
            <a:r>
              <a:rPr lang="en-US" dirty="0" smtClean="0"/>
              <a:t> </a:t>
            </a:r>
            <a:r>
              <a:rPr lang="en-US" sz="2600" b="1" baseline="30000" dirty="0" smtClean="0"/>
              <a:t>22</a:t>
            </a:r>
            <a:r>
              <a:rPr lang="en-US" b="1" baseline="30000" dirty="0"/>
              <a:t> </a:t>
            </a:r>
            <a:r>
              <a:rPr lang="en-US" sz="2600" dirty="0"/>
              <a:t>And</a:t>
            </a:r>
            <a:r>
              <a:rPr lang="en-US" dirty="0"/>
              <a:t> </a:t>
            </a:r>
            <a:r>
              <a:rPr lang="en-US" sz="2600" dirty="0"/>
              <a:t>they</a:t>
            </a:r>
            <a:r>
              <a:rPr lang="en-US" dirty="0"/>
              <a:t> </a:t>
            </a:r>
            <a:r>
              <a:rPr lang="en-US" sz="2600" dirty="0"/>
              <a:t>were</a:t>
            </a:r>
            <a:r>
              <a:rPr lang="en-US" dirty="0"/>
              <a:t> </a:t>
            </a:r>
            <a:r>
              <a:rPr lang="en-US" sz="2600" dirty="0"/>
              <a:t>exceedingly</a:t>
            </a:r>
            <a:r>
              <a:rPr lang="en-US" dirty="0"/>
              <a:t> </a:t>
            </a:r>
            <a:r>
              <a:rPr lang="en-US" sz="2600" dirty="0"/>
              <a:t>sorrowful,</a:t>
            </a:r>
            <a:r>
              <a:rPr lang="en-US" dirty="0"/>
              <a:t> </a:t>
            </a:r>
            <a:r>
              <a:rPr lang="en-US" sz="2600" dirty="0"/>
              <a:t>and</a:t>
            </a:r>
            <a:r>
              <a:rPr lang="en-US" dirty="0"/>
              <a:t> </a:t>
            </a:r>
            <a:r>
              <a:rPr lang="en-US" sz="2600" dirty="0"/>
              <a:t>each of them began to say to Him, “Lord, is it I</a:t>
            </a:r>
            <a:r>
              <a:rPr lang="en-US" sz="2600" dirty="0" smtClean="0"/>
              <a:t>?” </a:t>
            </a:r>
            <a:r>
              <a:rPr lang="en-US" sz="2600" b="1" baseline="30000" dirty="0" smtClean="0"/>
              <a:t>23</a:t>
            </a:r>
            <a:r>
              <a:rPr lang="en-US" sz="2600" b="1" baseline="30000" dirty="0"/>
              <a:t> </a:t>
            </a:r>
            <a:r>
              <a:rPr lang="en-US" sz="2600" dirty="0"/>
              <a:t>He answered </a:t>
            </a:r>
            <a:r>
              <a:rPr lang="en-US" sz="2600" dirty="0" smtClean="0"/>
              <a:t>and said,</a:t>
            </a:r>
            <a:r>
              <a:rPr lang="en-US" dirty="0" smtClean="0"/>
              <a:t> </a:t>
            </a:r>
            <a:r>
              <a:rPr lang="en-US" sz="2600" dirty="0" smtClean="0"/>
              <a:t>“</a:t>
            </a:r>
            <a:r>
              <a:rPr lang="en-US" sz="2600" dirty="0"/>
              <a:t>He who dipped his hand with Me in the dish</a:t>
            </a:r>
            <a:r>
              <a:rPr lang="en-US" dirty="0"/>
              <a:t> </a:t>
            </a:r>
            <a:r>
              <a:rPr lang="en-US" sz="2600" dirty="0"/>
              <a:t>will</a:t>
            </a:r>
            <a:r>
              <a:rPr lang="en-US" dirty="0"/>
              <a:t> </a:t>
            </a:r>
            <a:r>
              <a:rPr lang="en-US" sz="2600" dirty="0" smtClean="0"/>
              <a:t>betray Me. </a:t>
            </a:r>
            <a:r>
              <a:rPr lang="en-US" sz="2600" b="1" baseline="30000" dirty="0" smtClean="0"/>
              <a:t>24</a:t>
            </a:r>
            <a:r>
              <a:rPr lang="en-US" sz="2600" b="1" baseline="30000" dirty="0"/>
              <a:t> </a:t>
            </a:r>
            <a:r>
              <a:rPr lang="en-US" sz="2600" dirty="0"/>
              <a:t>The Son of Man indeed goes just as it is written of Him, but woe to that man by whom the Son of Man is betrayed! It would have been good for that man if he had not been born</a:t>
            </a:r>
            <a:r>
              <a:rPr lang="en-US" sz="2600" dirty="0" smtClean="0"/>
              <a:t>.” </a:t>
            </a:r>
            <a:r>
              <a:rPr lang="en-US" sz="2600" b="1" baseline="30000" dirty="0" smtClean="0"/>
              <a:t>25</a:t>
            </a:r>
            <a:r>
              <a:rPr lang="en-US" sz="2600" b="1" baseline="30000" dirty="0"/>
              <a:t> </a:t>
            </a:r>
            <a:r>
              <a:rPr lang="en-US" sz="2600" dirty="0"/>
              <a:t>Then Judas, who was betraying Him, answered and said, “Rabbi, is it I</a:t>
            </a:r>
            <a:r>
              <a:rPr lang="en-US" sz="2600" dirty="0" smtClean="0"/>
              <a:t>?” He </a:t>
            </a:r>
            <a:r>
              <a:rPr lang="en-US" sz="2600" dirty="0"/>
              <a:t>said </a:t>
            </a:r>
            <a:r>
              <a:rPr lang="en-US" sz="2600" dirty="0" smtClean="0"/>
              <a:t>to him, “</a:t>
            </a:r>
            <a:r>
              <a:rPr lang="en-US" sz="2600" dirty="0"/>
              <a:t>You have said it</a:t>
            </a:r>
            <a:r>
              <a:rPr lang="en-US" sz="2600" dirty="0" smtClean="0"/>
              <a:t>.”</a:t>
            </a:r>
            <a:endParaRPr lang="en-US" sz="2600" dirty="0"/>
          </a:p>
        </p:txBody>
      </p:sp>
      <p:sp>
        <p:nvSpPr>
          <p:cNvPr id="7" name="TextBox 6"/>
          <p:cNvSpPr txBox="1"/>
          <p:nvPr/>
        </p:nvSpPr>
        <p:spPr>
          <a:xfrm>
            <a:off x="76200" y="685800"/>
            <a:ext cx="8991600" cy="1580689"/>
          </a:xfrm>
          <a:prstGeom prst="rect">
            <a:avLst/>
          </a:prstGeom>
          <a:noFill/>
        </p:spPr>
        <p:txBody>
          <a:bodyPr wrap="square" rtlCol="0">
            <a:spAutoFit/>
          </a:bodyPr>
          <a:lstStyle/>
          <a:p>
            <a:pPr>
              <a:lnSpc>
                <a:spcPct val="93000"/>
              </a:lnSpc>
            </a:pPr>
            <a:r>
              <a:rPr lang="en-US" sz="2600" dirty="0"/>
              <a:t>But I discipline my body and bring it into subjection, lest, when I have preached to others, I myself should become disqualified</a:t>
            </a:r>
            <a:r>
              <a:rPr lang="en-US" sz="2600" dirty="0" smtClean="0"/>
              <a:t>.</a:t>
            </a:r>
            <a:r>
              <a:rPr lang="en-US" sz="2600" dirty="0"/>
              <a:t> But I discipline my body and bring it into subjection, lest, when I have preached to others, I myself should become disqualified.</a:t>
            </a:r>
          </a:p>
        </p:txBody>
      </p:sp>
      <p:sp>
        <p:nvSpPr>
          <p:cNvPr id="2" name="Rectangle 1"/>
          <p:cNvSpPr/>
          <p:nvPr/>
        </p:nvSpPr>
        <p:spPr bwMode="auto">
          <a:xfrm>
            <a:off x="76200" y="2331660"/>
            <a:ext cx="8991600" cy="3307140"/>
          </a:xfrm>
          <a:prstGeom prst="rect">
            <a:avLst/>
          </a:prstGeom>
          <a:solidFill>
            <a:srgbClr val="993366"/>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sz="7200" b="1" i="0" u="none" strike="noStrike" cap="none" normalizeH="0" baseline="0" dirty="0" smtClean="0">
                <a:ln>
                  <a:noFill/>
                </a:ln>
                <a:solidFill>
                  <a:srgbClr val="FFFF00"/>
                </a:solidFill>
                <a:effectLst/>
                <a:latin typeface="Times New Roman" pitchFamily="18" charset="0"/>
              </a:rPr>
              <a:t>Honest &amp; Detailed</a:t>
            </a:r>
          </a:p>
          <a:p>
            <a:pPr marL="0" marR="0" indent="0" algn="ctr" defTabSz="914400" rtl="0" eaLnBrk="0" fontAlgn="base" latinLnBrk="0" hangingPunct="0">
              <a:lnSpc>
                <a:spcPct val="90000"/>
              </a:lnSpc>
              <a:spcBef>
                <a:spcPct val="0"/>
              </a:spcBef>
              <a:spcAft>
                <a:spcPct val="0"/>
              </a:spcAft>
              <a:buClrTx/>
              <a:buSzTx/>
              <a:buFontTx/>
              <a:buNone/>
              <a:tabLst/>
            </a:pPr>
            <a:r>
              <a:rPr kumimoji="0" lang="en-US" sz="7200" b="1" i="0" u="none" strike="noStrike" cap="none" normalizeH="0" baseline="0" dirty="0" smtClean="0">
                <a:ln>
                  <a:noFill/>
                </a:ln>
                <a:solidFill>
                  <a:srgbClr val="FFFF00"/>
                </a:solidFill>
                <a:effectLst/>
                <a:latin typeface="Times New Roman" pitchFamily="18" charset="0"/>
              </a:rPr>
              <a:t>Self-Examination</a:t>
            </a:r>
          </a:p>
          <a:p>
            <a:pPr marL="0" marR="0" indent="0" algn="ctr" defTabSz="914400" rtl="0" eaLnBrk="0" fontAlgn="base" latinLnBrk="0" hangingPunct="0">
              <a:lnSpc>
                <a:spcPct val="90000"/>
              </a:lnSpc>
              <a:spcBef>
                <a:spcPct val="0"/>
              </a:spcBef>
              <a:spcAft>
                <a:spcPct val="0"/>
              </a:spcAft>
              <a:buClrTx/>
              <a:buSzTx/>
              <a:buFontTx/>
              <a:buNone/>
              <a:tabLst/>
            </a:pPr>
            <a:r>
              <a:rPr kumimoji="0" lang="en-US" sz="7200" b="1" i="0" u="none" strike="noStrike" cap="none" normalizeH="0" baseline="0" dirty="0" smtClean="0">
                <a:ln>
                  <a:noFill/>
                </a:ln>
                <a:solidFill>
                  <a:srgbClr val="FFFF00"/>
                </a:solidFill>
                <a:effectLst/>
                <a:latin typeface="Times New Roman" pitchFamily="18" charset="0"/>
              </a:rPr>
              <a:t>Is Necessary</a:t>
            </a:r>
            <a:endParaRPr kumimoji="0" lang="en-US" sz="7200" b="1" i="0" u="none" strike="noStrike" cap="none" normalizeH="0" baseline="0" dirty="0" smtClean="0">
              <a:ln>
                <a:noFill/>
              </a:ln>
              <a:solidFill>
                <a:srgbClr val="FFFF00"/>
              </a:solidFill>
              <a:effectLst/>
              <a:latin typeface="Times New Roman" pitchFamily="18" charset="0"/>
            </a:endParaRPr>
          </a:p>
        </p:txBody>
      </p:sp>
    </p:spTree>
    <p:extLst>
      <p:ext uri="{BB962C8B-B14F-4D97-AF65-F5344CB8AC3E}">
        <p14:creationId xmlns:p14="http://schemas.microsoft.com/office/powerpoint/2010/main" val="4014687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528"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anim calcmode="lin" valueType="num">
                                      <p:cBhvr>
                                        <p:cTn id="21" dur="500" fill="hold"/>
                                        <p:tgtEl>
                                          <p:spTgt spid="2"/>
                                        </p:tgtEl>
                                        <p:attrNameLst>
                                          <p:attrName>ppt_x</p:attrName>
                                        </p:attrNameLst>
                                      </p:cBhvr>
                                      <p:tavLst>
                                        <p:tav tm="0">
                                          <p:val>
                                            <p:fltVal val="0.5"/>
                                          </p:val>
                                        </p:tav>
                                        <p:tav tm="100000">
                                          <p:val>
                                            <p:strVal val="#ppt_x"/>
                                          </p:val>
                                        </p:tav>
                                      </p:tavLst>
                                    </p:anim>
                                    <p:anim calcmode="lin" valueType="num">
                                      <p:cBhvr>
                                        <p:cTn id="22" dur="5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838200"/>
          </a:xfrm>
          <a:effectLst/>
        </p:spPr>
        <p:txBody>
          <a:bodyPr/>
          <a:lstStyle/>
          <a:p>
            <a:r>
              <a:rPr lang="en-US" b="1" dirty="0" smtClean="0">
                <a:solidFill>
                  <a:srgbClr val="FFFF00"/>
                </a:solidFill>
                <a:effectLst/>
              </a:rPr>
              <a:t>Demands of Honest Self-Examination</a:t>
            </a:r>
            <a:endParaRPr lang="en-US" altLang="en-US" b="1" dirty="0"/>
          </a:p>
        </p:txBody>
      </p:sp>
      <p:sp>
        <p:nvSpPr>
          <p:cNvPr id="8195" name="Rectangle 3"/>
          <p:cNvSpPr>
            <a:spLocks noGrp="1" noChangeArrowheads="1"/>
          </p:cNvSpPr>
          <p:nvPr>
            <p:ph type="body" idx="1"/>
          </p:nvPr>
        </p:nvSpPr>
        <p:spPr>
          <a:xfrm>
            <a:off x="0" y="762000"/>
            <a:ext cx="9144000" cy="6172200"/>
          </a:xfrm>
        </p:spPr>
        <p:txBody>
          <a:bodyPr/>
          <a:lstStyle/>
          <a:p>
            <a:pPr>
              <a:lnSpc>
                <a:spcPct val="92000"/>
              </a:lnSpc>
              <a:spcBef>
                <a:spcPts val="0"/>
              </a:spcBef>
              <a:spcAft>
                <a:spcPts val="200"/>
              </a:spcAft>
              <a:buClr>
                <a:srgbClr val="FFFF00"/>
              </a:buClr>
              <a:buSzPct val="100000"/>
              <a:buFont typeface="Arial" panose="020B0604020202020204" pitchFamily="34" charset="0"/>
              <a:buChar char="•"/>
            </a:pPr>
            <a:r>
              <a:rPr lang="en-US" b="1" dirty="0" smtClean="0">
                <a:solidFill>
                  <a:srgbClr val="FFB7FF"/>
                </a:solidFill>
                <a:effectLst/>
              </a:rPr>
              <a:t>Must not think of self as immune to evil</a:t>
            </a:r>
          </a:p>
          <a:p>
            <a:pPr lvl="1">
              <a:lnSpc>
                <a:spcPct val="92000"/>
              </a:lnSpc>
              <a:spcBef>
                <a:spcPts val="0"/>
              </a:spcBef>
              <a:spcAft>
                <a:spcPts val="200"/>
              </a:spcAft>
              <a:buClr>
                <a:srgbClr val="66FFFF"/>
              </a:buClr>
              <a:buSzPct val="100000"/>
              <a:buFont typeface="Book Antiqua" panose="02040602050305030304" pitchFamily="18" charset="0"/>
              <a:buChar char="−"/>
            </a:pPr>
            <a:r>
              <a:rPr lang="en-US" altLang="en-US" b="1" i="1" dirty="0" smtClean="0">
                <a:solidFill>
                  <a:srgbClr val="FFFF00"/>
                </a:solidFill>
                <a:effectLst/>
              </a:rPr>
              <a:t>1 Cor. 10:12</a:t>
            </a:r>
            <a:r>
              <a:rPr lang="en-US" altLang="en-US" b="1" i="1" dirty="0" smtClean="0">
                <a:solidFill>
                  <a:schemeClr val="tx2"/>
                </a:solidFill>
                <a:effectLst/>
              </a:rPr>
              <a:t>  </a:t>
            </a:r>
            <a:r>
              <a:rPr lang="en-US" altLang="en-US" dirty="0" smtClean="0">
                <a:effectLst/>
              </a:rPr>
              <a:t>If think we stand, take heed lest we fall</a:t>
            </a:r>
            <a:endParaRPr lang="en-US" altLang="en-US" b="1" i="1" dirty="0" smtClean="0">
              <a:effectLst/>
            </a:endParaRPr>
          </a:p>
          <a:p>
            <a:pPr lvl="1">
              <a:lnSpc>
                <a:spcPct val="92000"/>
              </a:lnSpc>
              <a:spcBef>
                <a:spcPts val="0"/>
              </a:spcBef>
              <a:spcAft>
                <a:spcPts val="200"/>
              </a:spcAft>
              <a:buClr>
                <a:srgbClr val="66FFFF"/>
              </a:buClr>
              <a:buSzPct val="100000"/>
              <a:buFont typeface="Book Antiqua" panose="02040602050305030304" pitchFamily="18" charset="0"/>
              <a:buChar char="−"/>
            </a:pPr>
            <a:r>
              <a:rPr lang="en-US" altLang="en-US" b="1" i="1" dirty="0" smtClean="0">
                <a:solidFill>
                  <a:srgbClr val="FFFF00"/>
                </a:solidFill>
                <a:effectLst/>
              </a:rPr>
              <a:t>2 Pet. 3:17</a:t>
            </a:r>
            <a:r>
              <a:rPr lang="en-US" altLang="en-US" b="1" i="1" dirty="0" smtClean="0">
                <a:solidFill>
                  <a:schemeClr val="tx2"/>
                </a:solidFill>
                <a:effectLst/>
              </a:rPr>
              <a:t>  </a:t>
            </a:r>
            <a:r>
              <a:rPr lang="en-US" altLang="en-US" dirty="0" smtClean="0">
                <a:effectLst/>
              </a:rPr>
              <a:t>Beware of fall from stability &amp; </a:t>
            </a:r>
            <a:r>
              <a:rPr lang="en-US" altLang="en-US" dirty="0">
                <a:effectLst/>
              </a:rPr>
              <a:t>l</a:t>
            </a:r>
            <a:r>
              <a:rPr lang="en-US" altLang="en-US" dirty="0" smtClean="0">
                <a:effectLst/>
              </a:rPr>
              <a:t>ed to error</a:t>
            </a:r>
            <a:endParaRPr lang="en-US" dirty="0" smtClean="0">
              <a:effectLst/>
            </a:endParaRPr>
          </a:p>
          <a:p>
            <a:pPr>
              <a:lnSpc>
                <a:spcPct val="92000"/>
              </a:lnSpc>
              <a:spcBef>
                <a:spcPts val="0"/>
              </a:spcBef>
              <a:spcAft>
                <a:spcPts val="200"/>
              </a:spcAft>
              <a:buClr>
                <a:srgbClr val="FFFF00"/>
              </a:buClr>
              <a:buSzPct val="100000"/>
              <a:buFont typeface="Arial" panose="020B0604020202020204" pitchFamily="34" charset="0"/>
              <a:buChar char="•"/>
            </a:pPr>
            <a:r>
              <a:rPr lang="en-US" b="1" dirty="0" smtClean="0">
                <a:solidFill>
                  <a:srgbClr val="FFB7FF"/>
                </a:solidFill>
                <a:effectLst/>
              </a:rPr>
              <a:t>Must look critically at particular aspects of life</a:t>
            </a:r>
          </a:p>
          <a:p>
            <a:pPr lvl="1">
              <a:lnSpc>
                <a:spcPct val="92000"/>
              </a:lnSpc>
              <a:spcBef>
                <a:spcPts val="0"/>
              </a:spcBef>
              <a:spcAft>
                <a:spcPts val="200"/>
              </a:spcAft>
              <a:buClr>
                <a:srgbClr val="66FFFF"/>
              </a:buClr>
              <a:buSzPct val="100000"/>
              <a:buFont typeface="Book Antiqua" panose="02040602050305030304" pitchFamily="18" charset="0"/>
              <a:buChar char="−"/>
            </a:pPr>
            <a:r>
              <a:rPr lang="en-US" altLang="en-US" b="1" i="1" dirty="0" smtClean="0">
                <a:solidFill>
                  <a:srgbClr val="FFFF00"/>
                </a:solidFill>
                <a:effectLst/>
              </a:rPr>
              <a:t>2 Cor. </a:t>
            </a:r>
            <a:r>
              <a:rPr lang="en-US" altLang="en-US" b="1" i="1" dirty="0" smtClean="0">
                <a:solidFill>
                  <a:srgbClr val="FFFF00"/>
                </a:solidFill>
                <a:effectLst/>
              </a:rPr>
              <a:t>13:5</a:t>
            </a:r>
            <a:r>
              <a:rPr lang="en-US" altLang="en-US" b="1" i="1" dirty="0" smtClean="0">
                <a:solidFill>
                  <a:schemeClr val="tx2"/>
                </a:solidFill>
                <a:effectLst/>
              </a:rPr>
              <a:t>  </a:t>
            </a:r>
            <a:r>
              <a:rPr lang="en-US" altLang="en-US" dirty="0" smtClean="0">
                <a:effectLst/>
              </a:rPr>
              <a:t>Word is legal word demanding proof of fact</a:t>
            </a:r>
            <a:endParaRPr lang="en-US" altLang="en-US" b="1" i="1" dirty="0" smtClean="0">
              <a:effectLst/>
            </a:endParaRPr>
          </a:p>
          <a:p>
            <a:pPr lvl="1">
              <a:lnSpc>
                <a:spcPct val="92000"/>
              </a:lnSpc>
              <a:spcBef>
                <a:spcPts val="0"/>
              </a:spcBef>
              <a:spcAft>
                <a:spcPts val="200"/>
              </a:spcAft>
              <a:buClr>
                <a:srgbClr val="66FFFF"/>
              </a:buClr>
              <a:buSzPct val="100000"/>
              <a:buFont typeface="Book Antiqua" panose="02040602050305030304" pitchFamily="18" charset="0"/>
              <a:buChar char="−"/>
            </a:pPr>
            <a:r>
              <a:rPr lang="en-US" altLang="en-US" b="1" i="1" dirty="0" smtClean="0">
                <a:solidFill>
                  <a:srgbClr val="FFFF00"/>
                </a:solidFill>
                <a:effectLst/>
              </a:rPr>
              <a:t>Gal. </a:t>
            </a:r>
            <a:r>
              <a:rPr lang="en-US" altLang="en-US" b="1" i="1" dirty="0" smtClean="0">
                <a:solidFill>
                  <a:srgbClr val="FFFF00"/>
                </a:solidFill>
                <a:effectLst/>
              </a:rPr>
              <a:t>6:3-5</a:t>
            </a:r>
            <a:r>
              <a:rPr lang="en-US" altLang="en-US" dirty="0" smtClean="0">
                <a:effectLst/>
              </a:rPr>
              <a:t>  </a:t>
            </a:r>
            <a:r>
              <a:rPr lang="en-US" altLang="en-US" dirty="0" smtClean="0">
                <a:effectLst/>
              </a:rPr>
              <a:t>To avoid self-delusion, must examine work</a:t>
            </a:r>
            <a:endParaRPr lang="en-US" dirty="0" smtClean="0">
              <a:effectLst/>
            </a:endParaRPr>
          </a:p>
          <a:p>
            <a:pPr>
              <a:lnSpc>
                <a:spcPct val="92000"/>
              </a:lnSpc>
              <a:spcBef>
                <a:spcPts val="0"/>
              </a:spcBef>
              <a:spcAft>
                <a:spcPts val="200"/>
              </a:spcAft>
              <a:buClr>
                <a:srgbClr val="FFFF00"/>
              </a:buClr>
              <a:buSzPct val="100000"/>
              <a:buFont typeface="Arial" panose="020B0604020202020204" pitchFamily="34" charset="0"/>
              <a:buChar char="•"/>
            </a:pPr>
            <a:r>
              <a:rPr lang="en-US" b="1" dirty="0" smtClean="0">
                <a:solidFill>
                  <a:srgbClr val="FFB7FF"/>
                </a:solidFill>
                <a:effectLst/>
              </a:rPr>
              <a:t>Must look for signs pointing toward wrong in self</a:t>
            </a:r>
          </a:p>
          <a:p>
            <a:pPr lvl="1">
              <a:lnSpc>
                <a:spcPct val="92000"/>
              </a:lnSpc>
              <a:spcBef>
                <a:spcPts val="0"/>
              </a:spcBef>
              <a:spcAft>
                <a:spcPts val="200"/>
              </a:spcAft>
              <a:buClr>
                <a:srgbClr val="66FFFF"/>
              </a:buClr>
              <a:buSzPct val="100000"/>
              <a:buFont typeface="Book Antiqua" panose="02040602050305030304" pitchFamily="18" charset="0"/>
              <a:buChar char="−"/>
            </a:pPr>
            <a:r>
              <a:rPr lang="en-US" altLang="en-US" b="1" i="1" dirty="0" smtClean="0">
                <a:solidFill>
                  <a:srgbClr val="FFFF00"/>
                </a:solidFill>
                <a:effectLst/>
              </a:rPr>
              <a:t>Heb. 3:12-14</a:t>
            </a:r>
            <a:r>
              <a:rPr lang="en-US" altLang="en-US" dirty="0" smtClean="0">
                <a:solidFill>
                  <a:srgbClr val="FFFF00"/>
                </a:solidFill>
                <a:effectLst/>
              </a:rPr>
              <a:t>  </a:t>
            </a:r>
            <a:r>
              <a:rPr lang="en-US" altLang="en-US" dirty="0" smtClean="0">
                <a:effectLst/>
              </a:rPr>
              <a:t>Heart of unbelief &amp; deceitfulness of sin</a:t>
            </a:r>
            <a:endParaRPr lang="en-US" altLang="en-US" b="1" i="1" dirty="0" smtClean="0">
              <a:effectLst/>
            </a:endParaRPr>
          </a:p>
          <a:p>
            <a:pPr lvl="1">
              <a:lnSpc>
                <a:spcPct val="92000"/>
              </a:lnSpc>
              <a:spcBef>
                <a:spcPts val="0"/>
              </a:spcBef>
              <a:spcAft>
                <a:spcPts val="200"/>
              </a:spcAft>
              <a:buClr>
                <a:srgbClr val="66FFFF"/>
              </a:buClr>
              <a:buSzPct val="100000"/>
              <a:buFont typeface="Book Antiqua" panose="02040602050305030304" pitchFamily="18" charset="0"/>
              <a:buChar char="−"/>
            </a:pPr>
            <a:r>
              <a:rPr lang="en-US" altLang="en-US" b="1" i="1" dirty="0" smtClean="0">
                <a:solidFill>
                  <a:srgbClr val="FFFF00"/>
                </a:solidFill>
                <a:effectLst/>
              </a:rPr>
              <a:t>Heb. </a:t>
            </a:r>
            <a:r>
              <a:rPr lang="en-US" altLang="en-US" b="1" i="1" dirty="0" smtClean="0">
                <a:solidFill>
                  <a:srgbClr val="FFFF00"/>
                </a:solidFill>
                <a:effectLst/>
              </a:rPr>
              <a:t>12:14f</a:t>
            </a:r>
            <a:r>
              <a:rPr lang="en-US" altLang="en-US" b="1" i="1" dirty="0" smtClean="0">
                <a:solidFill>
                  <a:srgbClr val="FFFF66"/>
                </a:solidFill>
                <a:effectLst/>
              </a:rPr>
              <a:t>  </a:t>
            </a:r>
            <a:r>
              <a:rPr lang="en-US" altLang="en-US" dirty="0" smtClean="0">
                <a:effectLst/>
              </a:rPr>
              <a:t>Bitterness &amp; immorality are signs of wrong</a:t>
            </a:r>
            <a:endParaRPr lang="en-US" altLang="en-US" b="1" i="1" dirty="0" smtClean="0">
              <a:effectLst/>
            </a:endParaRPr>
          </a:p>
          <a:p>
            <a:pPr lvl="1">
              <a:lnSpc>
                <a:spcPct val="92000"/>
              </a:lnSpc>
              <a:spcBef>
                <a:spcPts val="0"/>
              </a:spcBef>
              <a:spcAft>
                <a:spcPts val="200"/>
              </a:spcAft>
              <a:buClr>
                <a:srgbClr val="66FFFF"/>
              </a:buClr>
              <a:buSzPct val="100000"/>
              <a:buFont typeface="Book Antiqua" panose="02040602050305030304" pitchFamily="18" charset="0"/>
              <a:buChar char="−"/>
            </a:pPr>
            <a:r>
              <a:rPr lang="en-US" altLang="en-US" b="1" i="1" dirty="0" smtClean="0">
                <a:solidFill>
                  <a:srgbClr val="FFFF00"/>
                </a:solidFill>
                <a:effectLst/>
              </a:rPr>
              <a:t>Acts 20:29-31</a:t>
            </a:r>
            <a:r>
              <a:rPr lang="en-US" altLang="en-US" dirty="0" smtClean="0">
                <a:solidFill>
                  <a:srgbClr val="66FFFF"/>
                </a:solidFill>
                <a:effectLst/>
              </a:rPr>
              <a:t>  </a:t>
            </a:r>
            <a:r>
              <a:rPr lang="en-US" altLang="en-US" dirty="0" smtClean="0">
                <a:effectLst/>
              </a:rPr>
              <a:t>Signs of change towards false teaching</a:t>
            </a:r>
          </a:p>
          <a:p>
            <a:pPr lvl="1">
              <a:lnSpc>
                <a:spcPct val="92000"/>
              </a:lnSpc>
              <a:spcBef>
                <a:spcPts val="0"/>
              </a:spcBef>
              <a:spcAft>
                <a:spcPts val="200"/>
              </a:spcAft>
              <a:buClr>
                <a:srgbClr val="66FFFF"/>
              </a:buClr>
              <a:buSzPct val="100000"/>
              <a:buFont typeface="Book Antiqua" panose="02040602050305030304" pitchFamily="18" charset="0"/>
              <a:buChar char="−"/>
            </a:pPr>
            <a:r>
              <a:rPr lang="en-US" altLang="en-US" b="1" i="1" dirty="0" smtClean="0">
                <a:solidFill>
                  <a:srgbClr val="FFFF00"/>
                </a:solidFill>
                <a:effectLst/>
              </a:rPr>
              <a:t>Rev. 2:4-5</a:t>
            </a:r>
            <a:r>
              <a:rPr lang="en-US" altLang="en-US" b="1" i="1" dirty="0" smtClean="0">
                <a:solidFill>
                  <a:srgbClr val="FFFF66"/>
                </a:solidFill>
                <a:effectLst/>
              </a:rPr>
              <a:t>  </a:t>
            </a:r>
            <a:r>
              <a:rPr lang="en-US" altLang="en-US" dirty="0" smtClean="0">
                <a:effectLst/>
              </a:rPr>
              <a:t>Leave first love; seen if remember our start</a:t>
            </a:r>
          </a:p>
          <a:p>
            <a:pPr lvl="1">
              <a:lnSpc>
                <a:spcPct val="92000"/>
              </a:lnSpc>
              <a:spcBef>
                <a:spcPts val="0"/>
              </a:spcBef>
              <a:spcAft>
                <a:spcPts val="200"/>
              </a:spcAft>
              <a:buClr>
                <a:srgbClr val="66FFFF"/>
              </a:buClr>
              <a:buSzPct val="100000"/>
              <a:buFont typeface="Book Antiqua" panose="02040602050305030304" pitchFamily="18" charset="0"/>
              <a:buChar char="−"/>
            </a:pPr>
            <a:r>
              <a:rPr lang="en-US" altLang="en-US" b="1" i="1" dirty="0" smtClean="0">
                <a:solidFill>
                  <a:srgbClr val="FFFF00"/>
                </a:solidFill>
                <a:effectLst/>
              </a:rPr>
              <a:t>Rev. 3:1-3</a:t>
            </a:r>
            <a:r>
              <a:rPr lang="en-US" altLang="en-US" b="1" i="1" dirty="0" smtClean="0">
                <a:solidFill>
                  <a:srgbClr val="FFFF66"/>
                </a:solidFill>
                <a:effectLst/>
              </a:rPr>
              <a:t>  </a:t>
            </a:r>
            <a:r>
              <a:rPr lang="en-US" altLang="en-US" dirty="0" smtClean="0">
                <a:effectLst/>
              </a:rPr>
              <a:t>Examine for works brought to completion</a:t>
            </a:r>
          </a:p>
          <a:p>
            <a:pPr lvl="1">
              <a:lnSpc>
                <a:spcPct val="92000"/>
              </a:lnSpc>
              <a:spcBef>
                <a:spcPts val="0"/>
              </a:spcBef>
              <a:spcAft>
                <a:spcPts val="200"/>
              </a:spcAft>
              <a:buClr>
                <a:srgbClr val="66FFFF"/>
              </a:buClr>
              <a:buSzPct val="100000"/>
              <a:buFont typeface="Book Antiqua" panose="02040602050305030304" pitchFamily="18" charset="0"/>
              <a:buChar char="−"/>
            </a:pPr>
            <a:r>
              <a:rPr lang="en-US" altLang="en-US" b="1" i="1" dirty="0" smtClean="0">
                <a:solidFill>
                  <a:srgbClr val="FFFF00"/>
                </a:solidFill>
                <a:effectLst/>
              </a:rPr>
              <a:t>Phil. 3:13-15</a:t>
            </a:r>
            <a:r>
              <a:rPr lang="en-US" altLang="en-US" b="1" i="1" dirty="0" smtClean="0">
                <a:solidFill>
                  <a:srgbClr val="FFFF66"/>
                </a:solidFill>
                <a:effectLst/>
              </a:rPr>
              <a:t>  </a:t>
            </a:r>
            <a:r>
              <a:rPr lang="en-US" altLang="en-US" dirty="0" smtClean="0">
                <a:effectLst/>
              </a:rPr>
              <a:t>Single-minded pursuit is knowable</a:t>
            </a:r>
          </a:p>
          <a:p>
            <a:pPr lvl="1">
              <a:lnSpc>
                <a:spcPct val="92000"/>
              </a:lnSpc>
              <a:spcBef>
                <a:spcPts val="0"/>
              </a:spcBef>
              <a:spcAft>
                <a:spcPts val="200"/>
              </a:spcAft>
              <a:buClr>
                <a:srgbClr val="66FFFF"/>
              </a:buClr>
              <a:buSzPct val="100000"/>
              <a:buFont typeface="Book Antiqua" panose="02040602050305030304" pitchFamily="18" charset="0"/>
              <a:buChar char="−"/>
            </a:pPr>
            <a:r>
              <a:rPr lang="en-US" altLang="en-US" b="1" i="1" dirty="0" smtClean="0">
                <a:solidFill>
                  <a:srgbClr val="FFFF00"/>
                </a:solidFill>
                <a:effectLst/>
              </a:rPr>
              <a:t>Jas. 1:21-27</a:t>
            </a:r>
            <a:r>
              <a:rPr lang="en-US" altLang="en-US" b="1" i="1" dirty="0" smtClean="0">
                <a:solidFill>
                  <a:srgbClr val="FFFF66"/>
                </a:solidFill>
                <a:effectLst/>
              </a:rPr>
              <a:t>  </a:t>
            </a:r>
            <a:r>
              <a:rPr lang="en-US" altLang="en-US" dirty="0" smtClean="0">
                <a:effectLst/>
              </a:rPr>
              <a:t>Key is honestly comparing self with Word</a:t>
            </a:r>
          </a:p>
          <a:p>
            <a:pPr>
              <a:lnSpc>
                <a:spcPct val="80000"/>
              </a:lnSpc>
              <a:buClr>
                <a:schemeClr val="tx2"/>
              </a:buClr>
            </a:pPr>
            <a:endParaRPr lang="en-US" altLang="en-US" sz="3600" dirty="0">
              <a:solidFill>
                <a:srgbClr val="FFEA91"/>
              </a:soli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819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819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 calcmode="lin" valueType="num">
                                      <p:cBhvr>
                                        <p:cTn id="15" dur="500" fill="hold"/>
                                        <p:tgtEl>
                                          <p:spTgt spid="819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819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 calcmode="lin" valueType="num">
                                      <p:cBhvr>
                                        <p:cTn id="23" dur="500" fill="hold"/>
                                        <p:tgtEl>
                                          <p:spTgt spid="819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819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819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p:cTn id="31" dur="500" fill="hold"/>
                                        <p:tgtEl>
                                          <p:spTgt spid="819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819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819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8195">
                                            <p:txEl>
                                              <p:pRg st="4" end="4"/>
                                            </p:txEl>
                                          </p:spTgt>
                                        </p:tgtEl>
                                        <p:attrNameLst>
                                          <p:attrName>style.visibility</p:attrName>
                                        </p:attrNameLst>
                                      </p:cBhvr>
                                      <p:to>
                                        <p:strVal val="visible"/>
                                      </p:to>
                                    </p:set>
                                    <p:anim calcmode="lin" valueType="num">
                                      <p:cBhvr>
                                        <p:cTn id="39" dur="500" fill="hold"/>
                                        <p:tgtEl>
                                          <p:spTgt spid="819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819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819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8195">
                                            <p:txEl>
                                              <p:pRg st="5" end="5"/>
                                            </p:txEl>
                                          </p:spTgt>
                                        </p:tgtEl>
                                        <p:attrNameLst>
                                          <p:attrName>style.visibility</p:attrName>
                                        </p:attrNameLst>
                                      </p:cBhvr>
                                      <p:to>
                                        <p:strVal val="visible"/>
                                      </p:to>
                                    </p:set>
                                    <p:anim calcmode="lin" valueType="num">
                                      <p:cBhvr>
                                        <p:cTn id="47" dur="500" fill="hold"/>
                                        <p:tgtEl>
                                          <p:spTgt spid="819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819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819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8195">
                                            <p:txEl>
                                              <p:pRg st="6" end="6"/>
                                            </p:txEl>
                                          </p:spTgt>
                                        </p:tgtEl>
                                        <p:attrNameLst>
                                          <p:attrName>style.visibility</p:attrName>
                                        </p:attrNameLst>
                                      </p:cBhvr>
                                      <p:to>
                                        <p:strVal val="visible"/>
                                      </p:to>
                                    </p:set>
                                    <p:anim calcmode="lin" valueType="num">
                                      <p:cBhvr>
                                        <p:cTn id="55" dur="500" fill="hold"/>
                                        <p:tgtEl>
                                          <p:spTgt spid="8195">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8195">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819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8195">
                                            <p:txEl>
                                              <p:pRg st="7" end="7"/>
                                            </p:txEl>
                                          </p:spTgt>
                                        </p:tgtEl>
                                        <p:attrNameLst>
                                          <p:attrName>style.visibility</p:attrName>
                                        </p:attrNameLst>
                                      </p:cBhvr>
                                      <p:to>
                                        <p:strVal val="visible"/>
                                      </p:to>
                                    </p:set>
                                    <p:anim calcmode="lin" valueType="num">
                                      <p:cBhvr>
                                        <p:cTn id="63" dur="500" fill="hold"/>
                                        <p:tgtEl>
                                          <p:spTgt spid="8195">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8195">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8195">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8195">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8195">
                                            <p:txEl>
                                              <p:pRg st="8" end="8"/>
                                            </p:txEl>
                                          </p:spTgt>
                                        </p:tgtEl>
                                        <p:attrNameLst>
                                          <p:attrName>style.visibility</p:attrName>
                                        </p:attrNameLst>
                                      </p:cBhvr>
                                      <p:to>
                                        <p:strVal val="visible"/>
                                      </p:to>
                                    </p:set>
                                    <p:anim calcmode="lin" valueType="num">
                                      <p:cBhvr>
                                        <p:cTn id="71" dur="500" fill="hold"/>
                                        <p:tgtEl>
                                          <p:spTgt spid="8195">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8195">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8195">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8195">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8" fill="hold" grpId="0" nodeType="clickEffect">
                                  <p:stCondLst>
                                    <p:cond delay="0"/>
                                  </p:stCondLst>
                                  <p:childTnLst>
                                    <p:set>
                                      <p:cBhvr>
                                        <p:cTn id="78" dur="1" fill="hold">
                                          <p:stCondLst>
                                            <p:cond delay="0"/>
                                          </p:stCondLst>
                                        </p:cTn>
                                        <p:tgtEl>
                                          <p:spTgt spid="8195">
                                            <p:txEl>
                                              <p:pRg st="9" end="9"/>
                                            </p:txEl>
                                          </p:spTgt>
                                        </p:tgtEl>
                                        <p:attrNameLst>
                                          <p:attrName>style.visibility</p:attrName>
                                        </p:attrNameLst>
                                      </p:cBhvr>
                                      <p:to>
                                        <p:strVal val="visible"/>
                                      </p:to>
                                    </p:set>
                                    <p:anim calcmode="lin" valueType="num">
                                      <p:cBhvr>
                                        <p:cTn id="79" dur="500" fill="hold"/>
                                        <p:tgtEl>
                                          <p:spTgt spid="8195">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8195">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8195">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8195">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ntr" presetSubtype="8" fill="hold" grpId="0" nodeType="clickEffect">
                                  <p:stCondLst>
                                    <p:cond delay="0"/>
                                  </p:stCondLst>
                                  <p:childTnLst>
                                    <p:set>
                                      <p:cBhvr>
                                        <p:cTn id="86" dur="1" fill="hold">
                                          <p:stCondLst>
                                            <p:cond delay="0"/>
                                          </p:stCondLst>
                                        </p:cTn>
                                        <p:tgtEl>
                                          <p:spTgt spid="8195">
                                            <p:txEl>
                                              <p:pRg st="10" end="10"/>
                                            </p:txEl>
                                          </p:spTgt>
                                        </p:tgtEl>
                                        <p:attrNameLst>
                                          <p:attrName>style.visibility</p:attrName>
                                        </p:attrNameLst>
                                      </p:cBhvr>
                                      <p:to>
                                        <p:strVal val="visible"/>
                                      </p:to>
                                    </p:set>
                                    <p:anim calcmode="lin" valueType="num">
                                      <p:cBhvr>
                                        <p:cTn id="87" dur="500" fill="hold"/>
                                        <p:tgtEl>
                                          <p:spTgt spid="8195">
                                            <p:txEl>
                                              <p:pRg st="10" end="10"/>
                                            </p:txEl>
                                          </p:spTgt>
                                        </p:tgtEl>
                                        <p:attrNameLst>
                                          <p:attrName>ppt_x</p:attrName>
                                        </p:attrNameLst>
                                      </p:cBhvr>
                                      <p:tavLst>
                                        <p:tav tm="0">
                                          <p:val>
                                            <p:strVal val="#ppt_x-#ppt_w/2"/>
                                          </p:val>
                                        </p:tav>
                                        <p:tav tm="100000">
                                          <p:val>
                                            <p:strVal val="#ppt_x"/>
                                          </p:val>
                                        </p:tav>
                                      </p:tavLst>
                                    </p:anim>
                                    <p:anim calcmode="lin" valueType="num">
                                      <p:cBhvr>
                                        <p:cTn id="88" dur="500" fill="hold"/>
                                        <p:tgtEl>
                                          <p:spTgt spid="8195">
                                            <p:txEl>
                                              <p:pRg st="10" end="10"/>
                                            </p:txEl>
                                          </p:spTgt>
                                        </p:tgtEl>
                                        <p:attrNameLst>
                                          <p:attrName>ppt_y</p:attrName>
                                        </p:attrNameLst>
                                      </p:cBhvr>
                                      <p:tavLst>
                                        <p:tav tm="0">
                                          <p:val>
                                            <p:strVal val="#ppt_y"/>
                                          </p:val>
                                        </p:tav>
                                        <p:tav tm="100000">
                                          <p:val>
                                            <p:strVal val="#ppt_y"/>
                                          </p:val>
                                        </p:tav>
                                      </p:tavLst>
                                    </p:anim>
                                    <p:anim calcmode="lin" valueType="num">
                                      <p:cBhvr>
                                        <p:cTn id="89" dur="500" fill="hold"/>
                                        <p:tgtEl>
                                          <p:spTgt spid="8195">
                                            <p:txEl>
                                              <p:pRg st="10" end="10"/>
                                            </p:txEl>
                                          </p:spTgt>
                                        </p:tgtEl>
                                        <p:attrNameLst>
                                          <p:attrName>ppt_w</p:attrName>
                                        </p:attrNameLst>
                                      </p:cBhvr>
                                      <p:tavLst>
                                        <p:tav tm="0">
                                          <p:val>
                                            <p:fltVal val="0"/>
                                          </p:val>
                                        </p:tav>
                                        <p:tav tm="100000">
                                          <p:val>
                                            <p:strVal val="#ppt_w"/>
                                          </p:val>
                                        </p:tav>
                                      </p:tavLst>
                                    </p:anim>
                                    <p:anim calcmode="lin" valueType="num">
                                      <p:cBhvr>
                                        <p:cTn id="90" dur="500" fill="hold"/>
                                        <p:tgtEl>
                                          <p:spTgt spid="8195">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91" fill="hold">
                      <p:stCondLst>
                        <p:cond delay="indefinite"/>
                      </p:stCondLst>
                      <p:childTnLst>
                        <p:par>
                          <p:cTn id="92" fill="hold">
                            <p:stCondLst>
                              <p:cond delay="0"/>
                            </p:stCondLst>
                            <p:childTnLst>
                              <p:par>
                                <p:cTn id="93" presetID="17" presetClass="entr" presetSubtype="8" fill="hold" grpId="0" nodeType="clickEffect">
                                  <p:stCondLst>
                                    <p:cond delay="0"/>
                                  </p:stCondLst>
                                  <p:childTnLst>
                                    <p:set>
                                      <p:cBhvr>
                                        <p:cTn id="94" dur="1" fill="hold">
                                          <p:stCondLst>
                                            <p:cond delay="0"/>
                                          </p:stCondLst>
                                        </p:cTn>
                                        <p:tgtEl>
                                          <p:spTgt spid="8195">
                                            <p:txEl>
                                              <p:pRg st="11" end="11"/>
                                            </p:txEl>
                                          </p:spTgt>
                                        </p:tgtEl>
                                        <p:attrNameLst>
                                          <p:attrName>style.visibility</p:attrName>
                                        </p:attrNameLst>
                                      </p:cBhvr>
                                      <p:to>
                                        <p:strVal val="visible"/>
                                      </p:to>
                                    </p:set>
                                    <p:anim calcmode="lin" valueType="num">
                                      <p:cBhvr>
                                        <p:cTn id="95" dur="500" fill="hold"/>
                                        <p:tgtEl>
                                          <p:spTgt spid="8195">
                                            <p:txEl>
                                              <p:pRg st="11" end="11"/>
                                            </p:txEl>
                                          </p:spTgt>
                                        </p:tgtEl>
                                        <p:attrNameLst>
                                          <p:attrName>ppt_x</p:attrName>
                                        </p:attrNameLst>
                                      </p:cBhvr>
                                      <p:tavLst>
                                        <p:tav tm="0">
                                          <p:val>
                                            <p:strVal val="#ppt_x-#ppt_w/2"/>
                                          </p:val>
                                        </p:tav>
                                        <p:tav tm="100000">
                                          <p:val>
                                            <p:strVal val="#ppt_x"/>
                                          </p:val>
                                        </p:tav>
                                      </p:tavLst>
                                    </p:anim>
                                    <p:anim calcmode="lin" valueType="num">
                                      <p:cBhvr>
                                        <p:cTn id="96" dur="500" fill="hold"/>
                                        <p:tgtEl>
                                          <p:spTgt spid="8195">
                                            <p:txEl>
                                              <p:pRg st="11" end="11"/>
                                            </p:txEl>
                                          </p:spTgt>
                                        </p:tgtEl>
                                        <p:attrNameLst>
                                          <p:attrName>ppt_y</p:attrName>
                                        </p:attrNameLst>
                                      </p:cBhvr>
                                      <p:tavLst>
                                        <p:tav tm="0">
                                          <p:val>
                                            <p:strVal val="#ppt_y"/>
                                          </p:val>
                                        </p:tav>
                                        <p:tav tm="100000">
                                          <p:val>
                                            <p:strVal val="#ppt_y"/>
                                          </p:val>
                                        </p:tav>
                                      </p:tavLst>
                                    </p:anim>
                                    <p:anim calcmode="lin" valueType="num">
                                      <p:cBhvr>
                                        <p:cTn id="97" dur="500" fill="hold"/>
                                        <p:tgtEl>
                                          <p:spTgt spid="8195">
                                            <p:txEl>
                                              <p:pRg st="11" end="11"/>
                                            </p:txEl>
                                          </p:spTgt>
                                        </p:tgtEl>
                                        <p:attrNameLst>
                                          <p:attrName>ppt_w</p:attrName>
                                        </p:attrNameLst>
                                      </p:cBhvr>
                                      <p:tavLst>
                                        <p:tav tm="0">
                                          <p:val>
                                            <p:fltVal val="0"/>
                                          </p:val>
                                        </p:tav>
                                        <p:tav tm="100000">
                                          <p:val>
                                            <p:strVal val="#ppt_w"/>
                                          </p:val>
                                        </p:tav>
                                      </p:tavLst>
                                    </p:anim>
                                    <p:anim calcmode="lin" valueType="num">
                                      <p:cBhvr>
                                        <p:cTn id="98" dur="500" fill="hold"/>
                                        <p:tgtEl>
                                          <p:spTgt spid="8195">
                                            <p:txEl>
                                              <p:pRg st="11" end="11"/>
                                            </p:txEl>
                                          </p:spTgt>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7" presetClass="entr" presetSubtype="8" fill="hold" grpId="0" nodeType="clickEffect">
                                  <p:stCondLst>
                                    <p:cond delay="0"/>
                                  </p:stCondLst>
                                  <p:childTnLst>
                                    <p:set>
                                      <p:cBhvr>
                                        <p:cTn id="102" dur="1" fill="hold">
                                          <p:stCondLst>
                                            <p:cond delay="0"/>
                                          </p:stCondLst>
                                        </p:cTn>
                                        <p:tgtEl>
                                          <p:spTgt spid="8195">
                                            <p:txEl>
                                              <p:pRg st="12" end="12"/>
                                            </p:txEl>
                                          </p:spTgt>
                                        </p:tgtEl>
                                        <p:attrNameLst>
                                          <p:attrName>style.visibility</p:attrName>
                                        </p:attrNameLst>
                                      </p:cBhvr>
                                      <p:to>
                                        <p:strVal val="visible"/>
                                      </p:to>
                                    </p:set>
                                    <p:anim calcmode="lin" valueType="num">
                                      <p:cBhvr>
                                        <p:cTn id="103" dur="500" fill="hold"/>
                                        <p:tgtEl>
                                          <p:spTgt spid="8195">
                                            <p:txEl>
                                              <p:pRg st="12" end="12"/>
                                            </p:txEl>
                                          </p:spTgt>
                                        </p:tgtEl>
                                        <p:attrNameLst>
                                          <p:attrName>ppt_x</p:attrName>
                                        </p:attrNameLst>
                                      </p:cBhvr>
                                      <p:tavLst>
                                        <p:tav tm="0">
                                          <p:val>
                                            <p:strVal val="#ppt_x-#ppt_w/2"/>
                                          </p:val>
                                        </p:tav>
                                        <p:tav tm="100000">
                                          <p:val>
                                            <p:strVal val="#ppt_x"/>
                                          </p:val>
                                        </p:tav>
                                      </p:tavLst>
                                    </p:anim>
                                    <p:anim calcmode="lin" valueType="num">
                                      <p:cBhvr>
                                        <p:cTn id="104" dur="500" fill="hold"/>
                                        <p:tgtEl>
                                          <p:spTgt spid="8195">
                                            <p:txEl>
                                              <p:pRg st="12" end="12"/>
                                            </p:txEl>
                                          </p:spTgt>
                                        </p:tgtEl>
                                        <p:attrNameLst>
                                          <p:attrName>ppt_y</p:attrName>
                                        </p:attrNameLst>
                                      </p:cBhvr>
                                      <p:tavLst>
                                        <p:tav tm="0">
                                          <p:val>
                                            <p:strVal val="#ppt_y"/>
                                          </p:val>
                                        </p:tav>
                                        <p:tav tm="100000">
                                          <p:val>
                                            <p:strVal val="#ppt_y"/>
                                          </p:val>
                                        </p:tav>
                                      </p:tavLst>
                                    </p:anim>
                                    <p:anim calcmode="lin" valueType="num">
                                      <p:cBhvr>
                                        <p:cTn id="105" dur="500" fill="hold"/>
                                        <p:tgtEl>
                                          <p:spTgt spid="8195">
                                            <p:txEl>
                                              <p:pRg st="12" end="12"/>
                                            </p:txEl>
                                          </p:spTgt>
                                        </p:tgtEl>
                                        <p:attrNameLst>
                                          <p:attrName>ppt_w</p:attrName>
                                        </p:attrNameLst>
                                      </p:cBhvr>
                                      <p:tavLst>
                                        <p:tav tm="0">
                                          <p:val>
                                            <p:fltVal val="0"/>
                                          </p:val>
                                        </p:tav>
                                        <p:tav tm="100000">
                                          <p:val>
                                            <p:strVal val="#ppt_w"/>
                                          </p:val>
                                        </p:tav>
                                      </p:tavLst>
                                    </p:anim>
                                    <p:anim calcmode="lin" valueType="num">
                                      <p:cBhvr>
                                        <p:cTn id="106" dur="500" fill="hold"/>
                                        <p:tgtEl>
                                          <p:spTgt spid="8195">
                                            <p:txEl>
                                              <p:pRg st="12" end="12"/>
                                            </p:txEl>
                                          </p:spTgt>
                                        </p:tgtEl>
                                        <p:attrNameLst>
                                          <p:attrName>ppt_h</p:attrName>
                                        </p:attrNameLst>
                                      </p:cBhvr>
                                      <p:tavLst>
                                        <p:tav tm="0">
                                          <p:val>
                                            <p:strVal val="#ppt_h"/>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17" presetClass="entr" presetSubtype="8" fill="hold" grpId="0" nodeType="clickEffect">
                                  <p:stCondLst>
                                    <p:cond delay="0"/>
                                  </p:stCondLst>
                                  <p:childTnLst>
                                    <p:set>
                                      <p:cBhvr>
                                        <p:cTn id="110" dur="1" fill="hold">
                                          <p:stCondLst>
                                            <p:cond delay="0"/>
                                          </p:stCondLst>
                                        </p:cTn>
                                        <p:tgtEl>
                                          <p:spTgt spid="8195">
                                            <p:txEl>
                                              <p:pRg st="13" end="13"/>
                                            </p:txEl>
                                          </p:spTgt>
                                        </p:tgtEl>
                                        <p:attrNameLst>
                                          <p:attrName>style.visibility</p:attrName>
                                        </p:attrNameLst>
                                      </p:cBhvr>
                                      <p:to>
                                        <p:strVal val="visible"/>
                                      </p:to>
                                    </p:set>
                                    <p:anim calcmode="lin" valueType="num">
                                      <p:cBhvr>
                                        <p:cTn id="111" dur="500" fill="hold"/>
                                        <p:tgtEl>
                                          <p:spTgt spid="8195">
                                            <p:txEl>
                                              <p:pRg st="13" end="13"/>
                                            </p:txEl>
                                          </p:spTgt>
                                        </p:tgtEl>
                                        <p:attrNameLst>
                                          <p:attrName>ppt_x</p:attrName>
                                        </p:attrNameLst>
                                      </p:cBhvr>
                                      <p:tavLst>
                                        <p:tav tm="0">
                                          <p:val>
                                            <p:strVal val="#ppt_x-#ppt_w/2"/>
                                          </p:val>
                                        </p:tav>
                                        <p:tav tm="100000">
                                          <p:val>
                                            <p:strVal val="#ppt_x"/>
                                          </p:val>
                                        </p:tav>
                                      </p:tavLst>
                                    </p:anim>
                                    <p:anim calcmode="lin" valueType="num">
                                      <p:cBhvr>
                                        <p:cTn id="112" dur="500" fill="hold"/>
                                        <p:tgtEl>
                                          <p:spTgt spid="8195">
                                            <p:txEl>
                                              <p:pRg st="13" end="13"/>
                                            </p:txEl>
                                          </p:spTgt>
                                        </p:tgtEl>
                                        <p:attrNameLst>
                                          <p:attrName>ppt_y</p:attrName>
                                        </p:attrNameLst>
                                      </p:cBhvr>
                                      <p:tavLst>
                                        <p:tav tm="0">
                                          <p:val>
                                            <p:strVal val="#ppt_y"/>
                                          </p:val>
                                        </p:tav>
                                        <p:tav tm="100000">
                                          <p:val>
                                            <p:strVal val="#ppt_y"/>
                                          </p:val>
                                        </p:tav>
                                      </p:tavLst>
                                    </p:anim>
                                    <p:anim calcmode="lin" valueType="num">
                                      <p:cBhvr>
                                        <p:cTn id="113" dur="500" fill="hold"/>
                                        <p:tgtEl>
                                          <p:spTgt spid="8195">
                                            <p:txEl>
                                              <p:pRg st="13" end="13"/>
                                            </p:txEl>
                                          </p:spTgt>
                                        </p:tgtEl>
                                        <p:attrNameLst>
                                          <p:attrName>ppt_w</p:attrName>
                                        </p:attrNameLst>
                                      </p:cBhvr>
                                      <p:tavLst>
                                        <p:tav tm="0">
                                          <p:val>
                                            <p:fltVal val="0"/>
                                          </p:val>
                                        </p:tav>
                                        <p:tav tm="100000">
                                          <p:val>
                                            <p:strVal val="#ppt_w"/>
                                          </p:val>
                                        </p:tav>
                                      </p:tavLst>
                                    </p:anim>
                                    <p:anim calcmode="lin" valueType="num">
                                      <p:cBhvr>
                                        <p:cTn id="114" dur="500" fill="hold"/>
                                        <p:tgtEl>
                                          <p:spTgt spid="8195">
                                            <p:txEl>
                                              <p:pRg st="13" end="1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658813"/>
            <a:ext cx="9144000" cy="2084387"/>
          </a:xfrm>
        </p:spPr>
        <p:txBody>
          <a:bodyPr/>
          <a:lstStyle/>
          <a:p>
            <a:r>
              <a:rPr lang="en-US" sz="6000" b="1" dirty="0" smtClean="0">
                <a:solidFill>
                  <a:srgbClr val="FFFF00"/>
                </a:solidFill>
                <a:effectLst/>
              </a:rPr>
              <a:t>Are We Intensely Looking at Ourselves?</a:t>
            </a:r>
            <a:endParaRPr lang="en-US" sz="6000" b="1" dirty="0">
              <a:solidFill>
                <a:srgbClr val="FFFF00"/>
              </a:solidFill>
              <a:effectLst/>
            </a:endParaRPr>
          </a:p>
        </p:txBody>
      </p:sp>
      <p:sp>
        <p:nvSpPr>
          <p:cNvPr id="3" name="Title 1"/>
          <p:cNvSpPr txBox="1">
            <a:spLocks/>
          </p:cNvSpPr>
          <p:nvPr/>
        </p:nvSpPr>
        <p:spPr bwMode="auto">
          <a:xfrm>
            <a:off x="0" y="4316413"/>
            <a:ext cx="9144000"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9pPr>
          </a:lstStyle>
          <a:p>
            <a:pPr eaLnBrk="1" hangingPunct="1"/>
            <a:r>
              <a:rPr lang="en-US" sz="6000" b="1" kern="0" dirty="0" smtClean="0">
                <a:solidFill>
                  <a:srgbClr val="FFFFFF"/>
                </a:solidFill>
                <a:effectLst/>
              </a:rPr>
              <a:t>Are We </a:t>
            </a:r>
            <a:r>
              <a:rPr lang="en-US" sz="6000" b="1" kern="0" dirty="0" smtClean="0">
                <a:solidFill>
                  <a:srgbClr val="FFFFFF"/>
                </a:solidFill>
                <a:effectLst/>
              </a:rPr>
              <a:t>Trying to </a:t>
            </a:r>
            <a:r>
              <a:rPr lang="en-US" sz="6000" b="1" kern="0" dirty="0" smtClean="0">
                <a:solidFill>
                  <a:srgbClr val="FFFFFF"/>
                </a:solidFill>
                <a:effectLst/>
              </a:rPr>
              <a:t>Divert Attention from Ourselves?</a:t>
            </a:r>
            <a:endParaRPr lang="en-US" sz="6000" b="1" kern="0" dirty="0">
              <a:solidFill>
                <a:srgbClr val="FFFFFF"/>
              </a:solidFill>
              <a:effectLst/>
            </a:endParaRPr>
          </a:p>
        </p:txBody>
      </p:sp>
      <p:sp>
        <p:nvSpPr>
          <p:cNvPr id="4" name="TextBox 3"/>
          <p:cNvSpPr txBox="1"/>
          <p:nvPr/>
        </p:nvSpPr>
        <p:spPr>
          <a:xfrm>
            <a:off x="0" y="3207603"/>
            <a:ext cx="9144000" cy="830997"/>
          </a:xfrm>
          <a:prstGeom prst="rect">
            <a:avLst/>
          </a:prstGeom>
          <a:noFill/>
        </p:spPr>
        <p:txBody>
          <a:bodyPr wrap="square" rtlCol="0">
            <a:spAutoFit/>
          </a:bodyPr>
          <a:lstStyle/>
          <a:p>
            <a:pPr algn="ctr"/>
            <a:r>
              <a:rPr lang="en-US" sz="4800" b="1" i="1" dirty="0" smtClean="0">
                <a:solidFill>
                  <a:srgbClr val="FFB7FF"/>
                </a:solidFill>
              </a:rPr>
              <a:t>-or-</a:t>
            </a:r>
            <a:endParaRPr lang="en-US" sz="4800" b="1" i="1" dirty="0">
              <a:solidFill>
                <a:srgbClr val="FFB7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rbit">
  <a:themeElements>
    <a:clrScheme name="">
      <a:dk1>
        <a:srgbClr val="800000"/>
      </a:dk1>
      <a:lt1>
        <a:srgbClr val="FFFFFF"/>
      </a:lt1>
      <a:dk2>
        <a:srgbClr val="000000"/>
      </a:dk2>
      <a:lt2>
        <a:srgbClr val="FFFF7D"/>
      </a:lt2>
      <a:accent1>
        <a:srgbClr val="B40022"/>
      </a:accent1>
      <a:accent2>
        <a:srgbClr val="FFA1A1"/>
      </a:accent2>
      <a:accent3>
        <a:srgbClr val="AAAAAA"/>
      </a:accent3>
      <a:accent4>
        <a:srgbClr val="DADADA"/>
      </a:accent4>
      <a:accent5>
        <a:srgbClr val="D6AAAB"/>
      </a:accent5>
      <a:accent6>
        <a:srgbClr val="E79191"/>
      </a:accent6>
      <a:hlink>
        <a:srgbClr val="FFFFCC"/>
      </a:hlink>
      <a:folHlink>
        <a:srgbClr val="FFCC66"/>
      </a:folHlink>
    </a:clrScheme>
    <a:fontScheme name="Orbi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
      <a:clrScheme name="Orbit 10">
        <a:dk1>
          <a:srgbClr val="800000"/>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Designs\Orbit.pot</Template>
  <TotalTime>22029</TotalTime>
  <Words>194</Words>
  <Application>Microsoft Office PowerPoint</Application>
  <PresentationFormat>On-screen Show (4:3)</PresentationFormat>
  <Paragraphs>28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Orbit</vt:lpstr>
      <vt:lpstr>What Paul Did, Judas Did Not</vt:lpstr>
      <vt:lpstr>1st Corinthians 9:27</vt:lpstr>
      <vt:lpstr>Demands of Honest Self-Examination</vt:lpstr>
      <vt:lpstr>Are We Intensely Looking at Ourselves?</vt:lpstr>
    </vt:vector>
  </TitlesOfParts>
  <Company>User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User</dc:creator>
  <cp:lastModifiedBy>Harry</cp:lastModifiedBy>
  <cp:revision>18</cp:revision>
  <dcterms:created xsi:type="dcterms:W3CDTF">2002-01-27T01:52:25Z</dcterms:created>
  <dcterms:modified xsi:type="dcterms:W3CDTF">2016-07-10T11:47:07Z</dcterms:modified>
</cp:coreProperties>
</file>