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1E00"/>
    <a:srgbClr val="003300"/>
    <a:srgbClr val="FFFFFF"/>
    <a:srgbClr val="66FFFF"/>
    <a:srgbClr val="000000"/>
    <a:srgbClr val="5F3F1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7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3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3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5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8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3804-53EF-4A0E-98B0-29451F1B6B8C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E84C-F2AB-4610-84D0-EBAECA79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1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1E00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21E93804-53EF-4A0E-98B0-29451F1B6B8C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B4F4E84C-F2AB-4610-84D0-EBAECA79E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9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2209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Winning Others to Obey by Our Conduct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295400"/>
          </a:xfrm>
        </p:spPr>
        <p:txBody>
          <a:bodyPr anchor="ctr"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1</a:t>
            </a:r>
            <a:r>
              <a:rPr lang="en-US" sz="4800" b="1" i="1" baseline="30000" dirty="0" smtClean="0">
                <a:solidFill>
                  <a:srgbClr val="FFFFFF"/>
                </a:solidFill>
              </a:rPr>
              <a:t>st</a:t>
            </a:r>
            <a:r>
              <a:rPr lang="en-US" sz="4800" b="1" i="1" dirty="0" smtClean="0">
                <a:solidFill>
                  <a:srgbClr val="FFFFFF"/>
                </a:solidFill>
              </a:rPr>
              <a:t> Peter 3:1-4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</a:rPr>
              <a:t> Peter 3:1-4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59" y="1219200"/>
            <a:ext cx="89916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Wives, likewise, be submissive to your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own husbands, that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even if some do not obey the word, they,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word,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conduct of their wives, </a:t>
            </a: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when they observe your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chaste conduct accompanied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by fear. </a:t>
            </a:r>
            <a:r>
              <a:rPr lang="en-US" sz="3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Do not let your adornment be merely 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outward – arranging the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hair, wearing gold, or putting on 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fine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apparel – </a:t>
            </a:r>
            <a:r>
              <a:rPr lang="en-US" sz="34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rather let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be the hidden person of the heart, with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incorruptible beauty of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gentle and quiet spirit, which is very precious in the sight of God.</a:t>
            </a:r>
          </a:p>
        </p:txBody>
      </p:sp>
    </p:spTree>
    <p:extLst>
      <p:ext uri="{BB962C8B-B14F-4D97-AF65-F5344CB8AC3E}">
        <p14:creationId xmlns:p14="http://schemas.microsoft.com/office/powerpoint/2010/main" val="17763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Conduct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that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Wins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Others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to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Obedience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Purpose: </a:t>
            </a:r>
            <a:r>
              <a:rPr lang="en-US" sz="3000" i="1" dirty="0">
                <a:solidFill>
                  <a:srgbClr val="FFFFFF"/>
                </a:solidFill>
              </a:rPr>
              <a:t>T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hat even if some do not obey the word, they, without 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the 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word, may be won by the conduct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Influence is not for our benefit or </a:t>
            </a:r>
            <a:r>
              <a:rPr lang="en-US" dirty="0" smtClean="0">
                <a:solidFill>
                  <a:srgbClr val="FFFFFF"/>
                </a:solidFill>
              </a:rPr>
              <a:t>some worldly </a:t>
            </a:r>
            <a:r>
              <a:rPr lang="en-US" dirty="0">
                <a:solidFill>
                  <a:srgbClr val="FFFFFF"/>
                </a:solidFill>
              </a:rPr>
              <a:t>end, but to bring others to the Lord &amp; aid His </a:t>
            </a:r>
            <a:r>
              <a:rPr lang="en-US" dirty="0" smtClean="0">
                <a:solidFill>
                  <a:srgbClr val="FFFFFF"/>
                </a:solidFill>
              </a:rPr>
              <a:t>cause</a:t>
            </a:r>
            <a:endParaRPr lang="en-US" dirty="0">
              <a:solidFill>
                <a:srgbClr val="FFFFFF"/>
              </a:solidFill>
            </a:endParaRPr>
          </a:p>
          <a:p>
            <a:pPr marL="1204913" lvl="2" indent="-4095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1 Cor. 7:16</a:t>
            </a:r>
            <a:r>
              <a:rPr lang="en-US" sz="2600" dirty="0">
                <a:solidFill>
                  <a:srgbClr val="FFFFFF"/>
                </a:solidFill>
              </a:rPr>
              <a:t>	 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2600" dirty="0" smtClean="0">
                <a:solidFill>
                  <a:srgbClr val="FFFFFF"/>
                </a:solidFill>
              </a:rPr>
              <a:t>W</a:t>
            </a:r>
            <a:r>
              <a:rPr lang="en-US" sz="2600" dirty="0" smtClean="0">
                <a:solidFill>
                  <a:srgbClr val="FFFFFF"/>
                </a:solidFill>
              </a:rPr>
              <a:t>anted by faithful, </a:t>
            </a:r>
            <a:r>
              <a:rPr lang="en-US" sz="2600" dirty="0">
                <a:solidFill>
                  <a:srgbClr val="FFFFFF"/>
                </a:solidFill>
              </a:rPr>
              <a:t>but not always realized</a:t>
            </a:r>
          </a:p>
          <a:p>
            <a:pPr marL="1204913" lvl="2" indent="-4095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1 Pet. </a:t>
            </a:r>
            <a:r>
              <a:rPr lang="en-US" sz="2600" b="1" i="1" dirty="0" smtClean="0">
                <a:solidFill>
                  <a:srgbClr val="FFFF00"/>
                </a:solidFill>
              </a:rPr>
              <a:t>3:15</a:t>
            </a:r>
            <a:r>
              <a:rPr lang="en-US" sz="2600" dirty="0" smtClean="0">
                <a:solidFill>
                  <a:srgbClr val="FFFFFF"/>
                </a:solidFill>
              </a:rPr>
              <a:t>   Need </a:t>
            </a:r>
            <a:r>
              <a:rPr lang="en-US" sz="2600" dirty="0">
                <a:solidFill>
                  <a:srgbClr val="FFFFFF"/>
                </a:solidFill>
              </a:rPr>
              <a:t>to be ready when it works</a:t>
            </a:r>
          </a:p>
          <a:p>
            <a:pPr marL="1204913" lvl="2" indent="-4095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1 Cor. </a:t>
            </a:r>
            <a:r>
              <a:rPr lang="en-US" sz="2600" b="1" i="1" dirty="0" smtClean="0">
                <a:solidFill>
                  <a:srgbClr val="FFFF00"/>
                </a:solidFill>
              </a:rPr>
              <a:t>9:19-23</a:t>
            </a:r>
            <a:r>
              <a:rPr lang="en-US" sz="2600" dirty="0" smtClean="0">
                <a:solidFill>
                  <a:srgbClr val="FFFFFF"/>
                </a:solidFill>
              </a:rPr>
              <a:t>  Must </a:t>
            </a:r>
            <a:r>
              <a:rPr lang="en-US" sz="2600" dirty="0">
                <a:solidFill>
                  <a:srgbClr val="FFFFFF"/>
                </a:solidFill>
              </a:rPr>
              <a:t>be willing to give it priority</a:t>
            </a:r>
            <a:endParaRPr lang="en-US" sz="2600" dirty="0">
              <a:solidFill>
                <a:srgbClr val="FFFFFF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Greatest use 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of our </a:t>
            </a: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life is 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bringing others </a:t>
            </a: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to will of 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God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Manner: </a:t>
            </a:r>
            <a:r>
              <a:rPr lang="en-US" sz="3000" i="1" dirty="0">
                <a:solidFill>
                  <a:srgbClr val="FFFFFF"/>
                </a:solidFill>
              </a:rPr>
              <a:t>“</a:t>
            </a:r>
            <a:r>
              <a:rPr lang="en-US" sz="3000" i="1" u="sng" dirty="0">
                <a:solidFill>
                  <a:srgbClr val="FFFFFF"/>
                </a:solidFill>
              </a:rPr>
              <a:t>W</a:t>
            </a:r>
            <a:r>
              <a:rPr lang="en-US" sz="3000" i="1" u="sng" dirty="0">
                <a:solidFill>
                  <a:srgbClr val="FFFFFF"/>
                </a:solidFill>
                <a:cs typeface="Times New Roman" pitchFamily="18" charset="0"/>
              </a:rPr>
              <a:t>hen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 they observe your chaste conduct accompanied by fear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nfluence for good cannot come from life of compromise</a:t>
            </a:r>
            <a:endParaRPr lang="en-US" dirty="0">
              <a:solidFill>
                <a:srgbClr val="FFFFFF"/>
              </a:solidFill>
            </a:endParaRPr>
          </a:p>
          <a:p>
            <a:pPr marL="1204913" lvl="2" indent="-4095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1 Pet. 2:11-12</a:t>
            </a:r>
            <a:r>
              <a:rPr lang="en-US" sz="2600" dirty="0">
                <a:solidFill>
                  <a:srgbClr val="FFFFFF"/>
                </a:solidFill>
              </a:rPr>
              <a:t> Able to see good, despite opposing</a:t>
            </a:r>
          </a:p>
          <a:p>
            <a:pPr marL="1204913" lvl="2" indent="-4095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Eph</a:t>
            </a:r>
            <a:r>
              <a:rPr lang="en-US" sz="2600" b="1" i="1" dirty="0">
                <a:solidFill>
                  <a:srgbClr val="FFFF00"/>
                </a:solidFill>
              </a:rPr>
              <a:t>. 5:3-12</a:t>
            </a:r>
            <a:r>
              <a:rPr lang="en-US" sz="2600" dirty="0">
                <a:solidFill>
                  <a:srgbClr val="FFFFFF"/>
                </a:solidFill>
              </a:rPr>
              <a:t>    “Proving what is well-pleasing…”</a:t>
            </a:r>
          </a:p>
          <a:p>
            <a:pPr marL="1204913" lvl="2" indent="-409575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Titus </a:t>
            </a:r>
            <a:r>
              <a:rPr lang="en-US" sz="2600" b="1" i="1" dirty="0" smtClean="0">
                <a:solidFill>
                  <a:srgbClr val="FFFF00"/>
                </a:solidFill>
              </a:rPr>
              <a:t>2:11-14</a:t>
            </a:r>
            <a:r>
              <a:rPr lang="en-US" sz="2600" dirty="0" smtClean="0">
                <a:solidFill>
                  <a:srgbClr val="FFFFFF"/>
                </a:solidFill>
              </a:rPr>
              <a:t>  </a:t>
            </a:r>
            <a:r>
              <a:rPr lang="en-US" sz="2600" dirty="0">
                <a:solidFill>
                  <a:srgbClr val="FFFFFF"/>
                </a:solidFill>
              </a:rPr>
              <a:t>To be people zealous of good work</a:t>
            </a:r>
            <a:endParaRPr lang="en-US" sz="2600" dirty="0">
              <a:solidFill>
                <a:srgbClr val="FFFFFF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What would motivate one to change by our lives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?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Conduct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that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Wins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Others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to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Obedience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733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Source: </a:t>
            </a:r>
            <a:r>
              <a:rPr lang="en-US" sz="3000" i="1" dirty="0" smtClean="0">
                <a:solidFill>
                  <a:schemeClr val="bg1"/>
                </a:solidFill>
              </a:rPr>
              <a:t>“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T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he 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hidden person of the 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heart… a 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gentle and quiet 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spirit… </a:t>
            </a:r>
            <a:r>
              <a:rPr lang="en-US" sz="3000" i="1" dirty="0">
                <a:solidFill>
                  <a:srgbClr val="FFFFFF"/>
                </a:solidFill>
                <a:cs typeface="Times New Roman" pitchFamily="18" charset="0"/>
              </a:rPr>
              <a:t>very precious in the sight of </a:t>
            </a:r>
            <a:r>
              <a:rPr lang="en-US" sz="3000" i="1" dirty="0" smtClean="0">
                <a:solidFill>
                  <a:srgbClr val="FFFFFF"/>
                </a:solidFill>
                <a:cs typeface="Times New Roman" pitchFamily="18" charset="0"/>
              </a:rPr>
              <a:t>God”</a:t>
            </a:r>
          </a:p>
          <a:p>
            <a:pPr lvl="1">
              <a:spcBef>
                <a:spcPts val="1000"/>
              </a:spcBef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Inward character essential to serve &amp; influence</a:t>
            </a:r>
          </a:p>
          <a:p>
            <a:pPr marL="1204913" lvl="2" indent="-409575">
              <a:spcBef>
                <a:spcPts val="1000"/>
              </a:spcBef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Prov. 23:7</a:t>
            </a:r>
            <a:r>
              <a:rPr lang="en-US" sz="2600" dirty="0">
                <a:solidFill>
                  <a:srgbClr val="FFFFFF"/>
                </a:solidFill>
              </a:rPr>
              <a:t>    As man thinks within, so is he</a:t>
            </a:r>
          </a:p>
          <a:p>
            <a:pPr marL="1204913" lvl="2" indent="-409575">
              <a:spcBef>
                <a:spcPts val="1000"/>
              </a:spcBef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Lk. 6:43-45</a:t>
            </a:r>
            <a:r>
              <a:rPr lang="en-US" sz="2600" dirty="0">
                <a:solidFill>
                  <a:srgbClr val="FFFFFF"/>
                </a:solidFill>
              </a:rPr>
              <a:t>  Good acts brought from good heart</a:t>
            </a:r>
          </a:p>
          <a:p>
            <a:pPr marL="1204913" lvl="2" indent="-409575">
              <a:spcBef>
                <a:spcPts val="1000"/>
              </a:spcBef>
              <a:buClr>
                <a:srgbClr val="66FFFF"/>
              </a:buClr>
              <a:buFont typeface="Wingdings" pitchFamily="2" charset="2"/>
              <a:buChar char="Ø"/>
            </a:pPr>
            <a:r>
              <a:rPr lang="en-US" sz="2600" b="1" i="1" dirty="0">
                <a:solidFill>
                  <a:srgbClr val="FFFF00"/>
                </a:solidFill>
              </a:rPr>
              <a:t>Rom. 12:1-2</a:t>
            </a:r>
            <a:r>
              <a:rPr lang="en-US" sz="2600" dirty="0">
                <a:solidFill>
                  <a:srgbClr val="FFFFFF"/>
                </a:solidFill>
              </a:rPr>
              <a:t> Transformed </a:t>
            </a:r>
            <a:r>
              <a:rPr lang="en-US" sz="2600" dirty="0" smtClean="0">
                <a:solidFill>
                  <a:srgbClr val="FFFFFF"/>
                </a:solidFill>
              </a:rPr>
              <a:t>within to </a:t>
            </a:r>
            <a:r>
              <a:rPr lang="en-US" sz="2600" dirty="0">
                <a:solidFill>
                  <a:srgbClr val="FFFFFF"/>
                </a:solidFill>
              </a:rPr>
              <a:t>prove good…</a:t>
            </a:r>
            <a:endParaRPr lang="en-US" sz="2600" dirty="0">
              <a:solidFill>
                <a:srgbClr val="FFFFFF"/>
              </a:solidFill>
              <a:cs typeface="Times New Roman" pitchFamily="18" charset="0"/>
            </a:endParaRPr>
          </a:p>
          <a:p>
            <a:pPr lvl="1">
              <a:spcBef>
                <a:spcPts val="1000"/>
              </a:spcBef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Difference between good show &amp; good </a:t>
            </a:r>
            <a:r>
              <a:rPr lang="en-US" dirty="0" smtClean="0">
                <a:solidFill>
                  <a:srgbClr val="FFFFFF"/>
                </a:solidFill>
                <a:cs typeface="Times New Roman" pitchFamily="18" charset="0"/>
              </a:rPr>
              <a:t>character</a:t>
            </a:r>
            <a:endParaRPr lang="en-US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Our Conduct Winning Others to Christ or Losing from Him?</a:t>
            </a:r>
            <a:endParaRPr lang="en-US" sz="4800" b="1" dirty="0">
              <a:solidFill>
                <a:srgbClr val="FF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4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12666</TotalTime>
  <Words>156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Winning Others to Obey by Our Conduct</vt:lpstr>
      <vt:lpstr>1st Peter 3:1-4</vt:lpstr>
      <vt:lpstr>Conduct that Wins Others to Obedience</vt:lpstr>
      <vt:lpstr>Conduct that Wins Others to Obedience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</cp:lastModifiedBy>
  <cp:revision>22</cp:revision>
  <dcterms:created xsi:type="dcterms:W3CDTF">2011-11-12T17:08:05Z</dcterms:created>
  <dcterms:modified xsi:type="dcterms:W3CDTF">2016-07-10T11:46:43Z</dcterms:modified>
</cp:coreProperties>
</file>