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49"/>
  </p:notesMasterIdLst>
  <p:handoutMasterIdLst>
    <p:handoutMasterId r:id="rId50"/>
  </p:handoutMasterIdLst>
  <p:sldIdLst>
    <p:sldId id="273" r:id="rId8"/>
    <p:sldId id="275" r:id="rId9"/>
    <p:sldId id="276" r:id="rId10"/>
    <p:sldId id="277" r:id="rId11"/>
    <p:sldId id="278" r:id="rId12"/>
    <p:sldId id="283" r:id="rId13"/>
    <p:sldId id="279" r:id="rId14"/>
    <p:sldId id="280" r:id="rId15"/>
    <p:sldId id="281" r:id="rId16"/>
    <p:sldId id="282" r:id="rId17"/>
    <p:sldId id="262" r:id="rId18"/>
    <p:sldId id="274" r:id="rId19"/>
    <p:sldId id="264" r:id="rId20"/>
    <p:sldId id="289" r:id="rId21"/>
    <p:sldId id="290" r:id="rId22"/>
    <p:sldId id="291" r:id="rId23"/>
    <p:sldId id="292" r:id="rId24"/>
    <p:sldId id="293" r:id="rId25"/>
    <p:sldId id="295" r:id="rId26"/>
    <p:sldId id="296" r:id="rId27"/>
    <p:sldId id="297" r:id="rId28"/>
    <p:sldId id="286" r:id="rId29"/>
    <p:sldId id="285" r:id="rId30"/>
    <p:sldId id="300" r:id="rId31"/>
    <p:sldId id="301" r:id="rId32"/>
    <p:sldId id="294" r:id="rId33"/>
    <p:sldId id="298" r:id="rId34"/>
    <p:sldId id="287" r:id="rId35"/>
    <p:sldId id="299" r:id="rId36"/>
    <p:sldId id="288" r:id="rId37"/>
    <p:sldId id="284" r:id="rId38"/>
    <p:sldId id="265" r:id="rId39"/>
    <p:sldId id="269" r:id="rId40"/>
    <p:sldId id="302" r:id="rId41"/>
    <p:sldId id="303" r:id="rId42"/>
    <p:sldId id="266" r:id="rId43"/>
    <p:sldId id="271" r:id="rId44"/>
    <p:sldId id="267" r:id="rId45"/>
    <p:sldId id="270" r:id="rId46"/>
    <p:sldId id="268" r:id="rId47"/>
    <p:sldId id="272" r:id="rId48"/>
  </p:sldIdLst>
  <p:sldSz cx="9144000" cy="6858000" type="screen4x3"/>
  <p:notesSz cx="7010400" cy="9296400"/>
  <p:embeddedFontLst>
    <p:embeddedFont>
      <p:font typeface="Calibri Light" panose="020F0302020204030204" pitchFamily="34" charset="0"/>
      <p:regular r:id="rId51"/>
      <p: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Arial Narrow" panose="020B0606020202030204" pitchFamily="34" charset="0"/>
      <p:regular r:id="rId57"/>
      <p:bold r:id="rId58"/>
      <p:italic r:id="rId59"/>
      <p:boldItalic r:id="rId60"/>
    </p:embeddedFont>
    <p:embeddedFont>
      <p:font typeface="Arial Rounded MT Bold" panose="020F0704030504030204" pitchFamily="34" charset="0"/>
      <p:regular r:id="rId6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font" Target="fonts/font4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font" Target="fonts/font6.fntdata"/><Relationship Id="rId64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235C26-5BB7-4AA8-8BD7-62745F432FF4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5BCA9E-EF3B-4BA4-B49B-C2C97B34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67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A10A5-8A84-488A-B6FA-7B37019B3C99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358B0-F38E-4CA2-A125-6EF7022D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9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3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1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3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5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4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5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1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6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5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66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9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1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6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5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4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6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4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5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4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8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6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3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1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4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5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8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1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0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5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4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7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7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2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8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0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5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6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6511-104B-47E8-9176-F37CA60D9021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1E7B-1F05-4D19-9B1D-65581D1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0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6511-104B-47E8-9176-F37CA60D9021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1E7B-1F05-4D19-9B1D-65581D1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5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6511-104B-47E8-9176-F37CA60D9021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1E7B-1F05-4D19-9B1D-65581D1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3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6511-104B-47E8-9176-F37CA60D9021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1E7B-1F05-4D19-9B1D-65581D1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7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6511-104B-47E8-9176-F37CA60D9021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1E7B-1F05-4D19-9B1D-65581D1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8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6511-104B-47E8-9176-F37CA60D9021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1E7B-1F05-4D19-9B1D-65581D1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3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6511-104B-47E8-9176-F37CA60D9021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1E7B-1F05-4D19-9B1D-65581D1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1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6511-104B-47E8-9176-F37CA60D9021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1E7B-1F05-4D19-9B1D-65581D1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0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6511-104B-47E8-9176-F37CA60D9021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1E7B-1F05-4D19-9B1D-65581D1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9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6511-104B-47E8-9176-F37CA60D9021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1E7B-1F05-4D19-9B1D-65581D1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6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6511-104B-47E8-9176-F37CA60D9021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1E7B-1F05-4D19-9B1D-65581D1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7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9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9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4" descr="http://images.clipartpanda.com/working-clipart-dc8MAqGRi.jpe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535" l="3883" r="89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47" y="1925892"/>
            <a:ext cx="6705600" cy="503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403123" y="365126"/>
            <a:ext cx="8209935" cy="1460499"/>
          </a:xfrm>
          <a:prstGeom prst="roundRect">
            <a:avLst>
              <a:gd name="adj" fmla="val 9935"/>
            </a:avLst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4" descr="http://images.clipartpanda.com/working-clipart-dc8MAqGRi.jpe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535" l="3883" r="89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3" y="367377"/>
            <a:ext cx="1976898" cy="148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36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4" descr="http://images.clipartpanda.com/working-clipart-dc8MAqGRi.jpeg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535" l="3883" r="89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47" y="1925892"/>
            <a:ext cx="6705600" cy="503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99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4" descr="http://images.clipartpanda.com/working-clipart-dc8MAqGRi.jpe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535" l="3883" r="89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47" y="1925892"/>
            <a:ext cx="6705600" cy="503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48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4" descr="http://images.clipartpanda.com/working-clipart-dc8MAqGRi.jpe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535" l="3883" r="89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47" y="1925892"/>
            <a:ext cx="6705600" cy="503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41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3A7B9-79E8-4E1C-85CD-221186EA04BA}" type="datetimeFigureOut">
              <a:rPr lang="en-US" smtClean="0"/>
              <a:t>6/19/2016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7203E-81E7-4480-810A-758261BD78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4" descr="http://images.clipartpanda.com/working-clipart-dc8MAqGRi.jpe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535" l="3883" r="89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47" y="1925892"/>
            <a:ext cx="6705600" cy="503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62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E6511-104B-47E8-9176-F37CA60D9021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A1E7B-1F05-4D19-9B1D-65581D1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8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1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977" y="186813"/>
            <a:ext cx="8652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Imperative That We Understand</a:t>
            </a:r>
          </a:p>
          <a:p>
            <a:pPr algn="ctr"/>
            <a:r>
              <a:rPr lang="en-US" sz="4000" b="1" dirty="0"/>
              <a:t>What Bible Fellowship 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7925" y="2094271"/>
            <a:ext cx="770849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Can we fellowship those that teach doctrinal error?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Can we fellowship those that practice sin?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Is food and fun fellowship?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Is fellowship merely a local church matter?</a:t>
            </a:r>
          </a:p>
        </p:txBody>
      </p:sp>
    </p:spTree>
    <p:extLst>
      <p:ext uri="{BB962C8B-B14F-4D97-AF65-F5344CB8AC3E}">
        <p14:creationId xmlns:p14="http://schemas.microsoft.com/office/powerpoint/2010/main" val="379412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105" y="84633"/>
            <a:ext cx="8302145" cy="2123658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5600000"/>
            </a:lightRig>
          </a:scene3d>
          <a:sp3d>
            <a:bevelT w="165100" prst="coolSlant"/>
          </a:sp3d>
        </p:spPr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What Is</a:t>
            </a:r>
          </a:p>
          <a:p>
            <a:pPr algn="ctr"/>
            <a:r>
              <a:rPr lang="en-US" sz="6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Biblical Fellowship?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136" y="186808"/>
            <a:ext cx="8701548" cy="64302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38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105" y="84633"/>
            <a:ext cx="8302145" cy="2123658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5600000"/>
            </a:lightRig>
          </a:scene3d>
          <a:sp3d>
            <a:bevelT w="165100" prst="coolSlant"/>
          </a:sp3d>
        </p:spPr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What Is</a:t>
            </a:r>
          </a:p>
          <a:p>
            <a:pPr algn="ctr"/>
            <a:r>
              <a:rPr lang="en-US" sz="6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Biblical Fellowship?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678427" y="2635046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/>
            </a:pPr>
            <a:r>
              <a:rPr lang="en-US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The </a:t>
            </a:r>
            <a:r>
              <a:rPr lang="en-US" sz="3200" u="sng" dirty="0">
                <a:solidFill>
                  <a:schemeClr val="tx2"/>
                </a:solidFill>
                <a:latin typeface="Arial Rounded MT Bold" panose="020F0704030504030204" pitchFamily="34" charset="0"/>
              </a:rPr>
              <a:t>Meaning</a:t>
            </a:r>
            <a:r>
              <a:rPr lang="en-US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 of Fellowship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136" y="186808"/>
            <a:ext cx="8701548" cy="64302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8493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7558" y="521110"/>
            <a:ext cx="5614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3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The </a:t>
            </a:r>
            <a:r>
              <a:rPr lang="en-US" sz="3600" u="sng" dirty="0">
                <a:solidFill>
                  <a:schemeClr val="tx2"/>
                </a:solidFill>
                <a:latin typeface="Arial Rounded MT Bold" panose="020F0704030504030204" pitchFamily="34" charset="0"/>
              </a:rPr>
              <a:t>Meaning</a:t>
            </a:r>
            <a:r>
              <a:rPr lang="en-US" sz="3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 of Fellowship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936" y="2172929"/>
            <a:ext cx="638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/>
              <a:t>From </a:t>
            </a:r>
            <a:r>
              <a:rPr lang="en-US" sz="2800" dirty="0" err="1"/>
              <a:t>Grk</a:t>
            </a:r>
            <a:r>
              <a:rPr lang="en-US" sz="2800" dirty="0"/>
              <a:t>: </a:t>
            </a:r>
            <a:r>
              <a:rPr lang="en-US" sz="2800" i="1" dirty="0" err="1"/>
              <a:t>Koinonia</a:t>
            </a:r>
            <a:endParaRPr lang="en-US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27589" y="2900517"/>
            <a:ext cx="7855974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John 1:7</a:t>
            </a:r>
          </a:p>
          <a:p>
            <a:pPr algn="ctr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if we walk in the light as He is in the light, we have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fellowship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one another, and the blood of Jesus Christ His Son cleanses us from all sin. 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1084" y="4345858"/>
            <a:ext cx="3013583" cy="1936955"/>
            <a:chOff x="2281084" y="4345858"/>
            <a:chExt cx="3013583" cy="1936955"/>
          </a:xfrm>
        </p:grpSpPr>
        <p:sp>
          <p:nvSpPr>
            <p:cNvPr id="7" name="Freeform 6"/>
            <p:cNvSpPr/>
            <p:nvPr/>
          </p:nvSpPr>
          <p:spPr>
            <a:xfrm>
              <a:off x="2281084" y="4345858"/>
              <a:ext cx="2989006" cy="1936955"/>
            </a:xfrm>
            <a:custGeom>
              <a:avLst/>
              <a:gdLst>
                <a:gd name="connsiteX0" fmla="*/ 934064 w 2989006"/>
                <a:gd name="connsiteY0" fmla="*/ 1936955 h 1936955"/>
                <a:gd name="connsiteX1" fmla="*/ 0 w 2989006"/>
                <a:gd name="connsiteY1" fmla="*/ 0 h 1936955"/>
                <a:gd name="connsiteX2" fmla="*/ 2989006 w 2989006"/>
                <a:gd name="connsiteY2" fmla="*/ 1160207 h 1936955"/>
                <a:gd name="connsiteX3" fmla="*/ 894735 w 2989006"/>
                <a:gd name="connsiteY3" fmla="*/ 1858297 h 193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9006" h="1936955">
                  <a:moveTo>
                    <a:pt x="934064" y="1936955"/>
                  </a:moveTo>
                  <a:lnTo>
                    <a:pt x="0" y="0"/>
                  </a:lnTo>
                  <a:lnTo>
                    <a:pt x="2989006" y="1160207"/>
                  </a:lnTo>
                  <a:lnTo>
                    <a:pt x="894735" y="1858297"/>
                  </a:lnTo>
                </a:path>
              </a:pathLst>
            </a:cu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190564" y="5505542"/>
              <a:ext cx="2104103" cy="76691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dirty="0"/>
                <a:t>κοινωνία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06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294" y="1002891"/>
            <a:ext cx="86130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“fellowship, </a:t>
            </a: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association, community, communion, joint participation, intercourse;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N. T. as in class,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Grk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share which one has in anything, participation; w. gen. of the thing in which he shares:</a:t>
            </a:r>
          </a:p>
          <a:p>
            <a:pPr marL="342900" indent="-342900">
              <a:buAutoNum type="arabicPeriod"/>
            </a:pPr>
            <a:endParaRPr lang="en-US" sz="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intercourse, fellowship, intimacy: </a:t>
            </a:r>
            <a:r>
              <a:rPr lang="el-G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δεξιὰ κοινωνίας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right hand as the sign and pledge of fellowship (in fulfilling the apostolic office)</a:t>
            </a:r>
          </a:p>
          <a:p>
            <a:endParaRPr lang="en-US" sz="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benefaction jointly contributed, a collection, a contribution, as exhibiting an embodiment and proof of fellowship</a:t>
            </a:r>
            <a:endParaRPr lang="nl-NL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Thayer, J. H. (1889).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Greek-English lexicon of the New Testament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(p. 352)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8323" y="68826"/>
            <a:ext cx="3864077" cy="59976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Thayer’s Lexicon</a:t>
            </a:r>
          </a:p>
        </p:txBody>
      </p:sp>
    </p:spTree>
    <p:extLst>
      <p:ext uri="{BB962C8B-B14F-4D97-AF65-F5344CB8AC3E}">
        <p14:creationId xmlns:p14="http://schemas.microsoft.com/office/powerpoint/2010/main" val="27390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8323" y="68826"/>
            <a:ext cx="3864077" cy="59976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TDNT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948" y="1179870"/>
            <a:ext cx="79542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κοινωνός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means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“fellow,” “participant.” It implies fellowship or sharing with someone or in something.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Kittel, G.,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Bromiley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G. W., &amp; Friedrich, G. (Eds.). (1964–).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Theological dictionary of the New Testament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(electronic ed., Vol. 3, p. 797). Grand Rapids, MI: Eerdmans.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086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8323" y="68826"/>
            <a:ext cx="3864077" cy="59976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Strong’s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949" y="1071716"/>
            <a:ext cx="80034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842"/>
            </a:pPr>
            <a:r>
              <a:rPr lang="el-G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κοινωνία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kŏinōnia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koy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nohn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´-ah; from 2844;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partnership, i.e. (lit.) participation, or (social) intercourse, or (pecuniary) benefaction:—(to) communicate (-</a:t>
            </a:r>
            <a:r>
              <a:rPr lang="en-US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ation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communion, (</a:t>
            </a:r>
            <a:r>
              <a:rPr lang="en-US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-) distribution, fellowship</a:t>
            </a:r>
          </a:p>
          <a:p>
            <a:endParaRPr 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 startAt="2844"/>
            </a:pPr>
            <a:r>
              <a:rPr lang="el-G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κοινωνός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kŏinōnŏs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koy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-no-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´; from 2839;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sharer, i.e. associate:—companion, × fellowship, partaker, partner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Strong, J. (2009). A Concise Dictionary of the Words in the Greek Testament and The Hebrew Bible (Vol. 1, p. 42). Bellingham, </a:t>
            </a:r>
          </a:p>
        </p:txBody>
      </p:sp>
    </p:spTree>
    <p:extLst>
      <p:ext uri="{BB962C8B-B14F-4D97-AF65-F5344CB8AC3E}">
        <p14:creationId xmlns:p14="http://schemas.microsoft.com/office/powerpoint/2010/main" val="256404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619" y="1563329"/>
            <a:ext cx="80722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3126 </a:t>
            </a:r>
            <a:r>
              <a: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κοινωνία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koinōnia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l-G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ας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(as), </a:t>
            </a:r>
            <a:r>
              <a:rPr lang="el-G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ἡ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hē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n.fem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.; ≡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2842; TDNT 3.797—1. LN 34.5 fellowship,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 mutual association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(1Jn 1:3; 1Co 1:9); 2. LN 57.98 share, participation (2Co 8:4); 3. LN 57.101 willing contribution, gift (Ro 15:26+)</a:t>
            </a:r>
          </a:p>
          <a:p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Swanson, J. (1997). Dictionary of Biblical Languages with Semantic Domains: Greek (New Testament) (electronic ed.). Oak Harbor: Logos Research Systems, Inc.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8324" y="68825"/>
            <a:ext cx="3814916" cy="88490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Dictionary of Biblical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Languages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4688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297" y="1189704"/>
            <a:ext cx="86917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κοινωνία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koinōnia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n. fem.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fellowship, communion, sharing, participation. A term that conveys a sense of commonality, solidarity, and shared responsibility among households or individuals.</a:t>
            </a:r>
          </a:p>
          <a:p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general sense of this term refers to a shared conviction that manifests itself as mutual responsibility and status….</a:t>
            </a:r>
          </a:p>
          <a:p>
            <a:endParaRPr lang="en-US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who choose to willing engage in mutual responsibility are described as having “partnership” (</a:t>
            </a:r>
            <a:r>
              <a:rPr lang="en-US" sz="2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koinōnia</a:t>
            </a: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with the body of Christ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10:16), the gospel (Phil 1:5), the Spirit (Phil 2:1), the sufferings of the Messiah (Phil 3:10), or, negatively, unbelievers (2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6:14).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Davis, D. L. (2014). Assembly, Religious. D. Mangum, D. R. Brown, R.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Klippenstein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&amp; R. Hurst (Eds.),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Lexham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Theological Wordbook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Bellingham, WA: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Lexham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Press.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8324" y="68825"/>
            <a:ext cx="3814916" cy="88490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Lexham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Theological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chemeClr val="bg1"/>
                </a:solidFill>
              </a:rPr>
              <a:t>Wordbook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235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955" y="1101215"/>
            <a:ext cx="85245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koinonia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l-G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κοινωνία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2842), </a:t>
            </a: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“communion, fellowship, sharing in common”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(from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koinos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“common”), is translated “communion” in 1 Cor. 10:16; Philem. 6,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rv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“fellowship,” for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“communication”; it is most frequently translated “fellowship”; (b) “that which is the outcome of fellowship, a contribution,” e.g., Rom. 15:26; 2 Cor. 8:4. See communion, contribution, etc.  </a:t>
            </a:r>
          </a:p>
          <a:p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In Eph. 3:9, some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mss.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koinonia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instead of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oikonomia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“dispensation,”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rv.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koinonos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l-G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κοινωνός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2844) denotes </a:t>
            </a: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partaker” or “partner”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(akin to No. 1); in 1 Cor. 10:20 it is used with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ginomai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“to become,” “that ye should have communion with,”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rv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fellowship with). See companion, partaker, partner.  </a:t>
            </a:r>
          </a:p>
          <a:p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Vine, W. E., Unger, M. F., &amp; White, W., Jr. (1996).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Vine’s Complete Expository Dictionary of Old and New Testament Words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(Vol. 2, p. 233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8324" y="68825"/>
            <a:ext cx="3814916" cy="88490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W.E. </a:t>
            </a:r>
            <a:r>
              <a:rPr lang="en-US" sz="2400" kern="0" dirty="0">
                <a:solidFill>
                  <a:schemeClr val="bg1"/>
                </a:solidFill>
              </a:rPr>
              <a:t>Vine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873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871" y="167148"/>
            <a:ext cx="810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Jesus prayed for unity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871" y="1317523"/>
            <a:ext cx="8386916" cy="313932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17:20–21</a:t>
            </a:r>
          </a:p>
          <a:p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do not pray for these alone, but also for those who will believe in Me through their word; 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they all may be one, as You, Father,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Me, and I in You; that they also may be one in Us, that the world may believe that You sent Me.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870" y="4748983"/>
            <a:ext cx="79002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Our goal should be to strive for 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God hates division (Prov. 6:16-19)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Thus, fellowship is a vitally important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136" y="186808"/>
            <a:ext cx="8701548" cy="64302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343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8324" y="68825"/>
            <a:ext cx="3814916" cy="88490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Use in LXX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129" y="1238864"/>
            <a:ext cx="81116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Lev. 6:2 (KJV)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soul sin, and commit a trespass against the Lord, and lie unto his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that which was delivered him to keep, or in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fellowship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 in a thing taken away by violence, or hath deceived his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NKJV – “pledge”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held in common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NCV – “something he was taking care of for someone 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842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8324" y="68825"/>
            <a:ext cx="3814916" cy="88490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Use in LXX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1494" y="1155141"/>
            <a:ext cx="812144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34:8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goes in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the workers of iniquity,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walks with wicked men?</a:t>
            </a:r>
            <a:r>
              <a:rPr lang="en-US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en-US" sz="1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Brenton: “Saying,  I have not sinned, nor committed ungodliness, nor had </a:t>
            </a: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fellowship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workers of iniquity, to go with the ungodly”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together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Implied approval – “he goes along with…”</a:t>
            </a:r>
          </a:p>
        </p:txBody>
      </p:sp>
    </p:spTree>
    <p:extLst>
      <p:ext uri="{BB962C8B-B14F-4D97-AF65-F5344CB8AC3E}">
        <p14:creationId xmlns:p14="http://schemas.microsoft.com/office/powerpoint/2010/main" val="123011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7558" y="521110"/>
            <a:ext cx="5614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3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The </a:t>
            </a:r>
            <a:r>
              <a:rPr lang="en-US" sz="3600" u="sng" dirty="0">
                <a:solidFill>
                  <a:schemeClr val="tx2"/>
                </a:solidFill>
                <a:latin typeface="Arial Rounded MT Bold" panose="020F0704030504030204" pitchFamily="34" charset="0"/>
              </a:rPr>
              <a:t>Meaning</a:t>
            </a:r>
            <a:r>
              <a:rPr lang="en-US" sz="3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 of Fellowship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936" y="2172929"/>
            <a:ext cx="63811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/>
              <a:t>From </a:t>
            </a:r>
            <a:r>
              <a:rPr lang="en-US" sz="2800" dirty="0" err="1"/>
              <a:t>Grk</a:t>
            </a:r>
            <a:r>
              <a:rPr lang="en-US" sz="2800" dirty="0"/>
              <a:t>: </a:t>
            </a:r>
            <a:r>
              <a:rPr lang="en-US" sz="2800" i="1" dirty="0" err="1"/>
              <a:t>Koinonia</a:t>
            </a:r>
            <a:endParaRPr lang="en-US" sz="2800" i="1" dirty="0"/>
          </a:p>
          <a:p>
            <a:pPr marL="514350" indent="-514350">
              <a:buFont typeface="+mj-lt"/>
              <a:buAutoNum type="alphaUcPeriod"/>
            </a:pPr>
            <a:endParaRPr lang="en-US" sz="900" i="1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How it is translated</a:t>
            </a:r>
          </a:p>
        </p:txBody>
      </p:sp>
    </p:spTree>
    <p:extLst>
      <p:ext uri="{BB962C8B-B14F-4D97-AF65-F5344CB8AC3E}">
        <p14:creationId xmlns:p14="http://schemas.microsoft.com/office/powerpoint/2010/main" val="143669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715786"/>
              </p:ext>
            </p:extLst>
          </p:nvPr>
        </p:nvGraphicFramePr>
        <p:xfrm>
          <a:off x="1415843" y="-7"/>
          <a:ext cx="6331975" cy="6860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395">
                  <a:extLst>
                    <a:ext uri="{9D8B030D-6E8A-4147-A177-3AD203B41FA5}">
                      <a16:colId xmlns:a16="http://schemas.microsoft.com/office/drawing/2014/main" val="1466114929"/>
                    </a:ext>
                  </a:extLst>
                </a:gridCol>
                <a:gridCol w="1266395">
                  <a:extLst>
                    <a:ext uri="{9D8B030D-6E8A-4147-A177-3AD203B41FA5}">
                      <a16:colId xmlns:a16="http://schemas.microsoft.com/office/drawing/2014/main" val="2892593123"/>
                    </a:ext>
                  </a:extLst>
                </a:gridCol>
                <a:gridCol w="1266395">
                  <a:extLst>
                    <a:ext uri="{9D8B030D-6E8A-4147-A177-3AD203B41FA5}">
                      <a16:colId xmlns:a16="http://schemas.microsoft.com/office/drawing/2014/main" val="1861559626"/>
                    </a:ext>
                  </a:extLst>
                </a:gridCol>
                <a:gridCol w="1266395">
                  <a:extLst>
                    <a:ext uri="{9D8B030D-6E8A-4147-A177-3AD203B41FA5}">
                      <a16:colId xmlns:a16="http://schemas.microsoft.com/office/drawing/2014/main" val="4045104494"/>
                    </a:ext>
                  </a:extLst>
                </a:gridCol>
                <a:gridCol w="1266395">
                  <a:extLst>
                    <a:ext uri="{9D8B030D-6E8A-4147-A177-3AD203B41FA5}">
                      <a16:colId xmlns:a16="http://schemas.microsoft.com/office/drawing/2014/main" val="3050169624"/>
                    </a:ext>
                  </a:extLst>
                </a:gridCol>
              </a:tblGrid>
              <a:tr h="346188">
                <a:tc>
                  <a:txBody>
                    <a:bodyPr/>
                    <a:lstStyle/>
                    <a:p>
                      <a:r>
                        <a:rPr lang="en-US" sz="130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NKJV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ESV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KJV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NASB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449197"/>
                  </a:ext>
                </a:extLst>
              </a:tr>
              <a:tr h="346188">
                <a:tc>
                  <a:txBody>
                    <a:bodyPr/>
                    <a:lstStyle/>
                    <a:p>
                      <a:r>
                        <a:rPr lang="en-US" sz="1300" dirty="0"/>
                        <a:t>Acts</a:t>
                      </a:r>
                      <a:r>
                        <a:rPr lang="en-US" sz="1300" baseline="0" dirty="0"/>
                        <a:t> 2:42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791682"/>
                  </a:ext>
                </a:extLst>
              </a:tr>
              <a:tr h="346188">
                <a:tc>
                  <a:txBody>
                    <a:bodyPr/>
                    <a:lstStyle/>
                    <a:p>
                      <a:r>
                        <a:rPr lang="en-US" sz="1300" dirty="0"/>
                        <a:t>Rom 15:16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contribution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691039"/>
                  </a:ext>
                </a:extLst>
              </a:tr>
              <a:tr h="346188">
                <a:tc>
                  <a:txBody>
                    <a:bodyPr/>
                    <a:lstStyle/>
                    <a:p>
                      <a:r>
                        <a:rPr lang="en-US" sz="1300" dirty="0"/>
                        <a:t>1 Cor. 1:9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428711"/>
                  </a:ext>
                </a:extLst>
              </a:tr>
              <a:tr h="486406">
                <a:tc>
                  <a:txBody>
                    <a:bodyPr/>
                    <a:lstStyle/>
                    <a:p>
                      <a:r>
                        <a:rPr lang="en-US" sz="1300" dirty="0"/>
                        <a:t>1 Cor. 10:16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communion</a:t>
                      </a:r>
                    </a:p>
                    <a:p>
                      <a:r>
                        <a:rPr lang="en-US" sz="1300" dirty="0"/>
                        <a:t>communion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participation</a:t>
                      </a:r>
                    </a:p>
                    <a:p>
                      <a:r>
                        <a:rPr lang="en-US" sz="1300" dirty="0"/>
                        <a:t>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sharing</a:t>
                      </a:r>
                    </a:p>
                    <a:p>
                      <a:r>
                        <a:rPr lang="en-US" sz="1300" dirty="0"/>
                        <a:t>sharing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communion</a:t>
                      </a:r>
                    </a:p>
                    <a:p>
                      <a:r>
                        <a:rPr lang="en-US" sz="1300" dirty="0"/>
                        <a:t>communion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35380"/>
                  </a:ext>
                </a:extLst>
              </a:tr>
              <a:tr h="346188">
                <a:tc>
                  <a:txBody>
                    <a:bodyPr/>
                    <a:lstStyle/>
                    <a:p>
                      <a:r>
                        <a:rPr lang="en-US" sz="1300" dirty="0"/>
                        <a:t>2 Cor.</a:t>
                      </a:r>
                      <a:r>
                        <a:rPr lang="en-US" sz="1300" baseline="0" dirty="0"/>
                        <a:t> 6:14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communion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communion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communion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947062"/>
                  </a:ext>
                </a:extLst>
              </a:tr>
              <a:tr h="346188">
                <a:tc>
                  <a:txBody>
                    <a:bodyPr/>
                    <a:lstStyle/>
                    <a:p>
                      <a:r>
                        <a:rPr lang="en-US" sz="1300" dirty="0"/>
                        <a:t>2 Cor. 8:4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participation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545201"/>
                  </a:ext>
                </a:extLst>
              </a:tr>
              <a:tr h="346188">
                <a:tc>
                  <a:txBody>
                    <a:bodyPr/>
                    <a:lstStyle/>
                    <a:p>
                      <a:r>
                        <a:rPr lang="en-US" sz="1300" dirty="0"/>
                        <a:t>2 Cor. 9:13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sharing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contribution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727397"/>
                  </a:ext>
                </a:extLst>
              </a:tr>
              <a:tr h="346188">
                <a:tc>
                  <a:txBody>
                    <a:bodyPr/>
                    <a:lstStyle/>
                    <a:p>
                      <a:r>
                        <a:rPr lang="en-US" sz="1300" dirty="0"/>
                        <a:t>2 Cor. 13:14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communion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communion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948837"/>
                  </a:ext>
                </a:extLst>
              </a:tr>
              <a:tr h="346188">
                <a:tc>
                  <a:txBody>
                    <a:bodyPr/>
                    <a:lstStyle/>
                    <a:p>
                      <a:r>
                        <a:rPr lang="en-US" sz="1300" dirty="0"/>
                        <a:t>Gal. 2:9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643952"/>
                  </a:ext>
                </a:extLst>
              </a:tr>
              <a:tr h="346188">
                <a:tc>
                  <a:txBody>
                    <a:bodyPr/>
                    <a:lstStyle/>
                    <a:p>
                      <a:r>
                        <a:rPr lang="en-US" sz="1300" dirty="0"/>
                        <a:t>Eph. 3:9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134336"/>
                  </a:ext>
                </a:extLst>
              </a:tr>
              <a:tr h="346188">
                <a:tc>
                  <a:txBody>
                    <a:bodyPr/>
                    <a:lstStyle/>
                    <a:p>
                      <a:r>
                        <a:rPr lang="en-US" sz="1300" dirty="0"/>
                        <a:t>Phil.</a:t>
                      </a:r>
                      <a:r>
                        <a:rPr lang="en-US" sz="1300" baseline="0" dirty="0"/>
                        <a:t> 1:5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partnership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participation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91265"/>
                  </a:ext>
                </a:extLst>
              </a:tr>
              <a:tr h="346188">
                <a:tc>
                  <a:txBody>
                    <a:bodyPr/>
                    <a:lstStyle/>
                    <a:p>
                      <a:r>
                        <a:rPr lang="en-US" sz="1300" dirty="0"/>
                        <a:t>Phil. 2:1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980834"/>
                  </a:ext>
                </a:extLst>
              </a:tr>
              <a:tr h="346188">
                <a:tc>
                  <a:txBody>
                    <a:bodyPr/>
                    <a:lstStyle/>
                    <a:p>
                      <a:r>
                        <a:rPr lang="en-US" sz="1300" dirty="0"/>
                        <a:t>Phil. 3:10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956376"/>
                  </a:ext>
                </a:extLst>
              </a:tr>
              <a:tr h="346188">
                <a:tc>
                  <a:txBody>
                    <a:bodyPr/>
                    <a:lstStyle/>
                    <a:p>
                      <a:r>
                        <a:rPr lang="en-US" sz="1300" dirty="0" err="1"/>
                        <a:t>Philem</a:t>
                      </a:r>
                      <a:r>
                        <a:rPr lang="en-US" sz="1300" dirty="0"/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sharing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sharing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518370"/>
                  </a:ext>
                </a:extLst>
              </a:tr>
              <a:tr h="346188">
                <a:tc>
                  <a:txBody>
                    <a:bodyPr/>
                    <a:lstStyle/>
                    <a:p>
                      <a:r>
                        <a:rPr lang="en-US" sz="1300" dirty="0"/>
                        <a:t>Heb. 13:16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communicate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sharing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71304"/>
                  </a:ext>
                </a:extLst>
              </a:tr>
              <a:tr h="486406">
                <a:tc>
                  <a:txBody>
                    <a:bodyPr/>
                    <a:lstStyle/>
                    <a:p>
                      <a:r>
                        <a:rPr lang="en-US" sz="1300" dirty="0"/>
                        <a:t>1 John 1:3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443956"/>
                  </a:ext>
                </a:extLst>
              </a:tr>
              <a:tr h="346188">
                <a:tc>
                  <a:txBody>
                    <a:bodyPr/>
                    <a:lstStyle/>
                    <a:p>
                      <a:r>
                        <a:rPr lang="en-US" sz="1300" dirty="0"/>
                        <a:t>1 John 1:6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016950"/>
                  </a:ext>
                </a:extLst>
              </a:tr>
              <a:tr h="346188">
                <a:tc>
                  <a:txBody>
                    <a:bodyPr/>
                    <a:lstStyle/>
                    <a:p>
                      <a:r>
                        <a:rPr lang="en-US" sz="1300" dirty="0"/>
                        <a:t>1 </a:t>
                      </a:r>
                      <a:r>
                        <a:rPr lang="en-US" sz="1300" dirty="0" err="1"/>
                        <a:t>Jno</a:t>
                      </a:r>
                      <a:r>
                        <a:rPr lang="en-US" sz="1300" dirty="0"/>
                        <a:t>. 1:7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fellowship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80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15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718"/>
            <a:ext cx="9110518" cy="50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6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627"/>
            <a:ext cx="9240052" cy="46200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91727"/>
          <a:stretch/>
        </p:blipFill>
        <p:spPr>
          <a:xfrm>
            <a:off x="0" y="540718"/>
            <a:ext cx="9110518" cy="42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1756"/>
            <a:ext cx="9143999" cy="4674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452" y="334297"/>
            <a:ext cx="224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NKJV</a:t>
            </a:r>
          </a:p>
        </p:txBody>
      </p:sp>
    </p:spTree>
    <p:extLst>
      <p:ext uri="{BB962C8B-B14F-4D97-AF65-F5344CB8AC3E}">
        <p14:creationId xmlns:p14="http://schemas.microsoft.com/office/powerpoint/2010/main" val="318469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741" y="216310"/>
            <a:ext cx="26350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Fellowship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Contribution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Communion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Part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477" y="216310"/>
            <a:ext cx="2374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Participation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4660" y="216310"/>
            <a:ext cx="26006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Sharing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Partnership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Distribution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Communicate</a:t>
            </a:r>
          </a:p>
        </p:txBody>
      </p:sp>
      <p:sp>
        <p:nvSpPr>
          <p:cNvPr id="5" name="Oval 4"/>
          <p:cNvSpPr/>
          <p:nvPr/>
        </p:nvSpPr>
        <p:spPr>
          <a:xfrm>
            <a:off x="3968549" y="980555"/>
            <a:ext cx="2123766" cy="1526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KJV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NKJV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ESV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NASB</a:t>
            </a:r>
          </a:p>
        </p:txBody>
      </p:sp>
    </p:spTree>
    <p:extLst>
      <p:ext uri="{BB962C8B-B14F-4D97-AF65-F5344CB8AC3E}">
        <p14:creationId xmlns:p14="http://schemas.microsoft.com/office/powerpoint/2010/main" val="11416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7558" y="521110"/>
            <a:ext cx="5614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3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The </a:t>
            </a:r>
            <a:r>
              <a:rPr lang="en-US" sz="3600" u="sng" dirty="0">
                <a:solidFill>
                  <a:schemeClr val="tx2"/>
                </a:solidFill>
                <a:latin typeface="Arial Rounded MT Bold" panose="020F0704030504030204" pitchFamily="34" charset="0"/>
              </a:rPr>
              <a:t>Meaning</a:t>
            </a:r>
            <a:r>
              <a:rPr lang="en-US" sz="3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 of Fellowship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936" y="2172929"/>
            <a:ext cx="638113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/>
              <a:t>From </a:t>
            </a:r>
            <a:r>
              <a:rPr lang="en-US" sz="2800" dirty="0" err="1"/>
              <a:t>Grk</a:t>
            </a:r>
            <a:r>
              <a:rPr lang="en-US" sz="2800" dirty="0"/>
              <a:t>: </a:t>
            </a:r>
            <a:r>
              <a:rPr lang="en-US" sz="2800" i="1" dirty="0" err="1"/>
              <a:t>Koinonia</a:t>
            </a:r>
            <a:endParaRPr lang="en-US" sz="2800" i="1" dirty="0"/>
          </a:p>
          <a:p>
            <a:pPr marL="514350" indent="-514350">
              <a:buFont typeface="+mj-lt"/>
              <a:buAutoNum type="alphaUcPeriod"/>
            </a:pPr>
            <a:endParaRPr lang="en-US" sz="900" i="1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How it is translated</a:t>
            </a:r>
          </a:p>
          <a:p>
            <a:pPr marL="514350" indent="-514350">
              <a:buFont typeface="+mj-lt"/>
              <a:buAutoNum type="alphaUcPeriod"/>
            </a:pPr>
            <a:endParaRPr lang="en-US" sz="9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23965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845" y="157316"/>
            <a:ext cx="63024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Fellowship</a:t>
            </a:r>
          </a:p>
          <a:p>
            <a:pPr algn="ctr"/>
            <a:r>
              <a:rPr lang="en-US" sz="4000" i="1" dirty="0">
                <a:solidFill>
                  <a:srgbClr val="00B0F0"/>
                </a:solidFill>
              </a:rPr>
              <a:t>(</a:t>
            </a:r>
            <a:r>
              <a:rPr lang="en-US" sz="4000" i="1" dirty="0" err="1">
                <a:solidFill>
                  <a:srgbClr val="00B0F0"/>
                </a:solidFill>
              </a:rPr>
              <a:t>Koinonia</a:t>
            </a:r>
            <a:r>
              <a:rPr lang="en-US" sz="4000" i="1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3226" y="1967660"/>
            <a:ext cx="7698658" cy="403187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u="sng" dirty="0"/>
              <a:t>COMMUNION</a:t>
            </a:r>
            <a:r>
              <a:rPr lang="en-US" sz="3200" dirty="0"/>
              <a:t> – Lord’s Supper (1 Cor. 10:16)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u="sng" dirty="0"/>
              <a:t>COMMUNITY</a:t>
            </a:r>
            <a:r>
              <a:rPr lang="en-US" sz="3200" dirty="0"/>
              <a:t> -  Sharing of goods (Acts 2:42)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u="sng" dirty="0"/>
              <a:t>CONTRIBUTION</a:t>
            </a:r>
            <a:r>
              <a:rPr lang="en-US" sz="3200" dirty="0"/>
              <a:t> – For poor saints (Rom. 15:26)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u="sng" dirty="0"/>
              <a:t>COOPERATION</a:t>
            </a:r>
            <a:r>
              <a:rPr lang="en-US" sz="3200" dirty="0"/>
              <a:t> – Extending right hand of fellowship (Gal. 2:9)</a:t>
            </a:r>
          </a:p>
        </p:txBody>
      </p:sp>
    </p:spTree>
    <p:extLst>
      <p:ext uri="{BB962C8B-B14F-4D97-AF65-F5344CB8AC3E}">
        <p14:creationId xmlns:p14="http://schemas.microsoft.com/office/powerpoint/2010/main" val="97650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527" y="1415845"/>
            <a:ext cx="2733368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Refuse to fellowship those we should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29963" y="1415845"/>
            <a:ext cx="2875937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Extend fellowship to those we should not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7019" y="186813"/>
            <a:ext cx="6508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Importance of Fellowship</a:t>
            </a:r>
          </a:p>
        </p:txBody>
      </p:sp>
      <p:sp>
        <p:nvSpPr>
          <p:cNvPr id="5" name="Left-Right Arrow 4"/>
          <p:cNvSpPr/>
          <p:nvPr/>
        </p:nvSpPr>
        <p:spPr>
          <a:xfrm>
            <a:off x="3752249" y="1789471"/>
            <a:ext cx="1582993" cy="40312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1347" y="3029598"/>
            <a:ext cx="235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tx2"/>
                </a:solidFill>
              </a:rPr>
              <a:t>(3 John 9-11)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9345" y="3029597"/>
            <a:ext cx="2379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tx2"/>
                </a:solidFill>
              </a:rPr>
              <a:t>(2 John 9-11)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136" y="186808"/>
            <a:ext cx="8701548" cy="64302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023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7558" y="521110"/>
            <a:ext cx="5614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3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The </a:t>
            </a:r>
            <a:r>
              <a:rPr lang="en-US" sz="3600" u="sng" dirty="0">
                <a:solidFill>
                  <a:schemeClr val="tx2"/>
                </a:solidFill>
                <a:latin typeface="Arial Rounded MT Bold" panose="020F0704030504030204" pitchFamily="34" charset="0"/>
              </a:rPr>
              <a:t>Meaning</a:t>
            </a:r>
            <a:r>
              <a:rPr lang="en-US" sz="3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 of Fellowship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936" y="2172929"/>
            <a:ext cx="819027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/>
              <a:t>From </a:t>
            </a:r>
            <a:r>
              <a:rPr lang="en-US" sz="2800" dirty="0" err="1"/>
              <a:t>Grk</a:t>
            </a:r>
            <a:r>
              <a:rPr lang="en-US" sz="2800" dirty="0"/>
              <a:t>: </a:t>
            </a:r>
            <a:r>
              <a:rPr lang="en-US" sz="2800" i="1" dirty="0" err="1"/>
              <a:t>Koinonia</a:t>
            </a:r>
            <a:endParaRPr lang="en-US" sz="2800" i="1" dirty="0"/>
          </a:p>
          <a:p>
            <a:pPr marL="514350" indent="-514350">
              <a:buFont typeface="+mj-lt"/>
              <a:buAutoNum type="alphaUcPeriod"/>
            </a:pPr>
            <a:endParaRPr lang="en-US" sz="900" i="1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How it is translated</a:t>
            </a:r>
          </a:p>
          <a:p>
            <a:pPr marL="514350" indent="-514350">
              <a:buFont typeface="+mj-lt"/>
              <a:buAutoNum type="alphaUcPeriod"/>
            </a:pPr>
            <a:endParaRPr lang="en-US" sz="9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Summary</a:t>
            </a:r>
          </a:p>
          <a:p>
            <a:pPr marL="514350" indent="-514350">
              <a:buFont typeface="+mj-lt"/>
              <a:buAutoNum type="alphaUcPeriod"/>
            </a:pPr>
            <a:endParaRPr lang="en-US" sz="9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Spiritual association – based on agreement in principle</a:t>
            </a:r>
          </a:p>
        </p:txBody>
      </p:sp>
    </p:spTree>
    <p:extLst>
      <p:ext uri="{BB962C8B-B14F-4D97-AF65-F5344CB8AC3E}">
        <p14:creationId xmlns:p14="http://schemas.microsoft.com/office/powerpoint/2010/main" val="190590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146" y="78656"/>
            <a:ext cx="5093109" cy="67095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 Corinthians 6:14–17</a:t>
            </a:r>
          </a:p>
          <a:p>
            <a:endParaRPr lang="en-US" dirty="0"/>
          </a:p>
          <a:p>
            <a:r>
              <a:rPr lang="en-US" sz="2400" baseline="30000" dirty="0">
                <a:latin typeface="Arial Narrow" panose="020B0606020202030204" pitchFamily="34" charset="0"/>
              </a:rPr>
              <a:t>14 </a:t>
            </a:r>
            <a:r>
              <a:rPr lang="en-US" sz="2400" dirty="0">
                <a:latin typeface="Arial Narrow" panose="020B0606020202030204" pitchFamily="34" charset="0"/>
              </a:rPr>
              <a:t>Do not be unequally </a:t>
            </a:r>
            <a:r>
              <a:rPr lang="en-US" sz="24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yoked</a:t>
            </a:r>
            <a:r>
              <a:rPr lang="en-US" sz="2400" dirty="0">
                <a:latin typeface="Arial Narrow" panose="020B0606020202030204" pitchFamily="34" charset="0"/>
              </a:rPr>
              <a:t> together with unbelievers. For what </a:t>
            </a:r>
            <a:r>
              <a:rPr lang="en-US" sz="24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fellowship</a:t>
            </a:r>
            <a:r>
              <a:rPr lang="en-US" sz="2400" dirty="0">
                <a:latin typeface="Arial Narrow" panose="020B0606020202030204" pitchFamily="34" charset="0"/>
              </a:rPr>
              <a:t> has righteousness with lawlessness? And what </a:t>
            </a:r>
            <a:r>
              <a:rPr lang="en-US" sz="24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communion</a:t>
            </a:r>
            <a:r>
              <a:rPr lang="en-US" sz="2400" dirty="0">
                <a:latin typeface="Arial Narrow" panose="020B0606020202030204" pitchFamily="34" charset="0"/>
              </a:rPr>
              <a:t> has light with darkness? </a:t>
            </a:r>
          </a:p>
          <a:p>
            <a:r>
              <a:rPr lang="en-US" sz="2400" baseline="30000" dirty="0">
                <a:latin typeface="Arial Narrow" panose="020B0606020202030204" pitchFamily="34" charset="0"/>
              </a:rPr>
              <a:t>15 </a:t>
            </a:r>
            <a:r>
              <a:rPr lang="en-US" sz="2400" dirty="0">
                <a:latin typeface="Arial Narrow" panose="020B0606020202030204" pitchFamily="34" charset="0"/>
              </a:rPr>
              <a:t>And what </a:t>
            </a:r>
            <a:r>
              <a:rPr lang="en-US" sz="24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accord</a:t>
            </a:r>
            <a:r>
              <a:rPr lang="en-US" sz="2400" dirty="0">
                <a:latin typeface="Arial Narrow" panose="020B0606020202030204" pitchFamily="34" charset="0"/>
              </a:rPr>
              <a:t> has Christ with Belial? Or what </a:t>
            </a:r>
            <a:r>
              <a:rPr lang="en-US" sz="24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part</a:t>
            </a:r>
            <a:r>
              <a:rPr lang="en-US" sz="2400" dirty="0">
                <a:latin typeface="Arial Narrow" panose="020B0606020202030204" pitchFamily="34" charset="0"/>
              </a:rPr>
              <a:t> has a believer with an unbeliever? </a:t>
            </a:r>
          </a:p>
          <a:p>
            <a:r>
              <a:rPr lang="en-US" sz="2400" baseline="30000" dirty="0">
                <a:latin typeface="Arial Narrow" panose="020B0606020202030204" pitchFamily="34" charset="0"/>
              </a:rPr>
              <a:t>16 </a:t>
            </a:r>
            <a:r>
              <a:rPr lang="en-US" sz="2400" dirty="0">
                <a:latin typeface="Arial Narrow" panose="020B0606020202030204" pitchFamily="34" charset="0"/>
              </a:rPr>
              <a:t>And what </a:t>
            </a:r>
            <a:r>
              <a:rPr lang="en-US" sz="24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agreement</a:t>
            </a:r>
            <a:r>
              <a:rPr lang="en-US" sz="2400" dirty="0">
                <a:latin typeface="Arial Narrow" panose="020B0606020202030204" pitchFamily="34" charset="0"/>
              </a:rPr>
              <a:t> has the temple of God with idols? For you are the temple of the living God. As God has said: </a:t>
            </a:r>
            <a:r>
              <a:rPr lang="en-US" sz="2400" i="1" dirty="0">
                <a:latin typeface="Arial Narrow" panose="020B0606020202030204" pitchFamily="34" charset="0"/>
              </a:rPr>
              <a:t>“I will dwell in them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i="1" dirty="0">
                <a:latin typeface="Arial Narrow" panose="020B0606020202030204" pitchFamily="34" charset="0"/>
              </a:rPr>
              <a:t>And walk among them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  <a:r>
              <a:rPr lang="en-US" sz="2400" i="1" dirty="0">
                <a:latin typeface="Arial Narrow" panose="020B0606020202030204" pitchFamily="34" charset="0"/>
              </a:rPr>
              <a:t>I will be their God,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i="1" dirty="0">
                <a:latin typeface="Arial Narrow" panose="020B0606020202030204" pitchFamily="34" charset="0"/>
              </a:rPr>
              <a:t>And they shall be My people.”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</a:p>
          <a:p>
            <a:r>
              <a:rPr lang="en-US" sz="2400" baseline="30000" dirty="0">
                <a:latin typeface="Arial Narrow" panose="020B0606020202030204" pitchFamily="34" charset="0"/>
              </a:rPr>
              <a:t>17 </a:t>
            </a:r>
            <a:r>
              <a:rPr lang="en-US" sz="2400" dirty="0">
                <a:latin typeface="Arial Narrow" panose="020B0606020202030204" pitchFamily="34" charset="0"/>
              </a:rPr>
              <a:t>Therefore </a:t>
            </a:r>
            <a:r>
              <a:rPr lang="en-US" sz="2400" i="1" dirty="0">
                <a:latin typeface="Arial Narrow" panose="020B0606020202030204" pitchFamily="34" charset="0"/>
              </a:rPr>
              <a:t>“Come out from among them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i="1" dirty="0">
                <a:latin typeface="Arial Narrow" panose="020B0606020202030204" pitchFamily="34" charset="0"/>
              </a:rPr>
              <a:t>And be separate, says the Lord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  <a:r>
              <a:rPr lang="en-US" sz="2400" i="1" dirty="0">
                <a:latin typeface="Arial Narrow" panose="020B0606020202030204" pitchFamily="34" charset="0"/>
              </a:rPr>
              <a:t>Do not touch what is unclean,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i="1" dirty="0">
                <a:latin typeface="Arial Narrow" panose="020B0606020202030204" pitchFamily="34" charset="0"/>
              </a:rPr>
              <a:t>And I will receive you.”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667432" y="1032387"/>
            <a:ext cx="2349910" cy="1966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74657" y="801554"/>
            <a:ext cx="25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Work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62400" y="1425677"/>
            <a:ext cx="2054942" cy="1966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4657" y="1194844"/>
            <a:ext cx="25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in Action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769806" y="2104103"/>
            <a:ext cx="4247536" cy="6882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74657" y="1818966"/>
            <a:ext cx="25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koinonia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487561" y="2497394"/>
            <a:ext cx="3529781" cy="5899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74656" y="2266561"/>
            <a:ext cx="2812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Harmony of thought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769806" y="2871019"/>
            <a:ext cx="4247536" cy="2949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74655" y="2654934"/>
            <a:ext cx="2812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 together with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890684" y="3618271"/>
            <a:ext cx="3126658" cy="3932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89402" y="3433420"/>
            <a:ext cx="2812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union of purpose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579808" y="4031225"/>
            <a:ext cx="3406874" cy="2629140"/>
          </a:xfrm>
          <a:prstGeom prst="roundRect">
            <a:avLst>
              <a:gd name="adj" fmla="val 21903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Thus: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Agreement in principle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leading to joint or common action in spiritual work</a:t>
            </a:r>
          </a:p>
        </p:txBody>
      </p:sp>
    </p:spTree>
    <p:extLst>
      <p:ext uri="{BB962C8B-B14F-4D97-AF65-F5344CB8AC3E}">
        <p14:creationId xmlns:p14="http://schemas.microsoft.com/office/powerpoint/2010/main" val="288932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6" grpId="0"/>
      <p:bldP spid="19" grpId="0"/>
      <p:bldP spid="22" grpId="0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105" y="84633"/>
            <a:ext cx="8302145" cy="2123658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5600000"/>
            </a:lightRig>
          </a:scene3d>
          <a:sp3d>
            <a:bevelT w="165100" prst="coolSlant"/>
          </a:sp3d>
        </p:spPr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What Is</a:t>
            </a:r>
          </a:p>
          <a:p>
            <a:pPr algn="ctr"/>
            <a:r>
              <a:rPr lang="en-US" sz="6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Biblical Fellowship?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678427" y="2635046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/>
            </a:pPr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The Meaning of Fellowship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678427" y="3560917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The </a:t>
            </a:r>
            <a:r>
              <a:rPr lang="en-US" sz="3200" u="sng" dirty="0">
                <a:solidFill>
                  <a:schemeClr val="tx2"/>
                </a:solidFill>
                <a:latin typeface="Arial Rounded MT Bold" panose="020F0704030504030204" pitchFamily="34" charset="0"/>
              </a:rPr>
              <a:t>Direction</a:t>
            </a:r>
            <a:r>
              <a:rPr lang="en-US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 of Fellowship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136" y="186808"/>
            <a:ext cx="8701548" cy="64302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541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7558" y="521110"/>
            <a:ext cx="5614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The </a:t>
            </a:r>
            <a:r>
              <a:rPr lang="en-US" sz="3600" u="sng" dirty="0">
                <a:solidFill>
                  <a:schemeClr val="tx2"/>
                </a:solidFill>
                <a:latin typeface="Arial Rounded MT Bold" panose="020F0704030504030204" pitchFamily="34" charset="0"/>
              </a:rPr>
              <a:t>Direction</a:t>
            </a:r>
            <a:r>
              <a:rPr lang="en-US" sz="3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 of Fellowship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936" y="2172929"/>
            <a:ext cx="819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/>
              <a:t>Both vertical &amp; horizontal</a:t>
            </a:r>
          </a:p>
        </p:txBody>
      </p:sp>
      <p:sp>
        <p:nvSpPr>
          <p:cNvPr id="5" name="Oval 4"/>
          <p:cNvSpPr/>
          <p:nvPr/>
        </p:nvSpPr>
        <p:spPr>
          <a:xfrm>
            <a:off x="3686477" y="2696149"/>
            <a:ext cx="1453414" cy="9432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God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07463" y="4610501"/>
            <a:ext cx="764089" cy="1967194"/>
            <a:chOff x="3007463" y="4610501"/>
            <a:chExt cx="764089" cy="1967194"/>
          </a:xfrm>
        </p:grpSpPr>
        <p:pic>
          <p:nvPicPr>
            <p:cNvPr id="1026" name="Picture 2" descr="http://www.downloadclipart.net/large/14518-blue-man-desig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463" y="4610501"/>
              <a:ext cx="764089" cy="1967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5228938">
              <a:off x="2929616" y="5072512"/>
              <a:ext cx="95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Me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50289" y="4610501"/>
            <a:ext cx="764089" cy="1967194"/>
            <a:chOff x="5150289" y="4610501"/>
            <a:chExt cx="764089" cy="1967194"/>
          </a:xfrm>
        </p:grpSpPr>
        <p:pic>
          <p:nvPicPr>
            <p:cNvPr id="7" name="Picture 2" descr="http://www.downloadclipart.net/large/14518-blue-man-desig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289" y="4610501"/>
              <a:ext cx="764089" cy="1967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 rot="5400000">
              <a:off x="4928209" y="5363266"/>
              <a:ext cx="1246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Another</a:t>
              </a:r>
            </a:p>
          </p:txBody>
        </p:sp>
      </p:grpSp>
      <p:sp>
        <p:nvSpPr>
          <p:cNvPr id="8" name="Up-Down Arrow 7"/>
          <p:cNvSpPr/>
          <p:nvPr/>
        </p:nvSpPr>
        <p:spPr>
          <a:xfrm rot="1538832">
            <a:off x="3513674" y="3450276"/>
            <a:ext cx="529390" cy="1176577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3869228" y="4980959"/>
            <a:ext cx="1165430" cy="42533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69743" y="3625750"/>
            <a:ext cx="2716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John 1:3-6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33747" y="4037683"/>
            <a:ext cx="2716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John 1:7</a:t>
            </a:r>
          </a:p>
        </p:txBody>
      </p:sp>
    </p:spTree>
    <p:extLst>
      <p:ext uri="{BB962C8B-B14F-4D97-AF65-F5344CB8AC3E}">
        <p14:creationId xmlns:p14="http://schemas.microsoft.com/office/powerpoint/2010/main" val="2502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4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7558" y="521110"/>
            <a:ext cx="5614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 </a:t>
            </a:r>
            <a:r>
              <a:rPr kumimoji="0" lang="en-US" sz="3600" b="0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Direction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of Fellowship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936" y="2172929"/>
            <a:ext cx="8190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Both vertical &amp; horizontal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Vertical first – then horizontal</a:t>
            </a:r>
          </a:p>
        </p:txBody>
      </p:sp>
      <p:sp>
        <p:nvSpPr>
          <p:cNvPr id="4" name="Oval 3"/>
          <p:cNvSpPr/>
          <p:nvPr/>
        </p:nvSpPr>
        <p:spPr>
          <a:xfrm>
            <a:off x="6525923" y="2243772"/>
            <a:ext cx="1453414" cy="9432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God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46909" y="4158124"/>
            <a:ext cx="764089" cy="1967194"/>
            <a:chOff x="3007463" y="4610501"/>
            <a:chExt cx="764089" cy="1967194"/>
          </a:xfrm>
        </p:grpSpPr>
        <p:pic>
          <p:nvPicPr>
            <p:cNvPr id="6" name="Picture 2" descr="http://www.downloadclipart.net/large/14518-blue-man-desig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463" y="4610501"/>
              <a:ext cx="764089" cy="1967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5228938">
              <a:off x="2929616" y="5072512"/>
              <a:ext cx="95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Me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989735" y="4158124"/>
            <a:ext cx="764089" cy="1967194"/>
            <a:chOff x="5150289" y="4610501"/>
            <a:chExt cx="764089" cy="1967194"/>
          </a:xfrm>
        </p:grpSpPr>
        <p:pic>
          <p:nvPicPr>
            <p:cNvPr id="9" name="Picture 2" descr="http://www.downloadclipart.net/large/14518-blue-man-desig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289" y="4610501"/>
              <a:ext cx="764089" cy="1967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5400000">
              <a:off x="4928209" y="5363266"/>
              <a:ext cx="1246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Another</a:t>
              </a:r>
            </a:p>
          </p:txBody>
        </p:sp>
      </p:grpSp>
      <p:sp>
        <p:nvSpPr>
          <p:cNvPr id="11" name="Up-Down Arrow 10"/>
          <p:cNvSpPr/>
          <p:nvPr/>
        </p:nvSpPr>
        <p:spPr>
          <a:xfrm rot="1538832">
            <a:off x="6353120" y="2997899"/>
            <a:ext cx="529390" cy="1176577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 rot="20068147">
            <a:off x="7602791" y="2988359"/>
            <a:ext cx="529390" cy="1176577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6708674" y="4528582"/>
            <a:ext cx="1165430" cy="42533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73775" y="3353825"/>
            <a:ext cx="387422" cy="36576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097678" y="4585666"/>
            <a:ext cx="387422" cy="36576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0792" y="3163296"/>
            <a:ext cx="5052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we fellowship another – first determine if they are in fellowship with God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9:26-28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Jno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1:7 (cf. 2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Jno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4; 3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Jno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Jno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2:4 – keeps commands </a:t>
            </a:r>
          </a:p>
        </p:txBody>
      </p:sp>
    </p:spTree>
    <p:extLst>
      <p:ext uri="{BB962C8B-B14F-4D97-AF65-F5344CB8AC3E}">
        <p14:creationId xmlns:p14="http://schemas.microsoft.com/office/powerpoint/2010/main" val="150740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7558" y="521110"/>
            <a:ext cx="5614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 </a:t>
            </a:r>
            <a:r>
              <a:rPr kumimoji="0" lang="en-US" sz="3600" b="0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Direction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of Fellowship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936" y="2172929"/>
            <a:ext cx="8190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Both vertical &amp; horizontal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Vertical first – then horizontal</a:t>
            </a:r>
          </a:p>
        </p:txBody>
      </p:sp>
      <p:sp>
        <p:nvSpPr>
          <p:cNvPr id="4" name="Oval 3"/>
          <p:cNvSpPr/>
          <p:nvPr/>
        </p:nvSpPr>
        <p:spPr>
          <a:xfrm>
            <a:off x="6525923" y="2243772"/>
            <a:ext cx="1453414" cy="9432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God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46909" y="4158124"/>
            <a:ext cx="764089" cy="1967194"/>
            <a:chOff x="3007463" y="4610501"/>
            <a:chExt cx="764089" cy="1967194"/>
          </a:xfrm>
        </p:grpSpPr>
        <p:pic>
          <p:nvPicPr>
            <p:cNvPr id="6" name="Picture 2" descr="http://www.downloadclipart.net/large/14518-blue-man-desig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463" y="4610501"/>
              <a:ext cx="764089" cy="1967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5228938">
              <a:off x="2929616" y="5072512"/>
              <a:ext cx="95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Me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989735" y="4158124"/>
            <a:ext cx="764089" cy="1967194"/>
            <a:chOff x="5150289" y="4610501"/>
            <a:chExt cx="764089" cy="1967194"/>
          </a:xfrm>
        </p:grpSpPr>
        <p:pic>
          <p:nvPicPr>
            <p:cNvPr id="9" name="Picture 2" descr="http://www.downloadclipart.net/large/14518-blue-man-desig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289" y="4610501"/>
              <a:ext cx="764089" cy="1967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5400000">
              <a:off x="4928209" y="5363266"/>
              <a:ext cx="1246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Another</a:t>
              </a:r>
            </a:p>
          </p:txBody>
        </p:sp>
      </p:grpSp>
      <p:sp>
        <p:nvSpPr>
          <p:cNvPr id="11" name="Up-Down Arrow 10"/>
          <p:cNvSpPr/>
          <p:nvPr/>
        </p:nvSpPr>
        <p:spPr>
          <a:xfrm rot="1538832">
            <a:off x="6353120" y="2997899"/>
            <a:ext cx="529390" cy="1176577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 rot="20068147">
            <a:off x="7602791" y="2988359"/>
            <a:ext cx="529390" cy="1176577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6708674" y="4528582"/>
            <a:ext cx="1165430" cy="42533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73775" y="3353825"/>
            <a:ext cx="387422" cy="36576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097678" y="4585666"/>
            <a:ext cx="387422" cy="36576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0792" y="3163296"/>
            <a:ext cx="5052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we fellowship another – first determine if they are in fellowship with God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movement / effort to unite without regard to teaching &amp; practice – misses 1 John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is not: how can I be united with brethren? – but are we both in fellowship with God?</a:t>
            </a:r>
          </a:p>
        </p:txBody>
      </p:sp>
    </p:spTree>
    <p:extLst>
      <p:ext uri="{BB962C8B-B14F-4D97-AF65-F5344CB8AC3E}">
        <p14:creationId xmlns:p14="http://schemas.microsoft.com/office/powerpoint/2010/main" val="217695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bldLvl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105" y="84633"/>
            <a:ext cx="8302145" cy="2123658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5600000"/>
            </a:lightRig>
          </a:scene3d>
          <a:sp3d>
            <a:bevelT w="165100" prst="coolSlant"/>
          </a:sp3d>
        </p:spPr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What Is</a:t>
            </a:r>
          </a:p>
          <a:p>
            <a:pPr algn="ctr"/>
            <a:r>
              <a:rPr lang="en-US" sz="6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Biblical Fellowship?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678427" y="2635046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/>
            </a:pPr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The Meaning of Fellowship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678427" y="3560917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The Direction of Fellowship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678427" y="4486788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The </a:t>
            </a:r>
            <a:r>
              <a:rPr lang="en-US" sz="3200" u="sng" dirty="0">
                <a:solidFill>
                  <a:schemeClr val="tx2"/>
                </a:solidFill>
                <a:latin typeface="Arial Rounded MT Bold" panose="020F0704030504030204" pitchFamily="34" charset="0"/>
              </a:rPr>
              <a:t>Use</a:t>
            </a:r>
            <a:r>
              <a:rPr lang="en-US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 of Fellowship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136" y="186808"/>
            <a:ext cx="8701548" cy="64302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2596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6382" y="521110"/>
            <a:ext cx="5417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3"/>
            </a:pPr>
            <a:r>
              <a:rPr lang="en-US" sz="3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The </a:t>
            </a:r>
            <a:r>
              <a:rPr lang="en-US" sz="3600" u="sng" dirty="0">
                <a:solidFill>
                  <a:schemeClr val="tx2"/>
                </a:solidFill>
                <a:latin typeface="Arial Rounded MT Bold" panose="020F0704030504030204" pitchFamily="34" charset="0"/>
              </a:rPr>
              <a:t>Use</a:t>
            </a:r>
            <a:r>
              <a:rPr lang="en-US" sz="3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 of Fellowship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2184" y="2067051"/>
            <a:ext cx="81902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/>
              <a:t>Share in humanity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(Heb. 2:14)</a:t>
            </a:r>
          </a:p>
          <a:p>
            <a:pPr marL="514350" indent="-514350">
              <a:buFont typeface="+mj-lt"/>
              <a:buAutoNum type="alphaUcPeriod"/>
            </a:pP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Business partners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(Luke 5:10)</a:t>
            </a:r>
          </a:p>
          <a:p>
            <a:pPr marL="514350" indent="-514350">
              <a:buFont typeface="+mj-lt"/>
              <a:buAutoNum type="alphaUcPeriod"/>
            </a:pP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Likeness to others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(Matt. 23:30)</a:t>
            </a:r>
          </a:p>
          <a:p>
            <a:pPr marL="514350" indent="-514350">
              <a:buFont typeface="+mj-lt"/>
              <a:buAutoNum type="alphaUcPeriod"/>
            </a:pP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Suffering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(Phil. 3:10)</a:t>
            </a:r>
          </a:p>
          <a:p>
            <a:pPr marL="514350" indent="-514350">
              <a:buFont typeface="+mj-lt"/>
              <a:buAutoNum type="alphaUcPeriod"/>
            </a:pP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Benevolence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(Rom. 15:26; 2 Cor. 8:4)</a:t>
            </a:r>
          </a:p>
          <a:p>
            <a:pPr marL="514350" indent="-514350">
              <a:buFont typeface="+mj-lt"/>
              <a:buAutoNum type="alphaUcPeriod"/>
            </a:pP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Support of preaching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(Phil. 1:5; 4:14-16)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7171" y="5456513"/>
            <a:ext cx="7880296" cy="1204169"/>
          </a:xfrm>
          <a:prstGeom prst="roundRect">
            <a:avLst>
              <a:gd name="adj" fmla="val 32654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 Each of These:</a:t>
            </a:r>
          </a:p>
          <a:p>
            <a:pPr algn="ctr"/>
            <a:r>
              <a:rPr lang="en-US" sz="3200" i="1" dirty="0">
                <a:solidFill>
                  <a:schemeClr val="bg1"/>
                </a:solidFill>
              </a:rPr>
              <a:t>Sharing in </a:t>
            </a:r>
            <a:r>
              <a:rPr lang="en-US" sz="3200" i="1" u="sng" dirty="0">
                <a:solidFill>
                  <a:schemeClr val="bg1"/>
                </a:solidFill>
              </a:rPr>
              <a:t>Principle</a:t>
            </a:r>
            <a:r>
              <a:rPr lang="en-US" sz="3200" i="1" dirty="0">
                <a:solidFill>
                  <a:schemeClr val="bg1"/>
                </a:solidFill>
              </a:rPr>
              <a:t> &amp; </a:t>
            </a:r>
            <a:r>
              <a:rPr lang="en-US" sz="3200" i="1" u="sng" dirty="0">
                <a:solidFill>
                  <a:schemeClr val="bg1"/>
                </a:solidFill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11542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105" y="84633"/>
            <a:ext cx="8302145" cy="2123658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5600000"/>
            </a:lightRig>
          </a:scene3d>
          <a:sp3d>
            <a:bevelT w="165100" prst="coolSlant"/>
          </a:sp3d>
        </p:spPr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What Is</a:t>
            </a:r>
          </a:p>
          <a:p>
            <a:pPr algn="ctr"/>
            <a:r>
              <a:rPr lang="en-US" sz="6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Biblical Fellowship?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678427" y="2635046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/>
            </a:pPr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The Meaning of Fellowship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678427" y="3560917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The Direction of Fellowship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678427" y="4486788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The Use of Fellowship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678427" y="5412659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The </a:t>
            </a:r>
            <a:r>
              <a:rPr lang="en-US" sz="3200" u="sng" dirty="0">
                <a:solidFill>
                  <a:schemeClr val="tx2"/>
                </a:solidFill>
                <a:latin typeface="Arial Rounded MT Bold" panose="020F0704030504030204" pitchFamily="34" charset="0"/>
              </a:rPr>
              <a:t>Conclusions</a:t>
            </a:r>
            <a:r>
              <a:rPr lang="en-US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 about Fellowship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136" y="186808"/>
            <a:ext cx="8701548" cy="64302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494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7558" y="521110"/>
            <a:ext cx="5614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4"/>
            </a:pPr>
            <a:r>
              <a:rPr lang="en-US" sz="3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The </a:t>
            </a:r>
            <a:r>
              <a:rPr lang="en-US" sz="3600" u="sng" dirty="0">
                <a:solidFill>
                  <a:schemeClr val="tx2"/>
                </a:solidFill>
                <a:latin typeface="Arial Rounded MT Bold" panose="020F0704030504030204" pitchFamily="34" charset="0"/>
              </a:rPr>
              <a:t>Conclusions </a:t>
            </a:r>
            <a:r>
              <a:rPr lang="en-US" sz="3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About Fellowship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2184" y="2067051"/>
            <a:ext cx="819027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/>
              <a:t>Fellowship: Agreement in principle leading to joint or common action in spiritual work</a:t>
            </a:r>
          </a:p>
          <a:p>
            <a:pPr marL="514350" indent="-514350">
              <a:buFont typeface="+mj-lt"/>
              <a:buAutoNum type="alphaUcPeriod"/>
            </a:pPr>
            <a:endParaRPr lang="en-US" sz="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 Fellowship is conditional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John 1:7)</a:t>
            </a:r>
          </a:p>
          <a:p>
            <a:pPr marL="514350" indent="-514350">
              <a:buFont typeface="+mj-lt"/>
              <a:buAutoNum type="alphaUcPeriod"/>
            </a:pPr>
            <a:endParaRPr lang="en-US" sz="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 Fellowship cannot be arbitrary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John)</a:t>
            </a:r>
          </a:p>
          <a:p>
            <a:pPr marL="514350" indent="-514350">
              <a:buFont typeface="+mj-lt"/>
              <a:buAutoNum type="alphaUcPeriod"/>
            </a:pPr>
            <a:endParaRPr lang="en-US" sz="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 Fellowship that is forbidden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(Eph. 5:11; 2 John 9-11)</a:t>
            </a:r>
          </a:p>
          <a:p>
            <a:pPr marL="514350" indent="-514350">
              <a:buFont typeface="+mj-lt"/>
              <a:buAutoNum type="alphaUcPeriod"/>
            </a:pPr>
            <a:endParaRPr lang="en-US" sz="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Fellowship is never used of fun and games</a:t>
            </a:r>
          </a:p>
        </p:txBody>
      </p:sp>
    </p:spTree>
    <p:extLst>
      <p:ext uri="{BB962C8B-B14F-4D97-AF65-F5344CB8AC3E}">
        <p14:creationId xmlns:p14="http://schemas.microsoft.com/office/powerpoint/2010/main" val="136998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973" y="186813"/>
            <a:ext cx="8672052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Question of Unity &amp; Fellowship</a:t>
            </a:r>
          </a:p>
          <a:p>
            <a:pPr algn="ctr"/>
            <a:r>
              <a:rPr lang="en-US" sz="4000" b="1" dirty="0"/>
              <a:t>Surfaces With Every Issue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116" y="2310581"/>
            <a:ext cx="8603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1850 – 1900  Instrumental Music &amp; Missionary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1930 – 1940  Premillennialism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1950 – 1960  Institutionalism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1980 – 1990  Divorce and Remarriage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 – 2005  Days of Creation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136" y="186808"/>
            <a:ext cx="8701548" cy="64302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646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105" y="84633"/>
            <a:ext cx="8302145" cy="2123658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5600000"/>
            </a:lightRig>
          </a:scene3d>
          <a:sp3d>
            <a:bevelT w="165100" prst="coolSlant"/>
          </a:sp3d>
        </p:spPr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What Is</a:t>
            </a:r>
          </a:p>
          <a:p>
            <a:pPr algn="ctr"/>
            <a:r>
              <a:rPr lang="en-US" sz="6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Biblical Fellowship?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678427" y="2635046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romanUcPeriod"/>
            </a:pPr>
            <a:r>
              <a:rPr lang="en-US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The </a:t>
            </a:r>
            <a:r>
              <a:rPr lang="en-US" sz="3200" u="sng" dirty="0">
                <a:solidFill>
                  <a:schemeClr val="tx2"/>
                </a:solidFill>
                <a:latin typeface="Arial Rounded MT Bold" panose="020F0704030504030204" pitchFamily="34" charset="0"/>
              </a:rPr>
              <a:t>Meaning</a:t>
            </a:r>
            <a:r>
              <a:rPr lang="en-US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 of Fellowship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678427" y="3560917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The </a:t>
            </a:r>
            <a:r>
              <a:rPr lang="en-US" sz="3200" u="sng" dirty="0">
                <a:solidFill>
                  <a:schemeClr val="tx2"/>
                </a:solidFill>
                <a:latin typeface="Arial Rounded MT Bold" panose="020F0704030504030204" pitchFamily="34" charset="0"/>
              </a:rPr>
              <a:t>Direction</a:t>
            </a:r>
            <a:r>
              <a:rPr lang="en-US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 of Fellowship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678427" y="4486788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The </a:t>
            </a:r>
            <a:r>
              <a:rPr lang="en-US" sz="3200" u="sng" dirty="0">
                <a:solidFill>
                  <a:schemeClr val="tx2"/>
                </a:solidFill>
                <a:latin typeface="Arial Rounded MT Bold" panose="020F0704030504030204" pitchFamily="34" charset="0"/>
              </a:rPr>
              <a:t>Use</a:t>
            </a:r>
            <a:r>
              <a:rPr lang="en-US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 of Fellowship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678427" y="5412659"/>
            <a:ext cx="7816645" cy="747252"/>
          </a:xfrm>
          <a:prstGeom prst="flowChartAlternateProcess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The </a:t>
            </a:r>
            <a:r>
              <a:rPr lang="en-US" sz="3200" u="sng" dirty="0">
                <a:solidFill>
                  <a:schemeClr val="tx2"/>
                </a:solidFill>
                <a:latin typeface="Arial Rounded MT Bold" panose="020F0704030504030204" pitchFamily="34" charset="0"/>
              </a:rPr>
              <a:t>Conclusions</a:t>
            </a:r>
            <a:r>
              <a:rPr lang="en-US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 about Fellowship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136" y="186808"/>
            <a:ext cx="8701548" cy="64302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2123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6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136" y="186808"/>
            <a:ext cx="8701548" cy="64302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http://www.quailcreekrockwall.org/wp-content/uploads/2014/11/bigstock-Multicolored-people-sitting-at-52408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6" y="186808"/>
            <a:ext cx="2389853" cy="2389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66404" y="530944"/>
            <a:ext cx="58108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“Fellowship Movement”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Unity Efforts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6749" y="2657891"/>
            <a:ext cx="6725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Murch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Witty (1930’s)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DeForest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Murch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(Christian Church) &amp; Claude F. Witty (church of Christ)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 of unity meetings (1938 –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“key men”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Lost momentum and died </a:t>
            </a:r>
          </a:p>
        </p:txBody>
      </p:sp>
    </p:spTree>
    <p:extLst>
      <p:ext uri="{BB962C8B-B14F-4D97-AF65-F5344CB8AC3E}">
        <p14:creationId xmlns:p14="http://schemas.microsoft.com/office/powerpoint/2010/main" val="39107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020" y="1877961"/>
            <a:ext cx="7973962" cy="440120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“It is not only wrong to bring such things (acts of worship based upon human opinion) into the worship of God; it is wrong to tolerate them in the worship; it is wrong to affiliate with them or countenance those who bring them in. Hence, it is sinful to bring anything not commanded by God into the worship of God; it is unfaithful and disloyal to Christ to tolerate them in worship;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wrong to encourage and fellowship those who walk by opinion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It is cowardly and rebellious to refuse to oppose them.”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294968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Second Meeting (May 1939)</a:t>
            </a:r>
          </a:p>
          <a:p>
            <a:pPr algn="ctr"/>
            <a:endParaRPr lang="en-US" sz="1200" dirty="0"/>
          </a:p>
          <a:p>
            <a:pPr algn="ctr"/>
            <a:r>
              <a:rPr lang="en-US" sz="2800" dirty="0"/>
              <a:t>H. Leo Boles – </a:t>
            </a:r>
            <a:r>
              <a:rPr lang="en-US" sz="2800" i="1" dirty="0"/>
              <a:t>The Way of Unity</a:t>
            </a:r>
          </a:p>
        </p:txBody>
      </p:sp>
    </p:spTree>
    <p:extLst>
      <p:ext uri="{BB962C8B-B14F-4D97-AF65-F5344CB8AC3E}">
        <p14:creationId xmlns:p14="http://schemas.microsoft.com/office/powerpoint/2010/main" val="23944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136" y="186808"/>
            <a:ext cx="8701548" cy="64302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146" name="Picture 2" descr="http://www.quailcreekrockwall.org/wp-content/uploads/2014/11/bigstock-Multicolored-people-sitting-at-52408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6" y="186808"/>
            <a:ext cx="2389853" cy="2389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66404" y="530944"/>
            <a:ext cx="58108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“Fellowship Movement”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Many Unity Efforts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6748" y="2657891"/>
            <a:ext cx="73840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Murch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– Witty (1930’s)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Ketcherside</a:t>
            </a:r>
            <a:r>
              <a:rPr lang="en-US" sz="2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Messenger</a:t>
            </a:r>
            <a:r>
              <a:rPr lang="en-US" sz="2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(1960’s)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W. Carl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Ketcherside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(Along with Leroy Garrett)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kern="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Gospel – Doctrine distinction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United </a:t>
            </a:r>
            <a:r>
              <a:rPr lang="en-US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upon the doctrine </a:t>
            </a:r>
            <a:r>
              <a:rPr lang="en-US" sz="2400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en-US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Christ  vs the doctrine </a:t>
            </a:r>
            <a:r>
              <a:rPr lang="en-US" sz="2400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Christ (2 </a:t>
            </a:r>
            <a:r>
              <a:rPr lang="en-US" sz="24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Jno</a:t>
            </a:r>
            <a:r>
              <a:rPr lang="en-US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9)</a:t>
            </a:r>
            <a:endParaRPr kumimoji="0" lang="en-US" sz="2400" b="0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7063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136" y="186808"/>
            <a:ext cx="8701548" cy="64302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146" name="Picture 2" descr="http://www.quailcreekrockwall.org/wp-content/uploads/2014/11/bigstock-Multicolored-people-sitting-at-52408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6" y="186808"/>
            <a:ext cx="2389853" cy="2389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66404" y="530944"/>
            <a:ext cx="58108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“Fellowship Movement”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Many Unity Efforts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6748" y="2657891"/>
            <a:ext cx="73840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Murch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– Witty (1930’s)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Ketcherside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(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Mission Messenger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) (1960’s)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Summit (1980s)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Joplin, Mo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Rubel</a:t>
            </a:r>
            <a:r>
              <a:rPr lang="en-US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Shelly – same gospel- doctrine distinction (lower &amp; Upper case) (F)(f)</a:t>
            </a:r>
            <a:r>
              <a:rPr lang="en-US" sz="24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ellowship</a:t>
            </a:r>
            <a:r>
              <a:rPr lang="en-US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784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136" y="186808"/>
            <a:ext cx="8701548" cy="64302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146" name="Picture 2" descr="http://www.quailcreekrockwall.org/wp-content/uploads/2014/11/bigstock-Multicolored-people-sitting-at-52408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6" y="186808"/>
            <a:ext cx="2389853" cy="2389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66404" y="530944"/>
            <a:ext cx="58108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“Fellowship Movement”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Many Unity Efforts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6748" y="2657891"/>
            <a:ext cx="73840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Murch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– Witty (1930’s)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Ketcherside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(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Mission Messenger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) (1960’s)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Restoration Summit (1980s)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 Harrell (</a:t>
            </a:r>
            <a:r>
              <a:rPr lang="en-US" sz="24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Christianity Magazine</a:t>
            </a:r>
            <a:r>
              <a:rPr lang="en-US" sz="2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(1989-1990)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17 articles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kern="0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</a:t>
            </a:r>
            <a:r>
              <a:rPr lang="en-US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ding fellowship with Homer Hailey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Appeal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to Rom 14 – includes issues of moral and doctrinal import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588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1482</TotalTime>
  <Words>2011</Words>
  <Application>Microsoft Office PowerPoint</Application>
  <PresentationFormat>On-screen Show (4:3)</PresentationFormat>
  <Paragraphs>368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Calibri Light</vt:lpstr>
      <vt:lpstr>Calibri</vt:lpstr>
      <vt:lpstr>Arial Narrow</vt:lpstr>
      <vt:lpstr>Wingdings</vt:lpstr>
      <vt:lpstr>Arial</vt:lpstr>
      <vt:lpstr>Arial Rounded MT Bold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Donnie V. Rader</cp:lastModifiedBy>
  <cp:revision>49</cp:revision>
  <cp:lastPrinted>2016-06-19T21:24:48Z</cp:lastPrinted>
  <dcterms:created xsi:type="dcterms:W3CDTF">2016-06-13T15:06:45Z</dcterms:created>
  <dcterms:modified xsi:type="dcterms:W3CDTF">2016-06-19T21:35:28Z</dcterms:modified>
</cp:coreProperties>
</file>