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73" r:id="rId4"/>
    <p:sldId id="274" r:id="rId5"/>
    <p:sldId id="258" r:id="rId6"/>
    <p:sldId id="275" r:id="rId7"/>
    <p:sldId id="276" r:id="rId8"/>
    <p:sldId id="260" r:id="rId9"/>
    <p:sldId id="261" r:id="rId10"/>
    <p:sldId id="262" r:id="rId11"/>
    <p:sldId id="277" r:id="rId12"/>
    <p:sldId id="278" r:id="rId13"/>
    <p:sldId id="279" r:id="rId14"/>
    <p:sldId id="263" r:id="rId15"/>
    <p:sldId id="280" r:id="rId16"/>
    <p:sldId id="264" r:id="rId17"/>
    <p:sldId id="281" r:id="rId18"/>
    <p:sldId id="282" r:id="rId19"/>
    <p:sldId id="265" r:id="rId20"/>
    <p:sldId id="266" r:id="rId21"/>
    <p:sldId id="267" r:id="rId22"/>
    <p:sldId id="283" r:id="rId23"/>
    <p:sldId id="284" r:id="rId24"/>
    <p:sldId id="268" r:id="rId25"/>
    <p:sldId id="285" r:id="rId26"/>
    <p:sldId id="286" r:id="rId27"/>
    <p:sldId id="269" r:id="rId28"/>
    <p:sldId id="287" r:id="rId29"/>
    <p:sldId id="288" r:id="rId30"/>
    <p:sldId id="270" r:id="rId31"/>
    <p:sldId id="271" r:id="rId32"/>
    <p:sldId id="289" r:id="rId33"/>
    <p:sldId id="290" r:id="rId34"/>
    <p:sldId id="291" r:id="rId35"/>
    <p:sldId id="27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79554-407F-40EA-A2AF-99BE26771EA6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6B9F4-9DA5-4F87-BB18-F8842D85F4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B9F4-9DA5-4F87-BB18-F8842D85F4C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B9F4-9DA5-4F87-BB18-F8842D85F4C7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B9F4-9DA5-4F87-BB18-F8842D85F4C7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B9F4-9DA5-4F87-BB18-F8842D85F4C7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B9F4-9DA5-4F87-BB18-F8842D85F4C7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B9F4-9DA5-4F87-BB18-F8842D85F4C7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B9F4-9DA5-4F87-BB18-F8842D85F4C7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B9F4-9DA5-4F87-BB18-F8842D85F4C7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B9F4-9DA5-4F87-BB18-F8842D85F4C7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B9F4-9DA5-4F87-BB18-F8842D85F4C7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B9F4-9DA5-4F87-BB18-F8842D85F4C7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B9F4-9DA5-4F87-BB18-F8842D85F4C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B9F4-9DA5-4F87-BB18-F8842D85F4C7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B9F4-9DA5-4F87-BB18-F8842D85F4C7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B9F4-9DA5-4F87-BB18-F8842D85F4C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B9F4-9DA5-4F87-BB18-F8842D85F4C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B9F4-9DA5-4F87-BB18-F8842D85F4C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B9F4-9DA5-4F87-BB18-F8842D85F4C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B9F4-9DA5-4F87-BB18-F8842D85F4C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B9F4-9DA5-4F87-BB18-F8842D85F4C7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6B9F4-9DA5-4F87-BB18-F8842D85F4C7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9195-628B-42B8-B603-3B536D20D689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F730-D674-4FB8-8244-69F5205846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9195-628B-42B8-B603-3B536D20D689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F730-D674-4FB8-8244-69F5205846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9195-628B-42B8-B603-3B536D20D689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F730-D674-4FB8-8244-69F5205846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9195-628B-42B8-B603-3B536D20D689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F730-D674-4FB8-8244-69F5205846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9195-628B-42B8-B603-3B536D20D689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F730-D674-4FB8-8244-69F5205846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9195-628B-42B8-B603-3B536D20D689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F730-D674-4FB8-8244-69F5205846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9195-628B-42B8-B603-3B536D20D689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F730-D674-4FB8-8244-69F5205846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9195-628B-42B8-B603-3B536D20D689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F730-D674-4FB8-8244-69F5205846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9195-628B-42B8-B603-3B536D20D689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F730-D674-4FB8-8244-69F5205846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9195-628B-42B8-B603-3B536D20D689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F730-D674-4FB8-8244-69F5205846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F9195-628B-42B8-B603-3B536D20D689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F730-D674-4FB8-8244-69F5205846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F9195-628B-42B8-B603-3B536D20D689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AF730-D674-4FB8-8244-69F5205846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 </a:t>
            </a:r>
            <a:r>
              <a:rPr lang="en-US" b="1" i="1" dirty="0" smtClean="0"/>
              <a:t>“know” - </a:t>
            </a:r>
            <a:r>
              <a:rPr lang="en-US" b="1" dirty="0" smtClean="0"/>
              <a:t>who does not confess Jesus Christ has come in the flesh is a spirit “OF THE WORLD” (v. 4-5)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“TESTING” </a:t>
            </a:r>
            <a:r>
              <a:rPr lang="en-US" b="1" dirty="0" smtClean="0">
                <a:solidFill>
                  <a:schemeClr val="bg1"/>
                </a:solidFill>
              </a:rPr>
              <a:t>VS. SAYING – I Jn. 4:1-6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 </a:t>
            </a:r>
            <a:r>
              <a:rPr lang="en-US" b="1" i="1" dirty="0" smtClean="0"/>
              <a:t>“know” - </a:t>
            </a:r>
            <a:r>
              <a:rPr lang="en-US" b="1" dirty="0" smtClean="0"/>
              <a:t>who does not confess Jesus Christ has come in the flesh is a spirit “OF THE WORLD” (v. 4-5)</a:t>
            </a:r>
          </a:p>
          <a:p>
            <a:pPr lvl="1"/>
            <a:r>
              <a:rPr lang="en-US" sz="3200" b="1" dirty="0" smtClean="0"/>
              <a:t>Many antichrists – many left – ye have overcome them (cf. I Jn. 2:18-19)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“TESTING” </a:t>
            </a:r>
            <a:r>
              <a:rPr lang="en-US" b="1" dirty="0" smtClean="0">
                <a:solidFill>
                  <a:schemeClr val="bg1"/>
                </a:solidFill>
              </a:rPr>
              <a:t>VS. SAYING – I Jn. 4:1-6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We </a:t>
            </a:r>
            <a:r>
              <a:rPr lang="en-US" b="1" i="1" dirty="0" smtClean="0"/>
              <a:t>“know” - </a:t>
            </a:r>
            <a:r>
              <a:rPr lang="en-US" b="1" dirty="0" smtClean="0"/>
              <a:t>who does not confess Jesus Christ has come in the flesh is a spirit “OF THE WORLD” (v. 4-5)</a:t>
            </a:r>
          </a:p>
          <a:p>
            <a:pPr lvl="1"/>
            <a:r>
              <a:rPr lang="en-US" sz="3200" b="1" dirty="0" smtClean="0"/>
              <a:t>Many antichrists – many left – ye have overcome them (cf. I Jn. 2:18-19)</a:t>
            </a:r>
          </a:p>
          <a:p>
            <a:pPr lvl="1"/>
            <a:r>
              <a:rPr lang="en-US" sz="3200" b="1" dirty="0" smtClean="0"/>
              <a:t>They are of the world – the world hears them (v. 5)</a:t>
            </a:r>
          </a:p>
          <a:p>
            <a:pPr lvl="1"/>
            <a:r>
              <a:rPr lang="en-US" sz="3200" b="1" dirty="0" smtClean="0"/>
              <a:t>Christian is of God – Hears those of God   (v. 6)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“TESTING” </a:t>
            </a:r>
            <a:r>
              <a:rPr lang="en-US" b="1" dirty="0" smtClean="0">
                <a:solidFill>
                  <a:schemeClr val="bg1"/>
                </a:solidFill>
              </a:rPr>
              <a:t>VS. SAYING – I Jn. 4:1-6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We </a:t>
            </a:r>
            <a:r>
              <a:rPr lang="en-US" b="1" i="1" dirty="0" smtClean="0"/>
              <a:t>“know” - </a:t>
            </a:r>
            <a:r>
              <a:rPr lang="en-US" b="1" dirty="0" smtClean="0"/>
              <a:t>who does not confess Jesus Christ has come in the flesh is a spirit “OF THE WORLD” (v. 4-5)</a:t>
            </a:r>
          </a:p>
          <a:p>
            <a:pPr lvl="1"/>
            <a:r>
              <a:rPr lang="en-US" sz="3200" b="1" dirty="0" smtClean="0"/>
              <a:t>Many antichrists – many left – ye have overcome them (cf. I Jn. 2:18-19)</a:t>
            </a:r>
          </a:p>
          <a:p>
            <a:pPr lvl="1"/>
            <a:r>
              <a:rPr lang="en-US" sz="3200" b="1" dirty="0" smtClean="0"/>
              <a:t>They are of the world – the world hears them (v. 5)</a:t>
            </a:r>
          </a:p>
          <a:p>
            <a:pPr lvl="1"/>
            <a:r>
              <a:rPr lang="en-US" sz="3200" b="1" dirty="0" smtClean="0"/>
              <a:t>Christian is of God – Hears those of God  (v. 6)</a:t>
            </a:r>
          </a:p>
          <a:p>
            <a:pPr lvl="1"/>
            <a:r>
              <a:rPr lang="en-US" sz="3200" b="1" dirty="0" smtClean="0"/>
              <a:t>Believing the truth of God regarding Jesus Christ, WE OVERCOME THE WORLD and THE EVIL ONE (I Jn. 5:4, 2:13-14, Eph. 3:17)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“TESTING” </a:t>
            </a:r>
            <a:r>
              <a:rPr lang="en-US" b="1" dirty="0" smtClean="0">
                <a:solidFill>
                  <a:schemeClr val="bg1"/>
                </a:solidFill>
              </a:rPr>
              <a:t>VS. SAYING – I Jn. 4:1-6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Subjective statements: “I know God…”,          “I love God…”; “I abide in God… ”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“Discerning” </a:t>
            </a:r>
            <a:r>
              <a:rPr lang="en-US" sz="4000" b="1" dirty="0" smtClean="0">
                <a:solidFill>
                  <a:schemeClr val="bg1"/>
                </a:solidFill>
              </a:rPr>
              <a:t>VS.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SAYING – I Jn. 2:3-6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Subjective statements: “I know God…”,          “I love God…”; “I abide in God… ”</a:t>
            </a:r>
          </a:p>
          <a:p>
            <a:r>
              <a:rPr lang="en-US" b="1" dirty="0" smtClean="0"/>
              <a:t>Objective Standard </a:t>
            </a:r>
          </a:p>
          <a:p>
            <a:pPr lvl="1"/>
            <a:r>
              <a:rPr lang="en-US" b="1" dirty="0" smtClean="0"/>
              <a:t>We know Him </a:t>
            </a:r>
            <a:r>
              <a:rPr lang="en-US" b="1" i="1" dirty="0" smtClean="0"/>
              <a:t>“if we keep His commandments” </a:t>
            </a:r>
            <a:r>
              <a:rPr lang="en-US" b="1" dirty="0" smtClean="0"/>
              <a:t>(v. 3-4)</a:t>
            </a:r>
          </a:p>
          <a:p>
            <a:pPr lvl="1"/>
            <a:r>
              <a:rPr lang="en-US" b="1" dirty="0" smtClean="0"/>
              <a:t>We know who loves God and is maintaining a  perfect love of God – </a:t>
            </a:r>
            <a:r>
              <a:rPr lang="en-US" b="1" i="1" dirty="0" smtClean="0"/>
              <a:t>“whoso keepeth His Word” </a:t>
            </a:r>
            <a:r>
              <a:rPr lang="en-US" b="1" dirty="0" smtClean="0"/>
              <a:t>(v. 5)</a:t>
            </a:r>
          </a:p>
          <a:p>
            <a:pPr lvl="1"/>
            <a:r>
              <a:rPr lang="en-US" b="1" dirty="0" smtClean="0"/>
              <a:t>We know the demand of saying we abide in God – </a:t>
            </a:r>
            <a:r>
              <a:rPr lang="en-US" b="1" i="1" dirty="0" smtClean="0"/>
              <a:t>“should walk even as He walked” </a:t>
            </a:r>
            <a:r>
              <a:rPr lang="en-US" b="1" dirty="0" smtClean="0"/>
              <a:t>(v. 6)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“Discerning” </a:t>
            </a:r>
            <a:r>
              <a:rPr lang="en-US" sz="4000" b="1" dirty="0" smtClean="0">
                <a:solidFill>
                  <a:schemeClr val="bg1"/>
                </a:solidFill>
              </a:rPr>
              <a:t>VS.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SAYING – I Jn. 2:3-6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 know the man is a liar who says he loves God, yet hates his brother (v.20)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“Loving God” </a:t>
            </a:r>
            <a:r>
              <a:rPr lang="en-US" sz="4000" b="1" dirty="0" smtClean="0">
                <a:solidFill>
                  <a:schemeClr val="bg1"/>
                </a:solidFill>
              </a:rPr>
              <a:t>VS.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SAYING – I Jn. 4:20-21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 know the man is a liar who says he loves God, yet hates his brother (v.20)</a:t>
            </a:r>
          </a:p>
          <a:p>
            <a:r>
              <a:rPr lang="en-US" b="1" dirty="0" smtClean="0"/>
              <a:t>You cannot love God whom you have not seen, and love not your brother whom you have seen (v.20, 4:12-13)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“Loving God” </a:t>
            </a:r>
            <a:r>
              <a:rPr lang="en-US" sz="4000" b="1" dirty="0" smtClean="0">
                <a:solidFill>
                  <a:schemeClr val="bg1"/>
                </a:solidFill>
              </a:rPr>
              <a:t>VS.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SAYING – I Jn. 4:20-21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 know the man is a liar who says he loves God, yet hates his brother (v.20)</a:t>
            </a:r>
          </a:p>
          <a:p>
            <a:r>
              <a:rPr lang="en-US" b="1" dirty="0" smtClean="0"/>
              <a:t>You cannot love God whom you have not seen, and love not your brother whom you have seen (v.20, 4:12-13)</a:t>
            </a:r>
          </a:p>
          <a:p>
            <a:r>
              <a:rPr lang="en-US" b="1" dirty="0" smtClean="0"/>
              <a:t>How do we know?: Heed the commandment of God (v.21)!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“Loving God” </a:t>
            </a:r>
            <a:r>
              <a:rPr lang="en-US" sz="4000" b="1" dirty="0" smtClean="0">
                <a:solidFill>
                  <a:schemeClr val="bg1"/>
                </a:solidFill>
              </a:rPr>
              <a:t>VS.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SAYING – I Jn. 4:20-21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Shutting up your compassion and not helping your brother in need  - the love of God is not in you (I Jn. 3:16-18)</a:t>
            </a:r>
          </a:p>
          <a:p>
            <a:pPr lvl="1"/>
            <a:r>
              <a:rPr lang="en-US" sz="3200" b="1" dirty="0" smtClean="0"/>
              <a:t>We know love  - sacrificial love manifested by Christ</a:t>
            </a:r>
          </a:p>
          <a:p>
            <a:pPr lvl="1"/>
            <a:r>
              <a:rPr lang="en-US" sz="3200" b="1" dirty="0" smtClean="0"/>
              <a:t>Like Christ – heart of compassion and giving our “livelihood” to our brothers in need (cf. Mk. 12:44, Lk. 8:43)</a:t>
            </a:r>
          </a:p>
          <a:p>
            <a:pPr lvl="1"/>
            <a:endParaRPr lang="en-US" sz="32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“Loving God” </a:t>
            </a:r>
            <a:r>
              <a:rPr lang="en-US" sz="4000" b="1" dirty="0" smtClean="0">
                <a:solidFill>
                  <a:schemeClr val="bg1"/>
                </a:solidFill>
              </a:rPr>
              <a:t>VS.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SAYING – I Jn. 3:16-18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6716" y="2967335"/>
            <a:ext cx="5850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Knowing Vs. Saying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28600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Knowing God </a:t>
            </a:r>
            <a:r>
              <a:rPr lang="en-US" sz="2800" b="1" dirty="0" smtClean="0"/>
              <a:t>– Most Important Knowledge to Have :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752600"/>
            <a:ext cx="426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“With whom we have to do” </a:t>
            </a:r>
            <a:r>
              <a:rPr lang="en-US" sz="2800" b="1" dirty="0" smtClean="0"/>
              <a:t>–  He Knows our secrets </a:t>
            </a:r>
            <a:r>
              <a:rPr lang="en-US" sz="2800" b="1" dirty="0" smtClean="0">
                <a:solidFill>
                  <a:srgbClr val="002060"/>
                </a:solidFill>
              </a:rPr>
              <a:t>(Heb. 4:13)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 must love in WORD + DEED = TRUTH    Not in WORD ONLY (v.18)</a:t>
            </a:r>
            <a:endParaRPr lang="en-US" sz="3200" b="1" dirty="0" smtClean="0"/>
          </a:p>
          <a:p>
            <a:pPr lvl="1"/>
            <a:endParaRPr lang="en-US" sz="32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“Loving God” </a:t>
            </a:r>
            <a:r>
              <a:rPr lang="en-US" sz="4000" b="1" dirty="0" smtClean="0">
                <a:solidFill>
                  <a:schemeClr val="bg1"/>
                </a:solidFill>
              </a:rPr>
              <a:t>VS.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SAYING – I Jn. 3:16-18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Sometimes the condemning voice comes from within…</a:t>
            </a:r>
          </a:p>
          <a:p>
            <a:pPr lvl="1"/>
            <a:r>
              <a:rPr lang="en-US" sz="2800" b="1" dirty="0" smtClean="0"/>
              <a:t>We have not loved our brother in word and deed.  We know that is the road we should travel, but we take an easier route. </a:t>
            </a:r>
          </a:p>
          <a:p>
            <a:pPr lvl="1">
              <a:buNone/>
            </a:pPr>
            <a:endParaRPr lang="en-US" sz="32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“CONFIDENCE” </a:t>
            </a:r>
            <a:r>
              <a:rPr lang="en-US" sz="4000" b="1" dirty="0" smtClean="0">
                <a:solidFill>
                  <a:schemeClr val="bg1"/>
                </a:solidFill>
              </a:rPr>
              <a:t>VS.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SAYING – I Jn. 3:19-22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Sometimes the condemning voice comes from within…</a:t>
            </a:r>
          </a:p>
          <a:p>
            <a:pPr lvl="1"/>
            <a:r>
              <a:rPr lang="en-US" sz="2800" b="1" dirty="0" smtClean="0"/>
              <a:t>We have not loved our brother in word and deed.  We know that is the road we should travel, but we take an easier route. </a:t>
            </a:r>
          </a:p>
          <a:p>
            <a:pPr lvl="1"/>
            <a:r>
              <a:rPr lang="en-US" b="1" dirty="0" smtClean="0"/>
              <a:t>Which is easier : Say we love God or help our brother in need? </a:t>
            </a:r>
          </a:p>
          <a:p>
            <a:pPr lvl="1">
              <a:buNone/>
            </a:pPr>
            <a:endParaRPr lang="en-US" sz="32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“CONFIDENCE” </a:t>
            </a:r>
            <a:r>
              <a:rPr lang="en-US" sz="4000" b="1" dirty="0" smtClean="0">
                <a:solidFill>
                  <a:schemeClr val="bg1"/>
                </a:solidFill>
              </a:rPr>
              <a:t>VS.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SAYING – I Jn. 3:19-22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Sometimes the condemning voice comes from within…</a:t>
            </a:r>
          </a:p>
          <a:p>
            <a:pPr lvl="1"/>
            <a:r>
              <a:rPr lang="en-US" sz="2800" b="1" dirty="0" smtClean="0"/>
              <a:t>We have not loved our brother in word and deed.  We know that is the road we should travel, but we take an easier route. </a:t>
            </a:r>
          </a:p>
          <a:p>
            <a:pPr lvl="1"/>
            <a:r>
              <a:rPr lang="en-US" b="1" dirty="0" smtClean="0"/>
              <a:t>Which is easier : Say we love God or help our brother in need? </a:t>
            </a:r>
          </a:p>
          <a:p>
            <a:pPr lvl="1"/>
            <a:r>
              <a:rPr lang="en-US" sz="2800" b="1" dirty="0" smtClean="0"/>
              <a:t>Which is easier: Love God whom we have not seen or hate a brother whose personality constantly irritates us? </a:t>
            </a:r>
          </a:p>
          <a:p>
            <a:pPr lvl="1"/>
            <a:endParaRPr lang="en-US" sz="32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“CONFIDENCE” </a:t>
            </a:r>
            <a:r>
              <a:rPr lang="en-US" sz="4000" b="1" dirty="0" smtClean="0">
                <a:solidFill>
                  <a:schemeClr val="bg1"/>
                </a:solidFill>
              </a:rPr>
              <a:t>VS.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SAYING – I Jn. 3:19-22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Sometimes the condemning voice comes from within…</a:t>
            </a:r>
          </a:p>
          <a:p>
            <a:pPr lvl="1"/>
            <a:r>
              <a:rPr lang="en-US" sz="2800" b="1" dirty="0" smtClean="0"/>
              <a:t>We have not followed the example of Jesus – compassion in times of stress, fatigue              (Mk. 6:31-34)</a:t>
            </a:r>
          </a:p>
          <a:p>
            <a:pPr lvl="1">
              <a:buNone/>
            </a:pPr>
            <a:endParaRPr lang="en-US" sz="32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“CONFIDENCE” </a:t>
            </a:r>
            <a:r>
              <a:rPr lang="en-US" sz="4000" b="1" dirty="0" smtClean="0">
                <a:solidFill>
                  <a:schemeClr val="bg1"/>
                </a:solidFill>
              </a:rPr>
              <a:t>VS.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SAYING – I Jn. 3:19-22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Sometimes the condemning voice comes from within…</a:t>
            </a:r>
          </a:p>
          <a:p>
            <a:pPr lvl="1"/>
            <a:r>
              <a:rPr lang="en-US" sz="2800" b="1" dirty="0" smtClean="0"/>
              <a:t>We have not followed the example of Jesus – compassion in times of stress, fatigue              (Mk. 6:31-34)</a:t>
            </a:r>
          </a:p>
          <a:p>
            <a:pPr lvl="1"/>
            <a:r>
              <a:rPr lang="en-US" b="1" dirty="0" smtClean="0"/>
              <a:t>We don’t change our desired plans, or we do so without compassion, we do not go the extra mile…</a:t>
            </a:r>
          </a:p>
          <a:p>
            <a:pPr lvl="1">
              <a:buNone/>
            </a:pPr>
            <a:endParaRPr lang="en-US" sz="32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“CONFIDENCE” </a:t>
            </a:r>
            <a:r>
              <a:rPr lang="en-US" sz="4000" b="1" dirty="0" smtClean="0">
                <a:solidFill>
                  <a:schemeClr val="bg1"/>
                </a:solidFill>
              </a:rPr>
              <a:t>VS.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SAYING – I Jn. 3:19-22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Sometimes the condemning voice comes from within…</a:t>
            </a:r>
          </a:p>
          <a:p>
            <a:pPr lvl="1"/>
            <a:r>
              <a:rPr lang="en-US" sz="2800" b="1" dirty="0" smtClean="0"/>
              <a:t>We have not followed the example of Jesus – compassion in times of stress, fatigue              (Mk. 6:31-34)</a:t>
            </a:r>
          </a:p>
          <a:p>
            <a:pPr lvl="1"/>
            <a:r>
              <a:rPr lang="en-US" b="1" dirty="0" smtClean="0"/>
              <a:t>We don’t change our desire plans, or we do so without compassion, we do not go the extra mile…</a:t>
            </a:r>
          </a:p>
          <a:p>
            <a:pPr lvl="1"/>
            <a:r>
              <a:rPr lang="en-US" sz="2800" b="1" dirty="0" smtClean="0"/>
              <a:t>The conscientious Christian’s heart can condemn to the point of one giving up, and fearing the judgment. </a:t>
            </a:r>
          </a:p>
          <a:p>
            <a:pPr lvl="1"/>
            <a:endParaRPr lang="en-US" sz="32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“CONFIDENCE” </a:t>
            </a:r>
            <a:r>
              <a:rPr lang="en-US" sz="4000" b="1" dirty="0" smtClean="0">
                <a:solidFill>
                  <a:schemeClr val="bg1"/>
                </a:solidFill>
              </a:rPr>
              <a:t>VS.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SAYING – I Jn. 3:19-22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With confidence we can go to God in prayer (v. 20-22)</a:t>
            </a:r>
          </a:p>
          <a:p>
            <a:pPr lvl="1"/>
            <a:r>
              <a:rPr lang="en-US" sz="2800" b="1" dirty="0" smtClean="0"/>
              <a:t>God is GREATER than our hearts…</a:t>
            </a:r>
          </a:p>
          <a:p>
            <a:pPr lvl="1"/>
            <a:r>
              <a:rPr lang="en-US" b="1" dirty="0" smtClean="0"/>
              <a:t>God KNOWETH all things…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“CONFIDENCE” </a:t>
            </a:r>
            <a:r>
              <a:rPr lang="en-US" sz="4000" b="1" dirty="0" smtClean="0">
                <a:solidFill>
                  <a:schemeClr val="bg1"/>
                </a:solidFill>
              </a:rPr>
              <a:t>VS.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SAYING – I Jn. 3:19-22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With confidence we can go to God in prayer (v. 20-22)</a:t>
            </a:r>
          </a:p>
          <a:p>
            <a:pPr lvl="1"/>
            <a:r>
              <a:rPr lang="en-US" sz="2800" b="1" dirty="0" smtClean="0"/>
              <a:t>God is GREATER than our hearts…</a:t>
            </a:r>
          </a:p>
          <a:p>
            <a:pPr lvl="1"/>
            <a:r>
              <a:rPr lang="en-US" b="1" dirty="0" smtClean="0"/>
              <a:t>God KNOWETH all things…</a:t>
            </a:r>
          </a:p>
          <a:p>
            <a:pPr lvl="1"/>
            <a:r>
              <a:rPr lang="en-US" sz="2800" b="1" dirty="0" smtClean="0"/>
              <a:t>We can Confess and pray with repentance – and determine to make the change for the better.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“CONFIDENCE” </a:t>
            </a:r>
            <a:r>
              <a:rPr lang="en-US" sz="4000" b="1" dirty="0" smtClean="0">
                <a:solidFill>
                  <a:schemeClr val="bg1"/>
                </a:solidFill>
              </a:rPr>
              <a:t>VS.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SAYING – I Jn. 3:19-22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With confidence we can go to God in prayer (v. 20-22)</a:t>
            </a:r>
          </a:p>
          <a:p>
            <a:pPr lvl="1"/>
            <a:r>
              <a:rPr lang="en-US" sz="2800" b="1" dirty="0" smtClean="0"/>
              <a:t>God is GREATER than our hearts…</a:t>
            </a:r>
          </a:p>
          <a:p>
            <a:pPr lvl="1"/>
            <a:r>
              <a:rPr lang="en-US" b="1" dirty="0" smtClean="0"/>
              <a:t>God KNOWETH all things…</a:t>
            </a:r>
          </a:p>
          <a:p>
            <a:pPr lvl="1"/>
            <a:r>
              <a:rPr lang="en-US" sz="2800" b="1" dirty="0" smtClean="0"/>
              <a:t>We can Confess and pray with repentance – and determine to make the change for the better. </a:t>
            </a:r>
          </a:p>
          <a:p>
            <a:pPr lvl="1"/>
            <a:r>
              <a:rPr lang="en-US" b="1" dirty="0" smtClean="0"/>
              <a:t>As we strive to be more like Jesus, we can replace FEAR with BOLDNESS as we face the Judgment  (I John 5:17-18)</a:t>
            </a:r>
            <a:endParaRPr lang="en-US" sz="28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“CONFIDENCE” </a:t>
            </a:r>
            <a:r>
              <a:rPr lang="en-US" sz="4000" b="1" dirty="0" smtClean="0">
                <a:solidFill>
                  <a:schemeClr val="bg1"/>
                </a:solidFill>
              </a:rPr>
              <a:t>VS.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SAYING – I Jn. 3:19-22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6716" y="2967335"/>
            <a:ext cx="5850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Knowing Vs. Saying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28600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Knowing God </a:t>
            </a:r>
            <a:r>
              <a:rPr lang="en-US" sz="2800" b="1" dirty="0" smtClean="0"/>
              <a:t>– Most Important Knowledge to Have :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752600"/>
            <a:ext cx="426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“With whom we have to do” </a:t>
            </a:r>
            <a:r>
              <a:rPr lang="en-US" sz="2800" b="1" dirty="0" smtClean="0"/>
              <a:t>–  He Knows our secrets </a:t>
            </a:r>
            <a:r>
              <a:rPr lang="en-US" sz="2800" b="1" dirty="0" smtClean="0">
                <a:solidFill>
                  <a:srgbClr val="002060"/>
                </a:solidFill>
              </a:rPr>
              <a:t>(Heb. 4:13)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191000"/>
            <a:ext cx="403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“</a:t>
            </a:r>
            <a:r>
              <a:rPr lang="en-US" sz="2800" b="1" i="1" dirty="0" smtClean="0"/>
              <a:t>Bring to light the hidden things of darkness”  - “make manifest the counsels of the hearts”    </a:t>
            </a:r>
            <a:r>
              <a:rPr lang="en-US" sz="2800" b="1" dirty="0" smtClean="0">
                <a:solidFill>
                  <a:srgbClr val="002060"/>
                </a:solidFill>
              </a:rPr>
              <a:t>(I Cor. 4:5)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7200" y="1866900"/>
            <a:ext cx="3048000" cy="31242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310583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KNOWING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3048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VS.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24600" y="310583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SAYING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3048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can TEST the teaching!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9144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can objectively DISCERN subjective claims! 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00200" y="50292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can  determine who truly LOVES GOD!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00200" y="56388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can have CONFIDENCE when critical judgment comes from within!</a:t>
            </a:r>
            <a:endParaRPr lang="en-US" sz="2800" b="1" dirty="0"/>
          </a:p>
        </p:txBody>
      </p:sp>
      <p:sp>
        <p:nvSpPr>
          <p:cNvPr id="12" name="Curved Up Arrow 11"/>
          <p:cNvSpPr/>
          <p:nvPr/>
        </p:nvSpPr>
        <p:spPr>
          <a:xfrm rot="3691436">
            <a:off x="-180404" y="4919069"/>
            <a:ext cx="1918596" cy="731520"/>
          </a:xfrm>
          <a:prstGeom prst="curvedUpArrow">
            <a:avLst>
              <a:gd name="adj1" fmla="val 25000"/>
              <a:gd name="adj2" fmla="val 788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16664652">
            <a:off x="-132818" y="1123122"/>
            <a:ext cx="1682117" cy="73935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1285" y="228600"/>
            <a:ext cx="52214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Knowing Vs. Saying </a:t>
            </a:r>
            <a:endParaRPr lang="en-US" sz="4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0668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Christians should not be condemned as “UNLOVING” because they “TEST” the teachings of others with God’s Word!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04800" y="1676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1285" y="228600"/>
            <a:ext cx="52214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Knowing Vs. Saying </a:t>
            </a:r>
            <a:endParaRPr lang="en-US" sz="4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0668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Christians should not be condemned as “UNLOVING” because they “TEST” the teachings of others with God’s Word!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04800" y="1676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04800" y="31866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264417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No one can have preeminence above God and His Truth – Diotrephes             (3 Jn. 9-10)!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1285" y="228600"/>
            <a:ext cx="52214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Knowing Vs. Saying </a:t>
            </a:r>
            <a:endParaRPr lang="en-US" sz="4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0668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Christians should not be condemned as “UNLOVING” because they “TEST” the teachings of others with God’s Word!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04800" y="1676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04800" y="31866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264417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No one can have preeminence above God and His Truth – Diotrephes             (3 Jn. 9-10)!</a:t>
            </a:r>
            <a:endParaRPr lang="en-US" sz="3200" b="1" dirty="0"/>
          </a:p>
        </p:txBody>
      </p:sp>
      <p:sp>
        <p:nvSpPr>
          <p:cNvPr id="8" name="Right Arrow 7"/>
          <p:cNvSpPr/>
          <p:nvPr/>
        </p:nvSpPr>
        <p:spPr>
          <a:xfrm>
            <a:off x="381000" y="4495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4191000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Loving God cannot be separated from loving our brother !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1285" y="228600"/>
            <a:ext cx="52214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Knowing Vs. Saying </a:t>
            </a:r>
            <a:endParaRPr lang="en-US" sz="4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0668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Christians should not be condemned as “UNLOVING” because they “TEST” the teachings of others with God’s Word!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04800" y="1676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04800" y="31866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264417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No one can have preeminence above God and His Truth – Diotrephes             (3 Jn. 9-10)!</a:t>
            </a:r>
            <a:endParaRPr lang="en-US" sz="3200" b="1" dirty="0"/>
          </a:p>
        </p:txBody>
      </p:sp>
      <p:sp>
        <p:nvSpPr>
          <p:cNvPr id="8" name="Right Arrow 7"/>
          <p:cNvSpPr/>
          <p:nvPr/>
        </p:nvSpPr>
        <p:spPr>
          <a:xfrm>
            <a:off x="381000" y="4495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4191000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Loving God cannot be separated from loving our brother ! </a:t>
            </a:r>
            <a:endParaRPr lang="en-US" sz="3200" b="1" dirty="0"/>
          </a:p>
        </p:txBody>
      </p:sp>
      <p:sp>
        <p:nvSpPr>
          <p:cNvPr id="10" name="Right Arrow 9"/>
          <p:cNvSpPr/>
          <p:nvPr/>
        </p:nvSpPr>
        <p:spPr>
          <a:xfrm>
            <a:off x="381000" y="5943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528834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We can blind ourselves with a hypercritical heart  and not </a:t>
            </a:r>
            <a:r>
              <a:rPr lang="en-US" sz="3200" b="1" smtClean="0"/>
              <a:t>see that </a:t>
            </a:r>
            <a:r>
              <a:rPr lang="en-US" sz="3200" b="1" dirty="0" smtClean="0"/>
              <a:t>God is greater than our hearts!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6716" y="2967335"/>
            <a:ext cx="5850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Knowing Vs. Saying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28600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Knowing God </a:t>
            </a:r>
            <a:r>
              <a:rPr lang="en-US" sz="2800" b="1" dirty="0" smtClean="0"/>
              <a:t>– Most Important Knowledge to Have :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752600"/>
            <a:ext cx="426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“With whom we have to do” </a:t>
            </a:r>
            <a:r>
              <a:rPr lang="en-US" sz="2800" b="1" dirty="0" smtClean="0"/>
              <a:t>–  He Knows our secrets </a:t>
            </a:r>
            <a:r>
              <a:rPr lang="en-US" sz="2800" b="1" dirty="0" smtClean="0">
                <a:solidFill>
                  <a:srgbClr val="002060"/>
                </a:solidFill>
              </a:rPr>
              <a:t>(Heb. 4:13)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191000"/>
            <a:ext cx="403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“</a:t>
            </a:r>
            <a:r>
              <a:rPr lang="en-US" sz="2800" b="1" i="1" dirty="0" smtClean="0"/>
              <a:t>Bring to light the hidden things of darkness”  - “make manifest the counsels of the hearts”    </a:t>
            </a:r>
            <a:r>
              <a:rPr lang="en-US" sz="2800" b="1" dirty="0" smtClean="0">
                <a:solidFill>
                  <a:srgbClr val="002060"/>
                </a:solidFill>
              </a:rPr>
              <a:t>(I Cor. 4:5)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457200"/>
            <a:ext cx="327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Knowing the TRUTH from God is essential…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Miraculous Gifts – </a:t>
            </a:r>
            <a:r>
              <a:rPr lang="en-US" b="1" i="1" dirty="0" smtClean="0"/>
              <a:t>“The anointing from the Holy One” </a:t>
            </a:r>
            <a:r>
              <a:rPr lang="en-US" b="1" dirty="0" smtClean="0"/>
              <a:t>– </a:t>
            </a:r>
            <a:r>
              <a:rPr lang="en-US" b="1" dirty="0" smtClean="0">
                <a:solidFill>
                  <a:srgbClr val="002060"/>
                </a:solidFill>
              </a:rPr>
              <a:t>(I Jn. 20:20-21; I Cor. 12:8, 10).</a:t>
            </a:r>
          </a:p>
          <a:p>
            <a:r>
              <a:rPr lang="en-US" b="1" dirty="0" smtClean="0"/>
              <a:t>Verbalized Word and Epistles of the apostles – </a:t>
            </a:r>
            <a:r>
              <a:rPr lang="en-US" b="1" i="1" dirty="0" smtClean="0"/>
              <a:t>“that which ye heard from the beginning”  </a:t>
            </a:r>
            <a:r>
              <a:rPr lang="en-US" b="1" dirty="0" smtClean="0">
                <a:solidFill>
                  <a:srgbClr val="002060"/>
                </a:solidFill>
              </a:rPr>
              <a:t>(I Jn. 2:24, 2 Thess. 2:15)</a:t>
            </a:r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b="1" dirty="0" smtClean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228600"/>
            <a:ext cx="8305800" cy="1219200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TWO GOD INSPIRED WAYS FOR THE TRUTH FROM GOD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Miraculous Gifts – </a:t>
            </a:r>
            <a:r>
              <a:rPr lang="en-US" b="1" i="1" dirty="0" smtClean="0"/>
              <a:t>“The anointing from the Holy One” </a:t>
            </a:r>
            <a:r>
              <a:rPr lang="en-US" b="1" dirty="0" smtClean="0"/>
              <a:t>– </a:t>
            </a:r>
            <a:r>
              <a:rPr lang="en-US" b="1" dirty="0" smtClean="0">
                <a:solidFill>
                  <a:srgbClr val="002060"/>
                </a:solidFill>
              </a:rPr>
              <a:t>(I Jn. 20:20-21; I Cor. 12:8, 10).</a:t>
            </a:r>
          </a:p>
          <a:p>
            <a:r>
              <a:rPr lang="en-US" b="1" dirty="0" smtClean="0"/>
              <a:t>Verbalized Word and Epistles of the apostles – </a:t>
            </a:r>
            <a:r>
              <a:rPr lang="en-US" b="1" i="1" dirty="0" smtClean="0"/>
              <a:t>“that which ye heard from the beginning”  </a:t>
            </a:r>
            <a:r>
              <a:rPr lang="en-US" b="1" dirty="0" smtClean="0">
                <a:solidFill>
                  <a:srgbClr val="002060"/>
                </a:solidFill>
              </a:rPr>
              <a:t>(I Jn. 2:24, 2 Thess. 2:15)</a:t>
            </a:r>
          </a:p>
          <a:p>
            <a:r>
              <a:rPr lang="en-US" b="1" dirty="0" smtClean="0"/>
              <a:t>Allowing this “TRUTH” to “ABIDE” in us we have an “ABIDING” relationship with God        </a:t>
            </a:r>
            <a:r>
              <a:rPr lang="en-US" b="1" dirty="0" smtClean="0">
                <a:solidFill>
                  <a:srgbClr val="002060"/>
                </a:solidFill>
              </a:rPr>
              <a:t>(I Jn. 2:27)</a:t>
            </a:r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b="1" dirty="0" smtClean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228600"/>
            <a:ext cx="8305800" cy="1219200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TWO GOD INSPIRED WAYS FOR THE TRUTH FROM GOD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Miraculous Gifts – </a:t>
            </a:r>
            <a:r>
              <a:rPr lang="en-US" b="1" i="1" dirty="0" smtClean="0"/>
              <a:t>“The anointing from the Holy One” </a:t>
            </a:r>
            <a:r>
              <a:rPr lang="en-US" b="1" dirty="0" smtClean="0"/>
              <a:t>– </a:t>
            </a:r>
            <a:r>
              <a:rPr lang="en-US" b="1" dirty="0" smtClean="0">
                <a:solidFill>
                  <a:srgbClr val="002060"/>
                </a:solidFill>
              </a:rPr>
              <a:t>(I Jn. 20:20-21; I Cor. 12:8, 10).</a:t>
            </a:r>
          </a:p>
          <a:p>
            <a:r>
              <a:rPr lang="en-US" b="1" dirty="0" smtClean="0"/>
              <a:t>Verbalized Word and Epistles of the apostles – </a:t>
            </a:r>
            <a:r>
              <a:rPr lang="en-US" b="1" i="1" dirty="0" smtClean="0"/>
              <a:t>“that which ye heard from the beginning”  </a:t>
            </a:r>
            <a:r>
              <a:rPr lang="en-US" b="1" dirty="0" smtClean="0">
                <a:solidFill>
                  <a:srgbClr val="002060"/>
                </a:solidFill>
              </a:rPr>
              <a:t>(I Jn. 2:24, 2 Thess. 2:15)</a:t>
            </a:r>
          </a:p>
          <a:p>
            <a:r>
              <a:rPr lang="en-US" b="1" dirty="0" smtClean="0"/>
              <a:t>Allowing this “TRUTH” to “ABIDE” in us we have an “ABIDING” relationship with God        </a:t>
            </a:r>
            <a:r>
              <a:rPr lang="en-US" b="1" dirty="0" smtClean="0">
                <a:solidFill>
                  <a:srgbClr val="002060"/>
                </a:solidFill>
              </a:rPr>
              <a:t>(I Jn. 2:27)</a:t>
            </a:r>
          </a:p>
          <a:p>
            <a:r>
              <a:rPr lang="en-US" b="1" dirty="0" smtClean="0"/>
              <a:t>Protects us from </a:t>
            </a:r>
            <a:r>
              <a:rPr lang="en-US" b="1" i="1" dirty="0" smtClean="0"/>
              <a:t>“them” </a:t>
            </a:r>
            <a:r>
              <a:rPr lang="en-US" b="1" dirty="0" smtClean="0"/>
              <a:t>that would </a:t>
            </a:r>
            <a:r>
              <a:rPr lang="en-US" b="1" i="1" dirty="0" smtClean="0"/>
              <a:t>“lead us astray”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(I Jn. 2:26, 2 Cor. 11:13-15)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228600"/>
            <a:ext cx="8305800" cy="1219200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TWO GOD INSPIRED WAYS FOR THE TRUTH FROM GOD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Do not believe every “spirit” – TEST THEM – Truth and Error (v. 1,6)</a:t>
            </a:r>
          </a:p>
          <a:p>
            <a:pPr lvl="1"/>
            <a:r>
              <a:rPr lang="en-US" sz="3200" b="1" dirty="0" smtClean="0"/>
              <a:t>Many false prophets have gone out into the world</a:t>
            </a:r>
          </a:p>
          <a:p>
            <a:pPr lvl="1"/>
            <a:r>
              <a:rPr lang="en-US" sz="3200" b="1" dirty="0" smtClean="0"/>
              <a:t>If you “know God” you will hear the apostles and the Spirit of God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“TESTING” </a:t>
            </a:r>
            <a:r>
              <a:rPr lang="en-US" b="1" dirty="0" smtClean="0">
                <a:solidFill>
                  <a:schemeClr val="bg1"/>
                </a:solidFill>
              </a:rPr>
              <a:t>VS. SAYING – I Jn. 4:1-6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 </a:t>
            </a:r>
            <a:r>
              <a:rPr lang="en-US" b="1" i="1" dirty="0" smtClean="0"/>
              <a:t>“know” </a:t>
            </a:r>
            <a:r>
              <a:rPr lang="en-US" b="1" dirty="0" smtClean="0"/>
              <a:t>the spirit of God: </a:t>
            </a:r>
            <a:r>
              <a:rPr lang="en-US" b="1" i="1" dirty="0" smtClean="0"/>
              <a:t>“Confessing Jesus Christ has come in the flesh” </a:t>
            </a:r>
            <a:r>
              <a:rPr lang="en-US" b="1" dirty="0" smtClean="0"/>
              <a:t>(v. 2)</a:t>
            </a:r>
          </a:p>
          <a:p>
            <a:pPr lvl="1"/>
            <a:r>
              <a:rPr lang="en-US" sz="3200" b="1" dirty="0" smtClean="0"/>
              <a:t>Every spirit that confesses not this truth is not of God (v. 3)</a:t>
            </a:r>
          </a:p>
          <a:p>
            <a:pPr lvl="1"/>
            <a:r>
              <a:rPr lang="en-US" sz="3200" b="1" dirty="0" smtClean="0"/>
              <a:t>Spirit of the “anti-christ” (v.3, 2:22)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“TESTING” </a:t>
            </a:r>
            <a:r>
              <a:rPr lang="en-US" b="1" dirty="0" smtClean="0">
                <a:solidFill>
                  <a:schemeClr val="bg1"/>
                </a:solidFill>
              </a:rPr>
              <a:t>VS. SAYING – I Jn. 4:1-6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1976</Words>
  <Application>Microsoft Office PowerPoint</Application>
  <PresentationFormat>On-screen Show (4:3)</PresentationFormat>
  <Paragraphs>175</Paragraphs>
  <Slides>35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 “TESTING” VS. SAYING – I Jn. 4:1-6 </vt:lpstr>
      <vt:lpstr> “TESTING” VS. SAYING – I Jn. 4:1-6 </vt:lpstr>
      <vt:lpstr> “TESTING” VS. SAYING – I Jn. 4:1-6 </vt:lpstr>
      <vt:lpstr> “TESTING” VS. SAYING – I Jn. 4:1-6 </vt:lpstr>
      <vt:lpstr> “TESTING” VS. SAYING – I Jn. 4:1-6 </vt:lpstr>
      <vt:lpstr> “TESTING” VS. SAYING – I Jn. 4:1-6 </vt:lpstr>
      <vt:lpstr>“Discerning” VS. SAYING – I Jn. 2:3-6</vt:lpstr>
      <vt:lpstr>“Discerning” VS. SAYING – I Jn. 2:3-6</vt:lpstr>
      <vt:lpstr>“Loving God” VS. SAYING – I Jn. 4:20-21</vt:lpstr>
      <vt:lpstr>“Loving God” VS. SAYING – I Jn. 4:20-21</vt:lpstr>
      <vt:lpstr>“Loving God” VS. SAYING – I Jn. 4:20-21</vt:lpstr>
      <vt:lpstr>“Loving God” VS. SAYING – I Jn. 3:16-18</vt:lpstr>
      <vt:lpstr>“Loving God” VS. SAYING – I Jn. 3:16-18</vt:lpstr>
      <vt:lpstr>“CONFIDENCE” VS. SAYING – I Jn. 3:19-22</vt:lpstr>
      <vt:lpstr>“CONFIDENCE” VS. SAYING – I Jn. 3:19-22</vt:lpstr>
      <vt:lpstr>“CONFIDENCE” VS. SAYING – I Jn. 3:19-22</vt:lpstr>
      <vt:lpstr>“CONFIDENCE” VS. SAYING – I Jn. 3:19-22</vt:lpstr>
      <vt:lpstr>“CONFIDENCE” VS. SAYING – I Jn. 3:19-22</vt:lpstr>
      <vt:lpstr>“CONFIDENCE” VS. SAYING – I Jn. 3:19-22</vt:lpstr>
      <vt:lpstr>“CONFIDENCE” VS. SAYING – I Jn. 3:19-22</vt:lpstr>
      <vt:lpstr>“CONFIDENCE” VS. SAYING – I Jn. 3:19-22</vt:lpstr>
      <vt:lpstr>“CONFIDENCE” VS. SAYING – I Jn. 3:19-22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Jerry</cp:lastModifiedBy>
  <cp:revision>24</cp:revision>
  <dcterms:created xsi:type="dcterms:W3CDTF">2016-07-25T10:39:15Z</dcterms:created>
  <dcterms:modified xsi:type="dcterms:W3CDTF">2016-07-26T14:20:20Z</dcterms:modified>
</cp:coreProperties>
</file>