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 id="2147483720" r:id="rId4"/>
  </p:sldMasterIdLst>
  <p:notesMasterIdLst>
    <p:notesMasterId r:id="rId53"/>
  </p:notesMasterIdLst>
  <p:sldIdLst>
    <p:sldId id="273" r:id="rId5"/>
    <p:sldId id="276" r:id="rId6"/>
    <p:sldId id="304" r:id="rId7"/>
    <p:sldId id="284" r:id="rId8"/>
    <p:sldId id="329" r:id="rId9"/>
    <p:sldId id="319" r:id="rId10"/>
    <p:sldId id="262" r:id="rId11"/>
    <p:sldId id="331" r:id="rId12"/>
    <p:sldId id="405" r:id="rId13"/>
    <p:sldId id="410" r:id="rId14"/>
    <p:sldId id="411" r:id="rId15"/>
    <p:sldId id="415" r:id="rId16"/>
    <p:sldId id="412" r:id="rId17"/>
    <p:sldId id="416" r:id="rId18"/>
    <p:sldId id="414" r:id="rId19"/>
    <p:sldId id="437" r:id="rId20"/>
    <p:sldId id="438" r:id="rId21"/>
    <p:sldId id="442" r:id="rId22"/>
    <p:sldId id="439" r:id="rId23"/>
    <p:sldId id="400" r:id="rId24"/>
    <p:sldId id="406" r:id="rId25"/>
    <p:sldId id="401" r:id="rId26"/>
    <p:sldId id="407" r:id="rId27"/>
    <p:sldId id="419" r:id="rId28"/>
    <p:sldId id="420" r:id="rId29"/>
    <p:sldId id="421" r:id="rId30"/>
    <p:sldId id="427" r:id="rId31"/>
    <p:sldId id="423" r:id="rId32"/>
    <p:sldId id="428" r:id="rId33"/>
    <p:sldId id="402" r:id="rId34"/>
    <p:sldId id="408" r:id="rId35"/>
    <p:sldId id="429" r:id="rId36"/>
    <p:sldId id="430" r:id="rId37"/>
    <p:sldId id="447" r:id="rId38"/>
    <p:sldId id="440" r:id="rId39"/>
    <p:sldId id="432" r:id="rId40"/>
    <p:sldId id="433" r:id="rId41"/>
    <p:sldId id="443" r:id="rId42"/>
    <p:sldId id="444" r:id="rId43"/>
    <p:sldId id="445" r:id="rId44"/>
    <p:sldId id="441" r:id="rId45"/>
    <p:sldId id="435" r:id="rId46"/>
    <p:sldId id="446" r:id="rId47"/>
    <p:sldId id="436" r:id="rId48"/>
    <p:sldId id="403" r:id="rId49"/>
    <p:sldId id="409" r:id="rId50"/>
    <p:sldId id="404" r:id="rId51"/>
    <p:sldId id="330" r:id="rId52"/>
  </p:sldIdLst>
  <p:sldSz cx="9144000" cy="6858000" type="screen4x3"/>
  <p:notesSz cx="6858000" cy="9144000"/>
  <p:embeddedFontLst>
    <p:embeddedFont>
      <p:font typeface="Calibri Light" panose="020F0302020204030204" pitchFamily="34" charset="0"/>
      <p:regular r:id="rId54"/>
      <p:italic r:id="rId55"/>
    </p:embeddedFont>
    <p:embeddedFont>
      <p:font typeface="Calibri" panose="020F0502020204030204" pitchFamily="34" charset="0"/>
      <p:regular r:id="rId56"/>
      <p:bold r:id="rId57"/>
      <p:italic r:id="rId58"/>
      <p:boldItalic r:id="rId59"/>
    </p:embeddedFont>
    <p:embeddedFont>
      <p:font typeface="Arial Narrow" panose="020B0606020202030204" pitchFamily="34" charset="0"/>
      <p:regular r:id="rId60"/>
      <p:bold r:id="rId61"/>
      <p:italic r:id="rId62"/>
      <p:boldItalic r:id="rId63"/>
    </p:embeddedFont>
    <p:embeddedFont>
      <p:font typeface="Arial Black" panose="020B0A04020102020204" pitchFamily="34" charset="0"/>
      <p:bold r:id="rId64"/>
    </p:embeddedFont>
    <p:embeddedFont>
      <p:font typeface="Charter Bd BT" panose="02040703050506020203"/>
      <p:regular r:id="rId65"/>
      <p:italic r:id="rId66"/>
    </p:embeddedFont>
    <p:embeddedFont>
      <p:font typeface="Tahoma" panose="020B0604030504040204" pitchFamily="34" charset="0"/>
      <p:regular r:id="rId67"/>
      <p:bold r:id="rId68"/>
    </p:embeddedFont>
    <p:embeddedFont>
      <p:font typeface="Arial Rounded MT Bold" panose="020F0704030504030204" pitchFamily="34" charset="0"/>
      <p:regular r:id="rId69"/>
    </p:embeddedFont>
    <p:embeddedFont>
      <p:font typeface="AR BLANCA" panose="02000000000000000000" pitchFamily="2" charset="0"/>
      <p:regular r:id="rId7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54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font" Target="fonts/font15.fntdata"/><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E84FCC-3E79-4562-B1F1-B67EC965ADE8}" type="datetimeFigureOut">
              <a:rPr lang="en-US" smtClean="0"/>
              <a:t>7/3/2016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41B26-0E64-46C8-A6A7-2882E45C4328}" type="slidenum">
              <a:rPr lang="en-US" smtClean="0"/>
              <a:t>‹#›</a:t>
            </a:fld>
            <a:endParaRPr lang="en-US"/>
          </a:p>
        </p:txBody>
      </p:sp>
    </p:spTree>
    <p:extLst>
      <p:ext uri="{BB962C8B-B14F-4D97-AF65-F5344CB8AC3E}">
        <p14:creationId xmlns:p14="http://schemas.microsoft.com/office/powerpoint/2010/main" val="603228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The Just Shall Live By Faith</a:t>
            </a:r>
            <a:r>
              <a:rPr lang="en-US" dirty="0"/>
              <a:t>, Edited by Mike Willis. pp.</a:t>
            </a:r>
            <a:r>
              <a:rPr lang="en-US" baseline="0" dirty="0"/>
              <a:t> 68-69</a:t>
            </a:r>
            <a:endParaRPr lang="en-US" dirty="0"/>
          </a:p>
        </p:txBody>
      </p:sp>
      <p:sp>
        <p:nvSpPr>
          <p:cNvPr id="4" name="Slide Number Placeholder 3"/>
          <p:cNvSpPr>
            <a:spLocks noGrp="1"/>
          </p:cNvSpPr>
          <p:nvPr>
            <p:ph type="sldNum" sz="quarter" idx="10"/>
          </p:nvPr>
        </p:nvSpPr>
        <p:spPr/>
        <p:txBody>
          <a:bodyPr/>
          <a:lstStyle/>
          <a:p>
            <a:fld id="{A950AA7A-16DB-48FB-98F1-5E121A4B7BE0}" type="slidenum">
              <a:rPr lang="en-US" smtClean="0"/>
              <a:t>17</a:t>
            </a:fld>
            <a:endParaRPr lang="en-US"/>
          </a:p>
        </p:txBody>
      </p:sp>
    </p:spTree>
    <p:extLst>
      <p:ext uri="{BB962C8B-B14F-4D97-AF65-F5344CB8AC3E}">
        <p14:creationId xmlns:p14="http://schemas.microsoft.com/office/powerpoint/2010/main" val="2669591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1046538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2775175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980298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1235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14760353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14787515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1136740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973552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2048041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20912554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2327040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1698928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7962575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177713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7548523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347566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1469457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4087067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4265860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2270669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2879397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27472118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25423606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1565087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825551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766842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2618863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470772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1975279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1774289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42784110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441414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3722854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7719326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2027901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1707664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456352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8523614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762989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972257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7900521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20885333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2052797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3A7B9-79E8-4E1C-85CD-221186EA04BA}" type="datetimeFigureOut">
              <a:rPr lang="en-US" smtClean="0"/>
              <a:t>7/3/2016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7203E-81E7-4480-810A-758261BD78FE}" type="slidenum">
              <a:rPr lang="en-US" smtClean="0"/>
              <a:t>‹#›</a:t>
            </a:fld>
            <a:endParaRPr lang="en-US" dirty="0"/>
          </a:p>
        </p:txBody>
      </p:sp>
    </p:spTree>
    <p:extLst>
      <p:ext uri="{BB962C8B-B14F-4D97-AF65-F5344CB8AC3E}">
        <p14:creationId xmlns:p14="http://schemas.microsoft.com/office/powerpoint/2010/main" val="3869491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3A7B9-79E8-4E1C-85CD-221186EA04BA}" type="datetimeFigureOut">
              <a:rPr lang="en-US" smtClean="0"/>
              <a:t>7/3/2016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7203E-81E7-4480-810A-758261BD78FE}" type="slidenum">
              <a:rPr lang="en-US" smtClean="0"/>
              <a:t>‹#›</a:t>
            </a:fld>
            <a:endParaRPr lang="en-US" dirty="0"/>
          </a:p>
        </p:txBody>
      </p:sp>
      <p:pic>
        <p:nvPicPr>
          <p:cNvPr id="7" name="Picture 4" descr="http://images.clipartpanda.com/working-clipart-dc8MAqGRi.jpeg"/>
          <p:cNvPicPr>
            <a:picLocks noChangeAspect="1" noChangeArrowheads="1"/>
          </p:cNvPicPr>
          <p:nvPr userDrawn="1"/>
        </p:nvPicPr>
        <p:blipFill>
          <a:blip r:embed="rId13">
            <a:extLst>
              <a:ext uri="{BEBA8EAE-BF5A-486C-A8C5-ECC9F3942E4B}">
                <a14:imgProps xmlns:a14="http://schemas.microsoft.com/office/drawing/2010/main">
                  <a14:imgLayer r:embed="rId14">
                    <a14:imgEffect>
                      <a14:backgroundRemoval t="0" b="98535" l="3883" r="89817"/>
                    </a14:imgEffect>
                  </a14:imgLayer>
                </a14:imgProps>
              </a:ext>
              <a:ext uri="{28A0092B-C50C-407E-A947-70E740481C1C}">
                <a14:useLocalDpi xmlns:a14="http://schemas.microsoft.com/office/drawing/2010/main" val="0"/>
              </a:ext>
            </a:extLst>
          </a:blip>
          <a:srcRect/>
          <a:stretch>
            <a:fillRect/>
          </a:stretch>
        </p:blipFill>
        <p:spPr bwMode="auto">
          <a:xfrm>
            <a:off x="1415847" y="1925892"/>
            <a:ext cx="6705600" cy="503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61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3A7B9-79E8-4E1C-85CD-221186EA04BA}" type="datetimeFigureOut">
              <a:rPr lang="en-US" smtClean="0"/>
              <a:t>7/3/2016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7203E-81E7-4480-810A-758261BD78FE}" type="slidenum">
              <a:rPr lang="en-US" smtClean="0"/>
              <a:t>‹#›</a:t>
            </a:fld>
            <a:endParaRPr lang="en-US" dirty="0"/>
          </a:p>
        </p:txBody>
      </p:sp>
      <p:sp>
        <p:nvSpPr>
          <p:cNvPr id="8" name="Rounded Rectangle 7"/>
          <p:cNvSpPr/>
          <p:nvPr userDrawn="1"/>
        </p:nvSpPr>
        <p:spPr>
          <a:xfrm>
            <a:off x="403123" y="365126"/>
            <a:ext cx="8209935" cy="1460499"/>
          </a:xfrm>
          <a:prstGeom prst="roundRect">
            <a:avLst>
              <a:gd name="adj" fmla="val 9935"/>
            </a:avLst>
          </a:prstGeom>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9" name="Picture 4" descr="http://images.clipartpanda.com/working-clipart-dc8MAqGRi.jpeg"/>
          <p:cNvPicPr>
            <a:picLocks noChangeAspect="1" noChangeArrowheads="1"/>
          </p:cNvPicPr>
          <p:nvPr userDrawn="1"/>
        </p:nvPicPr>
        <p:blipFill>
          <a:blip r:embed="rId13">
            <a:extLst>
              <a:ext uri="{BEBA8EAE-BF5A-486C-A8C5-ECC9F3942E4B}">
                <a14:imgProps xmlns:a14="http://schemas.microsoft.com/office/drawing/2010/main">
                  <a14:imgLayer r:embed="rId14">
                    <a14:imgEffect>
                      <a14:backgroundRemoval t="0" b="98535" l="3883" r="89817"/>
                    </a14:imgEffect>
                  </a14:imgLayer>
                </a14:imgProps>
              </a:ext>
              <a:ext uri="{28A0092B-C50C-407E-A947-70E740481C1C}">
                <a14:useLocalDpi xmlns:a14="http://schemas.microsoft.com/office/drawing/2010/main" val="0"/>
              </a:ext>
            </a:extLst>
          </a:blip>
          <a:srcRect/>
          <a:stretch>
            <a:fillRect/>
          </a:stretch>
        </p:blipFill>
        <p:spPr bwMode="auto">
          <a:xfrm>
            <a:off x="403123" y="367377"/>
            <a:ext cx="1976898" cy="148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3628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3A7B9-79E8-4E1C-85CD-221186EA04BA}" type="datetimeFigureOut">
              <a:rPr lang="en-US" smtClean="0"/>
              <a:t>7/3/2016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7203E-81E7-4480-810A-758261BD78FE}" type="slidenum">
              <a:rPr lang="en-US" smtClean="0"/>
              <a:t>‹#›</a:t>
            </a:fld>
            <a:endParaRPr lang="en-US" dirty="0"/>
          </a:p>
        </p:txBody>
      </p:sp>
      <p:pic>
        <p:nvPicPr>
          <p:cNvPr id="7" name="Picture 4" descr="http://images.clipartpanda.com/working-clipart-dc8MAqGRi.jpeg"/>
          <p:cNvPicPr>
            <a:picLocks noChangeAspect="1" noChangeArrowheads="1"/>
          </p:cNvPicPr>
          <p:nvPr userDrawn="1"/>
        </p:nvPicPr>
        <p:blipFill>
          <a:blip r:embed="rId13">
            <a:lum bright="70000" contrast="-70000"/>
            <a:extLst>
              <a:ext uri="{BEBA8EAE-BF5A-486C-A8C5-ECC9F3942E4B}">
                <a14:imgProps xmlns:a14="http://schemas.microsoft.com/office/drawing/2010/main">
                  <a14:imgLayer r:embed="rId14">
                    <a14:imgEffect>
                      <a14:backgroundRemoval t="0" b="98535" l="3883" r="89817"/>
                    </a14:imgEffect>
                  </a14:imgLayer>
                </a14:imgProps>
              </a:ext>
              <a:ext uri="{28A0092B-C50C-407E-A947-70E740481C1C}">
                <a14:useLocalDpi xmlns:a14="http://schemas.microsoft.com/office/drawing/2010/main" val="0"/>
              </a:ext>
            </a:extLst>
          </a:blip>
          <a:srcRect/>
          <a:stretch>
            <a:fillRect/>
          </a:stretch>
        </p:blipFill>
        <p:spPr bwMode="auto">
          <a:xfrm>
            <a:off x="1415847" y="1925892"/>
            <a:ext cx="6705600" cy="503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991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3A7B9-79E8-4E1C-85CD-221186EA04BA}" type="datetimeFigureOut">
              <a:rPr lang="en-US" smtClean="0"/>
              <a:t>7/3/2016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7203E-81E7-4480-810A-758261BD78FE}" type="slidenum">
              <a:rPr lang="en-US" smtClean="0"/>
              <a:t>‹#›</a:t>
            </a:fld>
            <a:endParaRPr lang="en-US" dirty="0"/>
          </a:p>
        </p:txBody>
      </p:sp>
      <p:pic>
        <p:nvPicPr>
          <p:cNvPr id="7" name="Picture 4" descr="http://images.clipartpanda.com/working-clipart-dc8MAqGRi.jpeg"/>
          <p:cNvPicPr>
            <a:picLocks noChangeAspect="1" noChangeArrowheads="1"/>
          </p:cNvPicPr>
          <p:nvPr userDrawn="1"/>
        </p:nvPicPr>
        <p:blipFill>
          <a:blip r:embed="rId13">
            <a:extLst>
              <a:ext uri="{BEBA8EAE-BF5A-486C-A8C5-ECC9F3942E4B}">
                <a14:imgProps xmlns:a14="http://schemas.microsoft.com/office/drawing/2010/main">
                  <a14:imgLayer r:embed="rId14">
                    <a14:imgEffect>
                      <a14:backgroundRemoval t="0" b="98535" l="3883" r="89817"/>
                    </a14:imgEffect>
                  </a14:imgLayer>
                </a14:imgProps>
              </a:ext>
              <a:ext uri="{28A0092B-C50C-407E-A947-70E740481C1C}">
                <a14:useLocalDpi xmlns:a14="http://schemas.microsoft.com/office/drawing/2010/main" val="0"/>
              </a:ext>
            </a:extLst>
          </a:blip>
          <a:srcRect/>
          <a:stretch>
            <a:fillRect/>
          </a:stretch>
        </p:blipFill>
        <p:spPr bwMode="auto">
          <a:xfrm>
            <a:off x="1415847" y="1925892"/>
            <a:ext cx="6705600" cy="503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6261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9.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9.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9.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9.xml"/><Relationship Id="rId1" Type="http://schemas.openxmlformats.org/officeDocument/2006/relationships/vmlDrawing" Target="../drawings/vmlDrawing6.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9.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9.xml"/><Relationship Id="rId1" Type="http://schemas.openxmlformats.org/officeDocument/2006/relationships/vmlDrawing" Target="../drawings/vmlDrawing7.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9.wmf"/></Relationships>
</file>

<file path=ppt/slides/_rels/slide4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9.xml"/><Relationship Id="rId4" Type="http://schemas.openxmlformats.org/officeDocument/2006/relationships/image" Target="../media/image13.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125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863850" y="0"/>
            <a:ext cx="3384550" cy="118903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a:ln>
                  <a:noFill/>
                </a:ln>
                <a:solidFill>
                  <a:schemeClr val="accent2"/>
                </a:solidFill>
                <a:effectLst>
                  <a:outerShdw blurRad="38100" dist="38100" dir="2700000" algn="tl">
                    <a:srgbClr val="000000"/>
                  </a:outerShdw>
                </a:effectLst>
                <a:uLnTx/>
                <a:uFillTx/>
              </a:rPr>
              <a:t>Romans</a:t>
            </a:r>
          </a:p>
        </p:txBody>
      </p:sp>
      <p:sp>
        <p:nvSpPr>
          <p:cNvPr id="19459" name="Text Box 3"/>
          <p:cNvSpPr txBox="1">
            <a:spLocks noChangeArrowheads="1"/>
          </p:cNvSpPr>
          <p:nvPr/>
        </p:nvSpPr>
        <p:spPr bwMode="auto">
          <a:xfrm>
            <a:off x="2627313" y="1020763"/>
            <a:ext cx="38496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chemeClr val="tx1"/>
                </a:solidFill>
                <a:effectLst/>
                <a:uLnTx/>
                <a:uFillTx/>
                <a:latin typeface="Times New Roman" panose="02020603050405020304" pitchFamily="18" charset="0"/>
              </a:rPr>
              <a:t>(Outline of the Book)</a:t>
            </a:r>
          </a:p>
        </p:txBody>
      </p:sp>
      <p:sp>
        <p:nvSpPr>
          <p:cNvPr id="19460" name="Text Box 4"/>
          <p:cNvSpPr txBox="1">
            <a:spLocks noChangeArrowheads="1"/>
          </p:cNvSpPr>
          <p:nvPr/>
        </p:nvSpPr>
        <p:spPr bwMode="auto">
          <a:xfrm>
            <a:off x="457200" y="2590800"/>
            <a:ext cx="94488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85750">
              <a:defRPr sz="2400">
                <a:solidFill>
                  <a:schemeClr val="tx1"/>
                </a:solidFill>
                <a:latin typeface="Times New Roman" panose="02020603050405020304" pitchFamily="18" charset="0"/>
              </a:defRPr>
            </a:lvl1pPr>
            <a:lvl2pPr marL="742950" indent="-285750" defTabSz="285750">
              <a:defRPr sz="2400">
                <a:solidFill>
                  <a:schemeClr val="tx1"/>
                </a:solidFill>
                <a:latin typeface="Times New Roman" panose="02020603050405020304" pitchFamily="18" charset="0"/>
              </a:defRPr>
            </a:lvl2pPr>
            <a:lvl3pPr marL="1143000" indent="-228600" defTabSz="285750">
              <a:defRPr sz="2400">
                <a:solidFill>
                  <a:schemeClr val="tx1"/>
                </a:solidFill>
                <a:latin typeface="Times New Roman" panose="02020603050405020304" pitchFamily="18" charset="0"/>
              </a:defRPr>
            </a:lvl3pPr>
            <a:lvl4pPr marL="1600200" indent="-228600" defTabSz="285750">
              <a:defRPr sz="2400">
                <a:solidFill>
                  <a:schemeClr val="tx1"/>
                </a:solidFill>
                <a:latin typeface="Times New Roman" panose="02020603050405020304" pitchFamily="18" charset="0"/>
              </a:defRPr>
            </a:lvl4pPr>
            <a:lvl5pPr marL="2057400" indent="-228600" defTabSz="285750">
              <a:defRPr sz="2400">
                <a:solidFill>
                  <a:schemeClr val="tx1"/>
                </a:solidFill>
                <a:latin typeface="Times New Roman" panose="02020603050405020304" pitchFamily="18" charset="0"/>
              </a:defRPr>
            </a:lvl5pPr>
            <a:lvl6pPr marL="2514600" indent="-228600" defTabSz="2857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2857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2857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28575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285750" eaLnBrk="1" fontAlgn="auto" latinLnBrk="0" hangingPunct="1">
              <a:lnSpc>
                <a:spcPct val="150000"/>
              </a:lnSpc>
              <a:spcBef>
                <a:spcPct val="50000"/>
              </a:spcBef>
              <a:spcAft>
                <a:spcPts val="0"/>
              </a:spcAft>
              <a:buClrTx/>
              <a:buSzTx/>
              <a:buFontTx/>
              <a:buNone/>
              <a:tabLst/>
              <a:defRPr/>
            </a:pPr>
            <a:r>
              <a:rPr kumimoji="0" lang="en-US" sz="2800" b="1" i="0" u="none" strike="noStrike" kern="0" cap="none" spc="0" normalizeH="0" baseline="0" noProof="0">
                <a:ln>
                  <a:noFill/>
                </a:ln>
                <a:solidFill>
                  <a:schemeClr val="tx1"/>
                </a:solidFill>
                <a:effectLst/>
                <a:uLnTx/>
                <a:uFillTx/>
                <a:latin typeface="Times New Roman" panose="02020603050405020304" pitchFamily="18" charset="0"/>
              </a:rPr>
              <a:t>I. </a:t>
            </a:r>
            <a:r>
              <a:rPr kumimoji="0" lang="en-US" sz="2800" b="1" i="0" u="sng" strike="noStrike" kern="0" cap="none" spc="0" normalizeH="0" baseline="0" noProof="0">
                <a:ln>
                  <a:noFill/>
                </a:ln>
                <a:solidFill>
                  <a:schemeClr val="tx1"/>
                </a:solidFill>
                <a:effectLst/>
                <a:uLnTx/>
                <a:uFillTx/>
                <a:latin typeface="Times New Roman" panose="02020603050405020304" pitchFamily="18" charset="0"/>
              </a:rPr>
              <a:t>Justification By Faith Apart From Law</a:t>
            </a:r>
            <a:r>
              <a:rPr kumimoji="0" lang="en-US" sz="2800" b="1" i="0" u="none" strike="noStrike" kern="0" cap="none" spc="0" normalizeH="0" baseline="0" noProof="0">
                <a:ln>
                  <a:noFill/>
                </a:ln>
                <a:solidFill>
                  <a:schemeClr val="tx1"/>
                </a:solidFill>
                <a:effectLst/>
                <a:uLnTx/>
                <a:uFillTx/>
                <a:latin typeface="Times New Roman" panose="02020603050405020304" pitchFamily="18" charset="0"/>
              </a:rPr>
              <a:t> (1-8)</a:t>
            </a:r>
          </a:p>
          <a:p>
            <a:pPr marL="0" marR="0" lvl="0" indent="0" defTabSz="285750" eaLnBrk="1" fontAlgn="auto" latinLnBrk="0" hangingPunct="1">
              <a:lnSpc>
                <a:spcPct val="150000"/>
              </a:lnSpc>
              <a:spcBef>
                <a:spcPct val="50000"/>
              </a:spcBef>
              <a:spcAft>
                <a:spcPts val="0"/>
              </a:spcAft>
              <a:buClrTx/>
              <a:buSzTx/>
              <a:buFontTx/>
              <a:buNone/>
              <a:tabLst/>
              <a:defRPr/>
            </a:pPr>
            <a:r>
              <a:rPr kumimoji="0" lang="en-US" sz="2800" b="1" i="0" u="none" strike="noStrike" kern="0" cap="none" spc="0" normalizeH="0" baseline="0" noProof="0">
                <a:ln>
                  <a:noFill/>
                </a:ln>
                <a:solidFill>
                  <a:schemeClr val="tx1"/>
                </a:solidFill>
                <a:effectLst/>
                <a:uLnTx/>
                <a:uFillTx/>
                <a:latin typeface="Times New Roman" panose="02020603050405020304" pitchFamily="18" charset="0"/>
              </a:rPr>
              <a:t>II. </a:t>
            </a:r>
            <a:r>
              <a:rPr kumimoji="0" lang="en-US" sz="2800" b="1" i="0" u="sng" strike="noStrike" kern="0" cap="none" spc="0" normalizeH="0" baseline="0" noProof="0">
                <a:ln>
                  <a:noFill/>
                </a:ln>
                <a:solidFill>
                  <a:schemeClr val="tx1"/>
                </a:solidFill>
                <a:effectLst/>
                <a:uLnTx/>
                <a:uFillTx/>
                <a:latin typeface="Times New Roman" panose="02020603050405020304" pitchFamily="18" charset="0"/>
              </a:rPr>
              <a:t>Rejection of the Jews &amp; Accepting Gentiles</a:t>
            </a:r>
            <a:r>
              <a:rPr kumimoji="0" lang="en-US" sz="2800" b="1" i="0" u="none" strike="noStrike" kern="0" cap="none" spc="0" normalizeH="0" baseline="0" noProof="0">
                <a:ln>
                  <a:noFill/>
                </a:ln>
                <a:solidFill>
                  <a:schemeClr val="tx1"/>
                </a:solidFill>
                <a:effectLst/>
                <a:uLnTx/>
                <a:uFillTx/>
                <a:latin typeface="Times New Roman" panose="02020603050405020304" pitchFamily="18" charset="0"/>
              </a:rPr>
              <a:t> (9-11)</a:t>
            </a:r>
          </a:p>
          <a:p>
            <a:pPr marL="0" marR="0" lvl="0" indent="0" defTabSz="285750" eaLnBrk="1" fontAlgn="auto" latinLnBrk="0" hangingPunct="1">
              <a:lnSpc>
                <a:spcPct val="150000"/>
              </a:lnSpc>
              <a:spcBef>
                <a:spcPct val="50000"/>
              </a:spcBef>
              <a:spcAft>
                <a:spcPts val="0"/>
              </a:spcAft>
              <a:buClrTx/>
              <a:buSzTx/>
              <a:buFontTx/>
              <a:buNone/>
              <a:tabLst/>
              <a:defRPr/>
            </a:pPr>
            <a:r>
              <a:rPr kumimoji="0" lang="en-US" sz="2800" b="1" i="0" u="none" strike="noStrike" kern="0" cap="none" spc="0" normalizeH="0" baseline="0" noProof="0">
                <a:ln>
                  <a:noFill/>
                </a:ln>
                <a:solidFill>
                  <a:schemeClr val="tx1"/>
                </a:solidFill>
                <a:effectLst/>
                <a:uLnTx/>
                <a:uFillTx/>
                <a:latin typeface="Times New Roman" panose="02020603050405020304" pitchFamily="18" charset="0"/>
              </a:rPr>
              <a:t>III. </a:t>
            </a:r>
            <a:r>
              <a:rPr kumimoji="0" lang="en-US" sz="2800" b="1" i="0" u="sng" strike="noStrike" kern="0" cap="none" spc="0" normalizeH="0" baseline="0" noProof="0">
                <a:ln>
                  <a:noFill/>
                </a:ln>
                <a:solidFill>
                  <a:schemeClr val="tx1"/>
                </a:solidFill>
                <a:effectLst/>
                <a:uLnTx/>
                <a:uFillTx/>
                <a:latin typeface="Times New Roman" panose="02020603050405020304" pitchFamily="18" charset="0"/>
              </a:rPr>
              <a:t>The Christian’s Relationships</a:t>
            </a:r>
            <a:r>
              <a:rPr kumimoji="0" lang="en-US" sz="2800" b="1" i="0" u="none" strike="noStrike" kern="0" cap="none" spc="0" normalizeH="0" baseline="0" noProof="0">
                <a:ln>
                  <a:noFill/>
                </a:ln>
                <a:solidFill>
                  <a:schemeClr val="tx1"/>
                </a:solidFill>
                <a:effectLst/>
                <a:uLnTx/>
                <a:uFillTx/>
                <a:latin typeface="Times New Roman" panose="02020603050405020304" pitchFamily="18" charset="0"/>
              </a:rPr>
              <a:t> (12-16)</a:t>
            </a:r>
          </a:p>
        </p:txBody>
      </p:sp>
      <p:sp>
        <p:nvSpPr>
          <p:cNvPr id="2" name="Oval 1"/>
          <p:cNvSpPr/>
          <p:nvPr/>
        </p:nvSpPr>
        <p:spPr>
          <a:xfrm>
            <a:off x="0" y="4208206"/>
            <a:ext cx="7895303" cy="11503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00523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8" name="Rectangle 6"/>
          <p:cNvSpPr>
            <a:spLocks noChangeArrowheads="1"/>
          </p:cNvSpPr>
          <p:nvPr/>
        </p:nvSpPr>
        <p:spPr bwMode="auto">
          <a:xfrm>
            <a:off x="0" y="2667000"/>
            <a:ext cx="91440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20483" name="Text Box 4"/>
          <p:cNvSpPr txBox="1">
            <a:spLocks noChangeArrowheads="1"/>
          </p:cNvSpPr>
          <p:nvPr/>
        </p:nvSpPr>
        <p:spPr bwMode="auto">
          <a:xfrm>
            <a:off x="1143000" y="990600"/>
            <a:ext cx="76962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63550" algn="l"/>
              </a:tabLst>
              <a:defRPr sz="2400">
                <a:solidFill>
                  <a:schemeClr val="tx1"/>
                </a:solidFill>
                <a:latin typeface="Times New Roman" panose="02020603050405020304" pitchFamily="18" charset="0"/>
              </a:defRPr>
            </a:lvl1pPr>
            <a:lvl2pPr marL="742950" indent="-285750">
              <a:tabLst>
                <a:tab pos="463550" algn="l"/>
              </a:tabLst>
              <a:defRPr sz="2400">
                <a:solidFill>
                  <a:schemeClr val="tx1"/>
                </a:solidFill>
                <a:latin typeface="Times New Roman" panose="02020603050405020304" pitchFamily="18" charset="0"/>
              </a:defRPr>
            </a:lvl2pPr>
            <a:lvl3pPr marL="1143000" indent="-228600">
              <a:tabLst>
                <a:tab pos="463550" algn="l"/>
              </a:tabLst>
              <a:defRPr sz="2400">
                <a:solidFill>
                  <a:schemeClr val="tx1"/>
                </a:solidFill>
                <a:latin typeface="Times New Roman" panose="02020603050405020304" pitchFamily="18" charset="0"/>
              </a:defRPr>
            </a:lvl3pPr>
            <a:lvl4pPr marL="1600200" indent="-228600">
              <a:tabLst>
                <a:tab pos="463550" algn="l"/>
              </a:tabLst>
              <a:defRPr sz="2400">
                <a:solidFill>
                  <a:schemeClr val="tx1"/>
                </a:solidFill>
                <a:latin typeface="Times New Roman" panose="02020603050405020304" pitchFamily="18" charset="0"/>
              </a:defRPr>
            </a:lvl4pPr>
            <a:lvl5pPr marL="2057400" indent="-228600">
              <a:tabLst>
                <a:tab pos="46355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6355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6355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6355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63550" algn="l"/>
              </a:tabLs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tab pos="463550" algn="l"/>
              </a:tabLst>
              <a:defRPr/>
            </a:pPr>
            <a:r>
              <a:rPr kumimoji="0" lang="en-US" sz="2400" b="1" i="0" u="none" strike="noStrike" kern="0" cap="none" spc="0" normalizeH="0" baseline="0" noProof="0">
                <a:ln>
                  <a:noFill/>
                </a:ln>
                <a:solidFill>
                  <a:schemeClr val="tx1"/>
                </a:solidFill>
                <a:effectLst/>
                <a:uLnTx/>
                <a:uFillTx/>
                <a:latin typeface="Times New Roman" panose="02020603050405020304" pitchFamily="18" charset="0"/>
              </a:rPr>
              <a:t>A. </a:t>
            </a:r>
            <a:r>
              <a:rPr kumimoji="0" lang="en-US" sz="2400" b="1" i="1" u="none" strike="noStrike" kern="0" cap="none" spc="0" normalizeH="0" baseline="0" noProof="0">
                <a:ln>
                  <a:noFill/>
                </a:ln>
                <a:solidFill>
                  <a:schemeClr val="tx1"/>
                </a:solidFill>
                <a:effectLst/>
                <a:uLnTx/>
                <a:uFillTx/>
                <a:latin typeface="Times New Roman" panose="02020603050405020304" pitchFamily="18" charset="0"/>
              </a:rPr>
              <a:t>Relationship to God, Christians, all men and our 	enemies</a:t>
            </a:r>
            <a:r>
              <a:rPr kumimoji="0" lang="en-US" sz="2400" b="1" i="0" u="none" strike="noStrike" kern="0" cap="none" spc="0" normalizeH="0" baseline="0" noProof="0">
                <a:ln>
                  <a:noFill/>
                </a:ln>
                <a:solidFill>
                  <a:schemeClr val="tx1"/>
                </a:solidFill>
                <a:effectLst/>
                <a:uLnTx/>
                <a:uFillTx/>
                <a:latin typeface="Times New Roman" panose="02020603050405020304" pitchFamily="18" charset="0"/>
              </a:rPr>
              <a:t> (12)</a:t>
            </a:r>
          </a:p>
          <a:p>
            <a:pPr marL="0" marR="0" lvl="0" indent="0" defTabSz="914400" eaLnBrk="1" fontAlgn="auto" latinLnBrk="0" hangingPunct="1">
              <a:lnSpc>
                <a:spcPct val="100000"/>
              </a:lnSpc>
              <a:spcBef>
                <a:spcPts val="0"/>
              </a:spcBef>
              <a:spcAft>
                <a:spcPts val="0"/>
              </a:spcAft>
              <a:buClrTx/>
              <a:buSzTx/>
              <a:buFontTx/>
              <a:buNone/>
              <a:tabLst>
                <a:tab pos="463550" algn="l"/>
              </a:tabLst>
              <a:defRPr/>
            </a:pPr>
            <a:endParaRPr kumimoji="0" lang="en-US" sz="2400" b="1" i="0" u="none" strike="noStrike" kern="0" cap="none" spc="0" normalizeH="0" baseline="0" noProof="0">
              <a:ln>
                <a:noFill/>
              </a:ln>
              <a:solidFill>
                <a:schemeClr val="tx1"/>
              </a:solidFill>
              <a:effectLst/>
              <a:uLnTx/>
              <a:uFillTx/>
              <a:latin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tab pos="463550" algn="l"/>
              </a:tabLst>
              <a:defRPr/>
            </a:pPr>
            <a:r>
              <a:rPr kumimoji="0" lang="en-US" sz="2400" b="1" i="0" u="none" strike="noStrike" kern="0" cap="none" spc="0" normalizeH="0" baseline="0" noProof="0">
                <a:ln>
                  <a:noFill/>
                </a:ln>
                <a:solidFill>
                  <a:schemeClr val="tx1"/>
                </a:solidFill>
                <a:effectLst/>
                <a:uLnTx/>
                <a:uFillTx/>
                <a:latin typeface="Times New Roman" panose="02020603050405020304" pitchFamily="18" charset="0"/>
              </a:rPr>
              <a:t>B. </a:t>
            </a:r>
            <a:r>
              <a:rPr kumimoji="0" lang="en-US" sz="2400" b="1" i="1" u="none" strike="noStrike" kern="0" cap="none" spc="0" normalizeH="0" baseline="0" noProof="0">
                <a:ln>
                  <a:noFill/>
                </a:ln>
                <a:solidFill>
                  <a:schemeClr val="tx1"/>
                </a:solidFill>
                <a:effectLst/>
                <a:uLnTx/>
                <a:uFillTx/>
                <a:latin typeface="Times New Roman" panose="02020603050405020304" pitchFamily="18" charset="0"/>
              </a:rPr>
              <a:t>Relationship to civil government</a:t>
            </a:r>
            <a:r>
              <a:rPr kumimoji="0" lang="en-US" sz="2400" b="1" i="0" u="none" strike="noStrike" kern="0" cap="none" spc="0" normalizeH="0" baseline="0" noProof="0">
                <a:ln>
                  <a:noFill/>
                </a:ln>
                <a:solidFill>
                  <a:schemeClr val="tx1"/>
                </a:solidFill>
                <a:effectLst/>
                <a:uLnTx/>
                <a:uFillTx/>
                <a:latin typeface="Times New Roman" panose="02020603050405020304" pitchFamily="18" charset="0"/>
              </a:rPr>
              <a:t> (13)</a:t>
            </a:r>
          </a:p>
          <a:p>
            <a:pPr marL="0" marR="0" lvl="0" indent="0" defTabSz="914400" eaLnBrk="1" fontAlgn="auto" latinLnBrk="0" hangingPunct="1">
              <a:lnSpc>
                <a:spcPct val="100000"/>
              </a:lnSpc>
              <a:spcBef>
                <a:spcPts val="0"/>
              </a:spcBef>
              <a:spcAft>
                <a:spcPts val="0"/>
              </a:spcAft>
              <a:buClrTx/>
              <a:buSzTx/>
              <a:buFontTx/>
              <a:buNone/>
              <a:tabLst>
                <a:tab pos="463550" algn="l"/>
              </a:tabLst>
              <a:defRPr/>
            </a:pPr>
            <a:endParaRPr kumimoji="0" lang="en-US" sz="2400" b="1" i="0" u="none" strike="noStrike" kern="0" cap="none" spc="0" normalizeH="0" baseline="0" noProof="0">
              <a:ln>
                <a:noFill/>
              </a:ln>
              <a:solidFill>
                <a:schemeClr val="tx1"/>
              </a:solidFill>
              <a:effectLst/>
              <a:uLnTx/>
              <a:uFillTx/>
              <a:latin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tab pos="463550" algn="l"/>
              </a:tabLst>
              <a:defRPr/>
            </a:pPr>
            <a:r>
              <a:rPr kumimoji="0" lang="en-US" sz="2400" b="1" i="0" u="none" strike="noStrike" kern="0" cap="none" spc="0" normalizeH="0" baseline="0" noProof="0">
                <a:ln>
                  <a:noFill/>
                </a:ln>
                <a:solidFill>
                  <a:schemeClr val="tx1"/>
                </a:solidFill>
                <a:effectLst/>
                <a:uLnTx/>
                <a:uFillTx/>
                <a:latin typeface="Times New Roman" panose="02020603050405020304" pitchFamily="18" charset="0"/>
              </a:rPr>
              <a:t>C. </a:t>
            </a:r>
            <a:r>
              <a:rPr kumimoji="0" lang="en-US" sz="2400" b="1" i="1" u="none" strike="noStrike" kern="0" cap="none" spc="0" normalizeH="0" baseline="0" noProof="0">
                <a:ln>
                  <a:noFill/>
                </a:ln>
                <a:solidFill>
                  <a:schemeClr val="tx1"/>
                </a:solidFill>
                <a:effectLst/>
                <a:uLnTx/>
                <a:uFillTx/>
                <a:latin typeface="Times New Roman" panose="02020603050405020304" pitchFamily="18" charset="0"/>
              </a:rPr>
              <a:t>Relationship to the weak brother</a:t>
            </a:r>
            <a:r>
              <a:rPr kumimoji="0" lang="en-US" sz="2400" b="1" i="0" u="none" strike="noStrike" kern="0" cap="none" spc="0" normalizeH="0" baseline="0" noProof="0">
                <a:ln>
                  <a:noFill/>
                </a:ln>
                <a:solidFill>
                  <a:schemeClr val="tx1"/>
                </a:solidFill>
                <a:effectLst/>
                <a:uLnTx/>
                <a:uFillTx/>
                <a:latin typeface="Times New Roman" panose="02020603050405020304" pitchFamily="18" charset="0"/>
              </a:rPr>
              <a:t> (14-15)</a:t>
            </a:r>
          </a:p>
          <a:p>
            <a:pPr marL="0" marR="0" lvl="0" indent="0" defTabSz="914400" eaLnBrk="1" fontAlgn="auto" latinLnBrk="0" hangingPunct="1">
              <a:lnSpc>
                <a:spcPct val="100000"/>
              </a:lnSpc>
              <a:spcBef>
                <a:spcPts val="0"/>
              </a:spcBef>
              <a:spcAft>
                <a:spcPts val="0"/>
              </a:spcAft>
              <a:buClrTx/>
              <a:buSzTx/>
              <a:buFontTx/>
              <a:buNone/>
              <a:tabLst>
                <a:tab pos="463550" algn="l"/>
              </a:tabLst>
              <a:defRPr/>
            </a:pPr>
            <a:endParaRPr kumimoji="0" lang="en-US" sz="2400" b="1" i="0" u="none" strike="noStrike" kern="0" cap="none" spc="0" normalizeH="0" baseline="0" noProof="0">
              <a:ln>
                <a:noFill/>
              </a:ln>
              <a:solidFill>
                <a:schemeClr val="tx1"/>
              </a:solidFill>
              <a:effectLst/>
              <a:uLnTx/>
              <a:uFillTx/>
              <a:latin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tab pos="463550" algn="l"/>
              </a:tabLst>
              <a:defRPr/>
            </a:pPr>
            <a:r>
              <a:rPr kumimoji="0" lang="en-US" sz="2400" b="0" i="0" u="none" strike="noStrike" kern="0" cap="none" spc="0" normalizeH="0" baseline="0" noProof="0">
                <a:ln>
                  <a:noFill/>
                </a:ln>
                <a:solidFill>
                  <a:schemeClr val="tx1"/>
                </a:solidFill>
                <a:effectLst/>
                <a:uLnTx/>
                <a:uFillTx/>
                <a:latin typeface="Times New Roman" panose="02020603050405020304" pitchFamily="18" charset="0"/>
              </a:rPr>
              <a:t> </a:t>
            </a:r>
            <a:r>
              <a:rPr kumimoji="0" lang="en-US" sz="2400" b="0" i="1" u="none" strike="noStrike" kern="0" cap="none" spc="0" normalizeH="0" baseline="0" noProof="0">
                <a:ln>
                  <a:noFill/>
                </a:ln>
                <a:solidFill>
                  <a:schemeClr val="tx1"/>
                </a:solidFill>
                <a:effectLst/>
                <a:uLnTx/>
                <a:uFillTx/>
                <a:latin typeface="Times New Roman" panose="02020603050405020304" pitchFamily="18" charset="0"/>
              </a:rPr>
              <a:t>* Salutations (16)</a:t>
            </a:r>
          </a:p>
          <a:p>
            <a:pPr marL="0" marR="0" lvl="0" indent="0" defTabSz="914400" eaLnBrk="1" fontAlgn="auto" latinLnBrk="0" hangingPunct="1">
              <a:lnSpc>
                <a:spcPct val="100000"/>
              </a:lnSpc>
              <a:spcBef>
                <a:spcPts val="0"/>
              </a:spcBef>
              <a:spcAft>
                <a:spcPts val="0"/>
              </a:spcAft>
              <a:buClrTx/>
              <a:buSzTx/>
              <a:buFontTx/>
              <a:buNone/>
              <a:tabLst>
                <a:tab pos="463550" algn="l"/>
              </a:tabLst>
              <a:defRPr/>
            </a:pPr>
            <a:endParaRPr kumimoji="0" lang="en-US" sz="2400" b="1" i="1" u="none" strike="noStrike" kern="0" cap="none" spc="0" normalizeH="0" baseline="0" noProof="0">
              <a:ln>
                <a:noFill/>
              </a:ln>
              <a:solidFill>
                <a:schemeClr val="tx1"/>
              </a:solidFill>
              <a:effectLst/>
              <a:uLnTx/>
              <a:uFillTx/>
              <a:latin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tab pos="463550" algn="l"/>
              </a:tabLst>
              <a:defRPr/>
            </a:pPr>
            <a:r>
              <a:rPr kumimoji="0" lang="en-US" sz="2400" b="1" i="0" u="none" strike="noStrike" kern="0" cap="none" spc="0" normalizeH="0" baseline="0" noProof="0">
                <a:ln>
                  <a:noFill/>
                </a:ln>
                <a:solidFill>
                  <a:schemeClr val="tx1"/>
                </a:solidFill>
                <a:effectLst/>
                <a:uLnTx/>
                <a:uFillTx/>
                <a:latin typeface="Times New Roman" panose="02020603050405020304" pitchFamily="18" charset="0"/>
              </a:rPr>
              <a:t>	</a:t>
            </a:r>
          </a:p>
        </p:txBody>
      </p:sp>
      <p:sp>
        <p:nvSpPr>
          <p:cNvPr id="20484" name="Rectangle 5"/>
          <p:cNvSpPr>
            <a:spLocks noChangeArrowheads="1"/>
          </p:cNvSpPr>
          <p:nvPr/>
        </p:nvSpPr>
        <p:spPr bwMode="auto">
          <a:xfrm>
            <a:off x="304800" y="228600"/>
            <a:ext cx="6459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chemeClr val="tx1"/>
                </a:solidFill>
                <a:effectLst/>
                <a:uLnTx/>
                <a:uFillTx/>
                <a:latin typeface="Times New Roman" panose="02020603050405020304" pitchFamily="18" charset="0"/>
              </a:rPr>
              <a:t>III. </a:t>
            </a:r>
            <a:r>
              <a:rPr kumimoji="0" lang="en-US" sz="2800" b="1" i="0" u="sng" strike="noStrike" kern="0" cap="none" spc="0" normalizeH="0" baseline="0" noProof="0">
                <a:ln>
                  <a:noFill/>
                </a:ln>
                <a:solidFill>
                  <a:schemeClr val="tx1"/>
                </a:solidFill>
                <a:effectLst/>
                <a:uLnTx/>
                <a:uFillTx/>
                <a:latin typeface="Times New Roman" panose="02020603050405020304" pitchFamily="18" charset="0"/>
              </a:rPr>
              <a:t>The Christian’s Relationships</a:t>
            </a:r>
            <a:r>
              <a:rPr kumimoji="0" lang="en-US" sz="2800" b="1" i="0" u="none" strike="noStrike" kern="0" cap="none" spc="0" normalizeH="0" baseline="0" noProof="0">
                <a:ln>
                  <a:noFill/>
                </a:ln>
                <a:solidFill>
                  <a:schemeClr val="tx1"/>
                </a:solidFill>
                <a:effectLst/>
                <a:uLnTx/>
                <a:uFillTx/>
                <a:latin typeface="Times New Roman" panose="02020603050405020304" pitchFamily="18" charset="0"/>
              </a:rPr>
              <a:t> (12-16)</a:t>
            </a:r>
          </a:p>
        </p:txBody>
      </p:sp>
      <p:sp>
        <p:nvSpPr>
          <p:cNvPr id="5" name="Rectangle 15"/>
          <p:cNvSpPr>
            <a:spLocks noGrp="1" noChangeArrowheads="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F10D6B08-73D9-4BAA-835B-BFF5C60ADEF3}" type="slidenum">
              <a:rPr kumimoji="0" lang="en-US" sz="1400" b="0" i="0" u="none" strike="noStrike" kern="0" cap="none" spc="0" normalizeH="0" baseline="0" noProof="0">
                <a:ln>
                  <a:noFill/>
                </a:ln>
                <a:solidFill>
                  <a:srgbClr val="FFFFFF"/>
                </a:solidFill>
                <a:effectLst/>
                <a:uLnTx/>
                <a:uFillTx/>
                <a:latin typeface="Arial Black" panose="020B0A04020102020204" pitchFamily="34" charset="0"/>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400" b="0" i="0" u="none" strike="noStrike" kern="0" cap="none" spc="0" normalizeH="0" baseline="0" noProof="0">
              <a:ln>
                <a:noFill/>
              </a:ln>
              <a:solidFill>
                <a:srgbClr val="FFFFFF"/>
              </a:solidFill>
              <a:effectLst/>
              <a:uLnTx/>
              <a:uFillTx/>
              <a:latin typeface="Arial Black" panose="020B0A04020102020204" pitchFamily="34" charset="0"/>
            </a:endParaRPr>
          </a:p>
        </p:txBody>
      </p:sp>
    </p:spTree>
    <p:extLst>
      <p:ext uri="{BB962C8B-B14F-4D97-AF65-F5344CB8AC3E}">
        <p14:creationId xmlns:p14="http://schemas.microsoft.com/office/powerpoint/2010/main" val="37392544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animEffect transition="in" filter="wipe(left)">
                                      <p:cBhvr>
                                        <p:cTn id="7" dur="2000"/>
                                        <p:tgtEl>
                                          <p:spTgt spid="100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727588"/>
            <a:ext cx="5614219" cy="646331"/>
          </a:xfrm>
          <a:prstGeom prst="rect">
            <a:avLst/>
          </a:prstGeom>
          <a:noFill/>
        </p:spPr>
        <p:txBody>
          <a:bodyPr wrap="square" rtlCol="0">
            <a:spAutoFit/>
          </a:bodyPr>
          <a:lstStyle/>
          <a:p>
            <a:pPr marL="400050" marR="0" lvl="0" indent="-400050" algn="ctr" defTabSz="914400" eaLnBrk="1" fontAlgn="auto" latinLnBrk="0" hangingPunct="1">
              <a:lnSpc>
                <a:spcPct val="100000"/>
              </a:lnSpc>
              <a:spcBef>
                <a:spcPts val="0"/>
              </a:spcBef>
              <a:spcAft>
                <a:spcPts val="0"/>
              </a:spcAft>
              <a:buClrTx/>
              <a:buSzTx/>
              <a:buFont typeface="+mj-lt"/>
              <a:buAutoNum type="romanUcPeriod"/>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The Context</a:t>
            </a:r>
          </a:p>
        </p:txBody>
      </p:sp>
      <p:sp>
        <p:nvSpPr>
          <p:cNvPr id="4" name="TextBox 3"/>
          <p:cNvSpPr txBox="1"/>
          <p:nvPr/>
        </p:nvSpPr>
        <p:spPr>
          <a:xfrm>
            <a:off x="589936" y="2172929"/>
            <a:ext cx="8191755" cy="954107"/>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The book</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sz="2800" u="sng" kern="0" dirty="0">
                <a:solidFill>
                  <a:srgbClr val="FFFF00"/>
                </a:solidFill>
                <a:effectLst>
                  <a:outerShdw blurRad="38100" dist="38100" dir="2700000" algn="tl">
                    <a:srgbClr val="000000">
                      <a:alpha val="43137"/>
                    </a:srgbClr>
                  </a:outerShdw>
                </a:effectLst>
              </a:rPr>
              <a:t>The weak brother</a:t>
            </a:r>
            <a:endPar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1994726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143000" y="152400"/>
            <a:ext cx="6858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a:ln>
                  <a:noFill/>
                </a:ln>
                <a:solidFill>
                  <a:schemeClr val="tx1"/>
                </a:solidFill>
                <a:effectLst/>
                <a:uLnTx/>
                <a:uFillTx/>
                <a:latin typeface="Arial Rounded MT Bold" panose="020F0704030504030204" pitchFamily="34" charset="0"/>
              </a:rPr>
              <a:t>Weak Brother</a:t>
            </a:r>
          </a:p>
        </p:txBody>
      </p:sp>
      <p:sp>
        <p:nvSpPr>
          <p:cNvPr id="476163" name="Text Box 3"/>
          <p:cNvSpPr txBox="1">
            <a:spLocks noChangeArrowheads="1"/>
          </p:cNvSpPr>
          <p:nvPr/>
        </p:nvSpPr>
        <p:spPr bwMode="auto">
          <a:xfrm>
            <a:off x="990600" y="2438400"/>
            <a:ext cx="71516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Char char="•"/>
              <a:tabLst/>
              <a:defRPr/>
            </a:pPr>
            <a:r>
              <a:rPr kumimoji="0" lang="en-US" sz="3600" b="0" i="0" u="none" strike="noStrike" kern="0" cap="none" spc="0" normalizeH="0" baseline="0" noProof="0" dirty="0">
                <a:ln>
                  <a:noFill/>
                </a:ln>
                <a:solidFill>
                  <a:schemeClr val="tx1"/>
                </a:solidFill>
                <a:effectLst/>
                <a:uLnTx/>
                <a:uFillTx/>
                <a:latin typeface="Arial" panose="020B0604020202020204" pitchFamily="34" charset="0"/>
              </a:rPr>
              <a:t> Not weak in faith in God / service</a:t>
            </a:r>
          </a:p>
          <a:p>
            <a:pPr marL="0" marR="0" lvl="0" indent="0" defTabSz="914400" eaLnBrk="1" fontAlgn="auto" latinLnBrk="0" hangingPunct="1">
              <a:lnSpc>
                <a:spcPct val="100000"/>
              </a:lnSpc>
              <a:spcBef>
                <a:spcPts val="0"/>
              </a:spcBef>
              <a:spcAft>
                <a:spcPts val="0"/>
              </a:spcAft>
              <a:buClrTx/>
              <a:buSzTx/>
              <a:buFontTx/>
              <a:buChar char="•"/>
              <a:tabLst/>
              <a:defRPr/>
            </a:pPr>
            <a:r>
              <a:rPr kumimoji="0" lang="en-US" sz="3600" b="0" i="0" u="none" strike="noStrike" kern="0" cap="none" spc="0" normalizeH="0" baseline="0" noProof="0" dirty="0">
                <a:ln>
                  <a:noFill/>
                </a:ln>
                <a:solidFill>
                  <a:schemeClr val="tx1"/>
                </a:solidFill>
                <a:effectLst/>
                <a:uLnTx/>
                <a:uFillTx/>
                <a:latin typeface="Arial" panose="020B0604020202020204" pitchFamily="34" charset="0"/>
              </a:rPr>
              <a:t> Not weak in spiritual strength</a:t>
            </a:r>
          </a:p>
        </p:txBody>
      </p:sp>
      <p:sp>
        <p:nvSpPr>
          <p:cNvPr id="476164" name="Oval 4"/>
          <p:cNvSpPr>
            <a:spLocks noChangeArrowheads="1"/>
          </p:cNvSpPr>
          <p:nvPr/>
        </p:nvSpPr>
        <p:spPr bwMode="auto">
          <a:xfrm>
            <a:off x="457200" y="3886200"/>
            <a:ext cx="8077200" cy="1143000"/>
          </a:xfrm>
          <a:prstGeom prst="ellipse">
            <a:avLst/>
          </a:prstGeom>
          <a:solidFill>
            <a:srgbClr val="FFFF00"/>
          </a:solidFill>
          <a:ln w="38100">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chemeClr val="tx1"/>
                </a:solidFill>
                <a:effectLst/>
                <a:uLnTx/>
                <a:uFillTx/>
                <a:latin typeface="Arial" panose="020B0604020202020204" pitchFamily="34" charset="0"/>
              </a:rPr>
              <a:t>Weak in Conscience</a:t>
            </a:r>
          </a:p>
        </p:txBody>
      </p:sp>
      <p:sp>
        <p:nvSpPr>
          <p:cNvPr id="476165" name="Text Box 5"/>
          <p:cNvSpPr txBox="1">
            <a:spLocks noChangeArrowheads="1"/>
          </p:cNvSpPr>
          <p:nvPr/>
        </p:nvSpPr>
        <p:spPr bwMode="auto">
          <a:xfrm>
            <a:off x="1810721" y="5153918"/>
            <a:ext cx="551144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R="0" lvl="0" algn="ctr" defTabSz="914400" eaLnBrk="1" fontAlgn="auto" latinLnBrk="0" hangingPunct="1">
              <a:lnSpc>
                <a:spcPct val="100000"/>
              </a:lnSpc>
              <a:spcBef>
                <a:spcPts val="0"/>
              </a:spcBef>
              <a:spcAft>
                <a:spcPts val="0"/>
              </a:spcAft>
              <a:buClrTx/>
              <a:buSzTx/>
              <a:tabLst/>
              <a:defRPr/>
            </a:pPr>
            <a:r>
              <a:rPr kumimoji="0" lang="en-US" sz="2800" b="1" i="0" u="none" strike="noStrike" kern="0" cap="none" spc="0" normalizeH="0" baseline="0" noProof="0" dirty="0">
                <a:ln>
                  <a:noFill/>
                </a:ln>
                <a:solidFill>
                  <a:schemeClr val="tx1"/>
                </a:solidFill>
                <a:effectLst/>
                <a:uLnTx/>
                <a:uFillTx/>
                <a:latin typeface="Arial" panose="020B0604020202020204" pitchFamily="34" charset="0"/>
              </a:rPr>
              <a:t>Verse 1:</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a:ln>
                  <a:noFill/>
                </a:ln>
                <a:solidFill>
                  <a:schemeClr val="tx1"/>
                </a:solidFill>
                <a:effectLst/>
                <a:uLnTx/>
                <a:uFillTx/>
                <a:latin typeface="Arial" panose="020B0604020202020204" pitchFamily="34" charset="0"/>
              </a:rPr>
              <a:t>“scruples” (ASV)</a:t>
            </a:r>
            <a:endParaRPr kumimoji="0" lang="en-US" sz="2800" b="1" i="0" u="none" strike="noStrike" kern="0" cap="none" spc="0" normalizeH="0" noProof="0" dirty="0">
              <a:ln>
                <a:noFill/>
              </a:ln>
              <a:solidFill>
                <a:schemeClr val="tx1"/>
              </a:solidFill>
              <a:effectLst/>
              <a:uLnTx/>
              <a:uFillTx/>
              <a:latin typeface="Arial" panose="020B0604020202020204" pitchFamily="34" charset="0"/>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a:ln>
                  <a:noFill/>
                </a:ln>
                <a:solidFill>
                  <a:schemeClr val="tx1"/>
                </a:solidFill>
                <a:effectLst/>
                <a:uLnTx/>
                <a:uFillTx/>
                <a:latin typeface="Arial" panose="020B0604020202020204" pitchFamily="34" charset="0"/>
              </a:rPr>
              <a:t>“opinion” (ESV, NASB, RSV)</a:t>
            </a:r>
          </a:p>
        </p:txBody>
      </p:sp>
    </p:spTree>
    <p:extLst>
      <p:ext uri="{BB962C8B-B14F-4D97-AF65-F5344CB8AC3E}">
        <p14:creationId xmlns:p14="http://schemas.microsoft.com/office/powerpoint/2010/main" val="37910067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6163">
                                            <p:txEl>
                                              <p:pRg st="0" end="0"/>
                                            </p:txEl>
                                          </p:spTgt>
                                        </p:tgtEl>
                                        <p:attrNameLst>
                                          <p:attrName>style.visibility</p:attrName>
                                        </p:attrNameLst>
                                      </p:cBhvr>
                                      <p:to>
                                        <p:strVal val="visible"/>
                                      </p:to>
                                    </p:set>
                                    <p:animEffect transition="in" filter="fade">
                                      <p:cBhvr>
                                        <p:cTn id="7" dur="1000"/>
                                        <p:tgtEl>
                                          <p:spTgt spid="476163">
                                            <p:txEl>
                                              <p:pRg st="0" end="0"/>
                                            </p:txEl>
                                          </p:spTgt>
                                        </p:tgtEl>
                                      </p:cBhvr>
                                    </p:animEffect>
                                    <p:anim calcmode="lin" valueType="num">
                                      <p:cBhvr>
                                        <p:cTn id="8" dur="1000" fill="hold"/>
                                        <p:tgtEl>
                                          <p:spTgt spid="4761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761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6163">
                                            <p:txEl>
                                              <p:pRg st="1" end="1"/>
                                            </p:txEl>
                                          </p:spTgt>
                                        </p:tgtEl>
                                        <p:attrNameLst>
                                          <p:attrName>style.visibility</p:attrName>
                                        </p:attrNameLst>
                                      </p:cBhvr>
                                      <p:to>
                                        <p:strVal val="visible"/>
                                      </p:to>
                                    </p:set>
                                    <p:animEffect transition="in" filter="fade">
                                      <p:cBhvr>
                                        <p:cTn id="14" dur="1000"/>
                                        <p:tgtEl>
                                          <p:spTgt spid="476163">
                                            <p:txEl>
                                              <p:pRg st="1" end="1"/>
                                            </p:txEl>
                                          </p:spTgt>
                                        </p:tgtEl>
                                      </p:cBhvr>
                                    </p:animEffect>
                                    <p:anim calcmode="lin" valueType="num">
                                      <p:cBhvr>
                                        <p:cTn id="15" dur="1000" fill="hold"/>
                                        <p:tgtEl>
                                          <p:spTgt spid="4761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761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476164"/>
                                        </p:tgtEl>
                                        <p:attrNameLst>
                                          <p:attrName>style.visibility</p:attrName>
                                        </p:attrNameLst>
                                      </p:cBhvr>
                                      <p:to>
                                        <p:strVal val="visible"/>
                                      </p:to>
                                    </p:set>
                                    <p:animEffect transition="in" filter="barn(outVertical)">
                                      <p:cBhvr>
                                        <p:cTn id="21" dur="1000"/>
                                        <p:tgtEl>
                                          <p:spTgt spid="47616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76165"/>
                                        </p:tgtEl>
                                        <p:attrNameLst>
                                          <p:attrName>style.visibility</p:attrName>
                                        </p:attrNameLst>
                                      </p:cBhvr>
                                      <p:to>
                                        <p:strVal val="visible"/>
                                      </p:to>
                                    </p:set>
                                    <p:animEffect transition="in" filter="fade">
                                      <p:cBhvr>
                                        <p:cTn id="26" dur="1000"/>
                                        <p:tgtEl>
                                          <p:spTgt spid="476165"/>
                                        </p:tgtEl>
                                      </p:cBhvr>
                                    </p:animEffect>
                                    <p:anim calcmode="lin" valueType="num">
                                      <p:cBhvr>
                                        <p:cTn id="27" dur="1000" fill="hold"/>
                                        <p:tgtEl>
                                          <p:spTgt spid="476165"/>
                                        </p:tgtEl>
                                        <p:attrNameLst>
                                          <p:attrName>ppt_x</p:attrName>
                                        </p:attrNameLst>
                                      </p:cBhvr>
                                      <p:tavLst>
                                        <p:tav tm="0">
                                          <p:val>
                                            <p:strVal val="#ppt_x"/>
                                          </p:val>
                                        </p:tav>
                                        <p:tav tm="100000">
                                          <p:val>
                                            <p:strVal val="#ppt_x"/>
                                          </p:val>
                                        </p:tav>
                                      </p:tavLst>
                                    </p:anim>
                                    <p:anim calcmode="lin" valueType="num">
                                      <p:cBhvr>
                                        <p:cTn id="28" dur="1000" fill="hold"/>
                                        <p:tgtEl>
                                          <p:spTgt spid="4761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3" grpId="0" build="p"/>
      <p:bldP spid="476164" grpId="0" animBg="1"/>
      <p:bldP spid="4761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727588"/>
            <a:ext cx="5614219" cy="646331"/>
          </a:xfrm>
          <a:prstGeom prst="rect">
            <a:avLst/>
          </a:prstGeom>
          <a:noFill/>
        </p:spPr>
        <p:txBody>
          <a:bodyPr wrap="square" rtlCol="0">
            <a:spAutoFit/>
          </a:bodyPr>
          <a:lstStyle/>
          <a:p>
            <a:pPr marL="400050" marR="0" lvl="0" indent="-400050" algn="ctr" defTabSz="914400" eaLnBrk="1" fontAlgn="auto" latinLnBrk="0" hangingPunct="1">
              <a:lnSpc>
                <a:spcPct val="100000"/>
              </a:lnSpc>
              <a:spcBef>
                <a:spcPts val="0"/>
              </a:spcBef>
              <a:spcAft>
                <a:spcPts val="0"/>
              </a:spcAft>
              <a:buClrTx/>
              <a:buSzTx/>
              <a:buFont typeface="+mj-lt"/>
              <a:buAutoNum type="romanUcPeriod"/>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The Context</a:t>
            </a:r>
          </a:p>
        </p:txBody>
      </p:sp>
      <p:sp>
        <p:nvSpPr>
          <p:cNvPr id="4" name="TextBox 3"/>
          <p:cNvSpPr txBox="1"/>
          <p:nvPr/>
        </p:nvSpPr>
        <p:spPr>
          <a:xfrm>
            <a:off x="589936" y="2172929"/>
            <a:ext cx="8191755" cy="1384995"/>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The book</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sz="2800" u="sng" kern="0" dirty="0">
                <a:solidFill>
                  <a:srgbClr val="FFFF00"/>
                </a:solidFill>
                <a:effectLst>
                  <a:outerShdw blurRad="38100" dist="38100" dir="2700000" algn="tl">
                    <a:srgbClr val="000000">
                      <a:alpha val="43137"/>
                    </a:srgbClr>
                  </a:outerShdw>
                </a:effectLst>
              </a:rPr>
              <a:t>The weak brother</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Two issues</a:t>
            </a:r>
          </a:p>
        </p:txBody>
      </p:sp>
    </p:spTree>
    <p:extLst>
      <p:ext uri="{BB962C8B-B14F-4D97-AF65-F5344CB8AC3E}">
        <p14:creationId xmlns:p14="http://schemas.microsoft.com/office/powerpoint/2010/main" val="3979334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476250" y="2524125"/>
          <a:ext cx="1123950" cy="2428875"/>
        </p:xfrm>
        <a:graphic>
          <a:graphicData uri="http://schemas.openxmlformats.org/presentationml/2006/ole">
            <mc:AlternateContent xmlns:mc="http://schemas.openxmlformats.org/markup-compatibility/2006">
              <mc:Choice xmlns:v="urn:schemas-microsoft-com:vml" Requires="v">
                <p:oleObj spid="_x0000_s13329" name="Drawing" r:id="rId3" imgW="1123920" imgH="2428920" progId="WPDraw30.Drawing">
                  <p:embed/>
                </p:oleObj>
              </mc:Choice>
              <mc:Fallback>
                <p:oleObj name="Drawing" r:id="rId3" imgW="1123920" imgH="2428920" progId="WPDraw30.Drawing">
                  <p:embed/>
                  <p:pic>
                    <p:nvPicPr>
                      <p:cNvPr id="2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2524125"/>
                        <a:ext cx="112395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Text Box 3"/>
          <p:cNvSpPr txBox="1">
            <a:spLocks noChangeArrowheads="1"/>
          </p:cNvSpPr>
          <p:nvPr/>
        </p:nvSpPr>
        <p:spPr bwMode="auto">
          <a:xfrm>
            <a:off x="261938" y="212725"/>
            <a:ext cx="86534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schemeClr val="tx1"/>
                </a:solidFill>
                <a:effectLst/>
                <a:uLnTx/>
                <a:uFillTx/>
                <a:latin typeface="Arial Rounded MT Bold" panose="020F0704030504030204" pitchFamily="34" charset="0"/>
              </a:rPr>
              <a:t>Two Questions / Issues</a:t>
            </a:r>
          </a:p>
        </p:txBody>
      </p:sp>
      <p:sp>
        <p:nvSpPr>
          <p:cNvPr id="477188" name="Rectangle 4"/>
          <p:cNvSpPr>
            <a:spLocks noChangeArrowheads="1"/>
          </p:cNvSpPr>
          <p:nvPr/>
        </p:nvSpPr>
        <p:spPr bwMode="auto">
          <a:xfrm>
            <a:off x="1981200" y="2895600"/>
            <a:ext cx="6781800" cy="8382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a:ln>
                  <a:noFill/>
                </a:ln>
                <a:solidFill>
                  <a:srgbClr val="FFFFFF"/>
                </a:solidFill>
                <a:effectLst/>
                <a:uLnTx/>
                <a:uFillTx/>
                <a:latin typeface="Arial" panose="020B0604020202020204" pitchFamily="34" charset="0"/>
              </a:rPr>
              <a:t>Eating Meats</a:t>
            </a:r>
          </a:p>
        </p:txBody>
      </p:sp>
      <p:sp>
        <p:nvSpPr>
          <p:cNvPr id="477189" name="Rectangle 5"/>
          <p:cNvSpPr>
            <a:spLocks noChangeArrowheads="1"/>
          </p:cNvSpPr>
          <p:nvPr/>
        </p:nvSpPr>
        <p:spPr bwMode="auto">
          <a:xfrm>
            <a:off x="1981200" y="4114800"/>
            <a:ext cx="6781800" cy="8382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a:ln>
                  <a:noFill/>
                </a:ln>
                <a:solidFill>
                  <a:srgbClr val="FFFFFF"/>
                </a:solidFill>
                <a:effectLst/>
                <a:uLnTx/>
                <a:uFillTx/>
                <a:latin typeface="Arial" panose="020B0604020202020204" pitchFamily="34" charset="0"/>
              </a:rPr>
              <a:t>Observing Days</a:t>
            </a:r>
          </a:p>
        </p:txBody>
      </p:sp>
      <p:sp>
        <p:nvSpPr>
          <p:cNvPr id="6" name="Rectangle 15"/>
          <p:cNvSpPr>
            <a:spLocks noGrp="1" noChangeArrowheads="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5B56BCF9-D8A2-4676-A857-E3686841C89E}" type="slidenum">
              <a:rPr kumimoji="0" lang="en-US" sz="1400" b="0" i="0" u="none" strike="noStrike" kern="0" cap="none" spc="0" normalizeH="0" baseline="0" noProof="0">
                <a:ln>
                  <a:noFill/>
                </a:ln>
                <a:solidFill>
                  <a:srgbClr val="FFFFFF"/>
                </a:solidFill>
                <a:effectLst/>
                <a:uLnTx/>
                <a:uFillTx/>
                <a:latin typeface="Arial Black" panose="020B0A04020102020204" pitchFamily="34" charset="0"/>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400" b="0" i="0" u="none" strike="noStrike" kern="0" cap="none" spc="0" normalizeH="0" baseline="0" noProof="0">
              <a:ln>
                <a:noFill/>
              </a:ln>
              <a:solidFill>
                <a:srgbClr val="FFFFFF"/>
              </a:solidFill>
              <a:effectLst/>
              <a:uLnTx/>
              <a:uFillTx/>
              <a:latin typeface="Arial Black" panose="020B0A04020102020204" pitchFamily="34" charset="0"/>
            </a:endParaRPr>
          </a:p>
        </p:txBody>
      </p:sp>
    </p:spTree>
    <p:extLst>
      <p:ext uri="{BB962C8B-B14F-4D97-AF65-F5344CB8AC3E}">
        <p14:creationId xmlns:p14="http://schemas.microsoft.com/office/powerpoint/2010/main" val="37910222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FILES\PFILES\MSOFFICE\MEDIA\CNTCD1\ClipArt2\j0228889.wmf"/>
          <p:cNvPicPr>
            <a:picLocks noChangeAspect="1" noChangeArrowheads="1"/>
          </p:cNvPicPr>
          <p:nvPr/>
        </p:nvPicPr>
        <p:blipFill>
          <a:blip r:embed="rId2"/>
          <a:srcRect/>
          <a:stretch>
            <a:fillRect/>
          </a:stretch>
        </p:blipFill>
        <p:spPr bwMode="auto">
          <a:xfrm>
            <a:off x="914400" y="381000"/>
            <a:ext cx="2826142" cy="1600200"/>
          </a:xfrm>
          <a:prstGeom prst="rect">
            <a:avLst/>
          </a:prstGeom>
          <a:noFill/>
        </p:spPr>
      </p:pic>
      <p:sp>
        <p:nvSpPr>
          <p:cNvPr id="3" name="TextBox 2"/>
          <p:cNvSpPr txBox="1"/>
          <p:nvPr/>
        </p:nvSpPr>
        <p:spPr>
          <a:xfrm>
            <a:off x="4191000" y="762000"/>
            <a:ext cx="4038600" cy="707886"/>
          </a:xfrm>
          <a:prstGeom prst="rect">
            <a:avLst/>
          </a:prstGeom>
          <a:noFill/>
        </p:spPr>
        <p:txBody>
          <a:bodyPr wrap="square" rtlCol="0">
            <a:spAutoFit/>
          </a:bodyPr>
          <a:lstStyle/>
          <a:p>
            <a:pPr algn="ctr"/>
            <a:r>
              <a:rPr lang="en-US" sz="4000" b="1" u="sng" dirty="0"/>
              <a:t>Eating of Meat</a:t>
            </a:r>
          </a:p>
        </p:txBody>
      </p:sp>
      <p:sp>
        <p:nvSpPr>
          <p:cNvPr id="4" name="TextBox 3"/>
          <p:cNvSpPr txBox="1"/>
          <p:nvPr/>
        </p:nvSpPr>
        <p:spPr>
          <a:xfrm>
            <a:off x="914400" y="2361398"/>
            <a:ext cx="8069179" cy="1815882"/>
          </a:xfrm>
          <a:prstGeom prst="rect">
            <a:avLst/>
          </a:prstGeom>
          <a:noFill/>
        </p:spPr>
        <p:txBody>
          <a:bodyPr wrap="square" rtlCol="0">
            <a:spAutoFit/>
          </a:bodyPr>
          <a:lstStyle/>
          <a:p>
            <a:r>
              <a:rPr lang="en-US" sz="2800" b="1" dirty="0">
                <a:solidFill>
                  <a:schemeClr val="accent2">
                    <a:lumMod val="50000"/>
                  </a:schemeClr>
                </a:solidFill>
              </a:rPr>
              <a:t>Jews</a:t>
            </a:r>
            <a:r>
              <a:rPr lang="en-US" sz="2800" dirty="0"/>
              <a:t> – Still bothered by the OT restrictions on meat</a:t>
            </a:r>
          </a:p>
          <a:p>
            <a:r>
              <a:rPr lang="en-US" sz="2800" dirty="0"/>
              <a:t>	(Clean &amp; Unclean)</a:t>
            </a:r>
          </a:p>
          <a:p>
            <a:endParaRPr lang="en-US" sz="2800" dirty="0"/>
          </a:p>
          <a:p>
            <a:r>
              <a:rPr lang="en-US" sz="2800" b="1" dirty="0">
                <a:solidFill>
                  <a:schemeClr val="accent2">
                    <a:lumMod val="50000"/>
                  </a:schemeClr>
                </a:solidFill>
              </a:rPr>
              <a:t>Gentiles</a:t>
            </a:r>
            <a:r>
              <a:rPr lang="en-US" sz="2800" dirty="0"/>
              <a:t> – Still associated meat with sacrifice to idol</a:t>
            </a:r>
          </a:p>
        </p:txBody>
      </p:sp>
    </p:spTree>
    <p:extLst>
      <p:ext uri="{BB962C8B-B14F-4D97-AF65-F5344CB8AC3E}">
        <p14:creationId xmlns:p14="http://schemas.microsoft.com/office/powerpoint/2010/main" val="119385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Donnie\Local Settings\Temporary Internet Files\Content.IE5\UD2W6FQZ\MCj04347910000[1].png"/>
          <p:cNvPicPr>
            <a:picLocks noChangeAspect="1" noChangeArrowheads="1"/>
          </p:cNvPicPr>
          <p:nvPr/>
        </p:nvPicPr>
        <p:blipFill>
          <a:blip r:embed="rId3"/>
          <a:srcRect/>
          <a:stretch>
            <a:fillRect/>
          </a:stretch>
        </p:blipFill>
        <p:spPr bwMode="auto">
          <a:xfrm rot="20496983">
            <a:off x="685800" y="304800"/>
            <a:ext cx="1828800" cy="1828800"/>
          </a:xfrm>
          <a:prstGeom prst="rect">
            <a:avLst/>
          </a:prstGeom>
          <a:noFill/>
        </p:spPr>
      </p:pic>
      <p:sp>
        <p:nvSpPr>
          <p:cNvPr id="3" name="TextBox 2"/>
          <p:cNvSpPr txBox="1"/>
          <p:nvPr/>
        </p:nvSpPr>
        <p:spPr>
          <a:xfrm>
            <a:off x="3733800" y="838200"/>
            <a:ext cx="4495800" cy="646331"/>
          </a:xfrm>
          <a:prstGeom prst="rect">
            <a:avLst/>
          </a:prstGeom>
          <a:noFill/>
        </p:spPr>
        <p:txBody>
          <a:bodyPr wrap="square" rtlCol="0">
            <a:spAutoFit/>
          </a:bodyPr>
          <a:lstStyle/>
          <a:p>
            <a:pPr algn="ctr"/>
            <a:r>
              <a:rPr lang="en-US" sz="3600" b="1" u="sng" dirty="0"/>
              <a:t>Observing of Days</a:t>
            </a:r>
          </a:p>
        </p:txBody>
      </p:sp>
      <p:sp>
        <p:nvSpPr>
          <p:cNvPr id="4" name="TextBox 3"/>
          <p:cNvSpPr txBox="1"/>
          <p:nvPr/>
        </p:nvSpPr>
        <p:spPr>
          <a:xfrm>
            <a:off x="304800" y="2438400"/>
            <a:ext cx="8686800" cy="3416320"/>
          </a:xfrm>
          <a:prstGeom prst="rect">
            <a:avLst/>
          </a:prstGeom>
          <a:noFill/>
        </p:spPr>
        <p:txBody>
          <a:bodyPr wrap="square" rtlCol="0">
            <a:spAutoFit/>
          </a:bodyPr>
          <a:lstStyle/>
          <a:p>
            <a:r>
              <a:rPr lang="en-US" sz="2400" dirty="0"/>
              <a:t>“Paul never tolerated the binding of Jewish holy days on Gentile Christians (Col. 2:16; Gal. 4:10-11); however, he permitted the observance of such practices by Jewish Christians so long as they did not bind them on others. Some Jewish Christians could not bring themselves to abandon the observance of </a:t>
            </a:r>
            <a:r>
              <a:rPr lang="en-US" sz="2400" dirty="0" err="1"/>
              <a:t>sabbaths</a:t>
            </a:r>
            <a:r>
              <a:rPr lang="en-US" sz="2400" dirty="0"/>
              <a:t> and holy days after they were baptized into Christ; not to rest on the </a:t>
            </a:r>
            <a:r>
              <a:rPr lang="en-US" sz="2400" dirty="0" err="1"/>
              <a:t>sabbath</a:t>
            </a:r>
            <a:r>
              <a:rPr lang="en-US" sz="2400" dirty="0"/>
              <a:t> would have violated their consciences.”</a:t>
            </a:r>
          </a:p>
          <a:p>
            <a:pPr algn="r"/>
            <a:r>
              <a:rPr lang="en-US" sz="2400" dirty="0"/>
              <a:t>- </a:t>
            </a:r>
            <a:r>
              <a:rPr lang="en-US" sz="2000" i="1" dirty="0"/>
              <a:t>Melvin Curry</a:t>
            </a:r>
            <a:endParaRPr lang="en-US" sz="2400" i="1" dirty="0"/>
          </a:p>
        </p:txBody>
      </p:sp>
    </p:spTree>
    <p:extLst>
      <p:ext uri="{BB962C8B-B14F-4D97-AF65-F5344CB8AC3E}">
        <p14:creationId xmlns:p14="http://schemas.microsoft.com/office/powerpoint/2010/main" val="2601877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727588"/>
            <a:ext cx="5614219" cy="646331"/>
          </a:xfrm>
          <a:prstGeom prst="rect">
            <a:avLst/>
          </a:prstGeom>
          <a:noFill/>
        </p:spPr>
        <p:txBody>
          <a:bodyPr wrap="square" rtlCol="0">
            <a:spAutoFit/>
          </a:bodyPr>
          <a:lstStyle/>
          <a:p>
            <a:pPr marL="400050" marR="0" lvl="0" indent="-400050" algn="ctr" defTabSz="914400" eaLnBrk="1" fontAlgn="auto" latinLnBrk="0" hangingPunct="1">
              <a:lnSpc>
                <a:spcPct val="100000"/>
              </a:lnSpc>
              <a:spcBef>
                <a:spcPts val="0"/>
              </a:spcBef>
              <a:spcAft>
                <a:spcPts val="0"/>
              </a:spcAft>
              <a:buClrTx/>
              <a:buSzTx/>
              <a:buFont typeface="+mj-lt"/>
              <a:buAutoNum type="romanUcPeriod"/>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The Context</a:t>
            </a:r>
          </a:p>
        </p:txBody>
      </p:sp>
      <p:sp>
        <p:nvSpPr>
          <p:cNvPr id="4" name="TextBox 3"/>
          <p:cNvSpPr txBox="1"/>
          <p:nvPr/>
        </p:nvSpPr>
        <p:spPr>
          <a:xfrm>
            <a:off x="589936" y="2172929"/>
            <a:ext cx="8191755" cy="1815882"/>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The book</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sz="2800" u="sng" kern="0" dirty="0">
                <a:solidFill>
                  <a:srgbClr val="FFFF00"/>
                </a:solidFill>
                <a:effectLst>
                  <a:outerShdw blurRad="38100" dist="38100" dir="2700000" algn="tl">
                    <a:srgbClr val="000000">
                      <a:alpha val="43137"/>
                    </a:srgbClr>
                  </a:outerShdw>
                </a:effectLst>
              </a:rPr>
              <a:t>The weak brother</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Two issues</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sz="2800" u="sng" kern="0" dirty="0">
                <a:solidFill>
                  <a:srgbClr val="FFFF00"/>
                </a:solidFill>
                <a:effectLst>
                  <a:outerShdw blurRad="38100" dist="38100" dir="2700000" algn="tl">
                    <a:srgbClr val="000000">
                      <a:alpha val="43137"/>
                    </a:srgbClr>
                  </a:outerShdw>
                </a:effectLst>
              </a:rPr>
              <a:t>The care &amp; love for brother</a:t>
            </a:r>
            <a:endPar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2228385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529" y="459658"/>
            <a:ext cx="3581400" cy="1938992"/>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2400" i="1" dirty="0"/>
              <a:t>Romans 13: 8-10</a:t>
            </a:r>
          </a:p>
          <a:p>
            <a:pPr algn="ctr"/>
            <a:r>
              <a:rPr lang="en-US" sz="2400" b="1" dirty="0">
                <a:solidFill>
                  <a:srgbClr val="0070C0"/>
                </a:solidFill>
              </a:rPr>
              <a:t>Love</a:t>
            </a:r>
          </a:p>
          <a:p>
            <a:pPr algn="ctr"/>
            <a:endParaRPr lang="en-US" sz="2400" dirty="0"/>
          </a:p>
          <a:p>
            <a:pPr algn="ctr">
              <a:buFont typeface="Arial" pitchFamily="34" charset="0"/>
              <a:buChar char="•"/>
            </a:pPr>
            <a:r>
              <a:rPr lang="en-US" sz="2400" dirty="0"/>
              <a:t> Owe debt of Love</a:t>
            </a:r>
          </a:p>
          <a:p>
            <a:pPr algn="ctr">
              <a:buFont typeface="Arial" pitchFamily="34" charset="0"/>
              <a:buChar char="•"/>
            </a:pPr>
            <a:r>
              <a:rPr lang="en-US" sz="2400" dirty="0"/>
              <a:t> Love fulfills law</a:t>
            </a:r>
          </a:p>
        </p:txBody>
      </p:sp>
      <p:grpSp>
        <p:nvGrpSpPr>
          <p:cNvPr id="9" name="Group 8"/>
          <p:cNvGrpSpPr/>
          <p:nvPr/>
        </p:nvGrpSpPr>
        <p:grpSpPr>
          <a:xfrm>
            <a:off x="4077929" y="437334"/>
            <a:ext cx="4419600" cy="1938992"/>
            <a:chOff x="4343400" y="3429000"/>
            <a:chExt cx="4343400" cy="1938992"/>
          </a:xfrm>
        </p:grpSpPr>
        <p:sp>
          <p:nvSpPr>
            <p:cNvPr id="7" name="TextBox 6"/>
            <p:cNvSpPr txBox="1"/>
            <p:nvPr/>
          </p:nvSpPr>
          <p:spPr>
            <a:xfrm>
              <a:off x="4953000" y="3429000"/>
              <a:ext cx="3733800" cy="1938992"/>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2400" i="1" dirty="0"/>
                <a:t>Romans 14</a:t>
              </a:r>
            </a:p>
            <a:p>
              <a:pPr algn="ctr"/>
              <a:r>
                <a:rPr lang="en-US" sz="2400" b="1" dirty="0">
                  <a:solidFill>
                    <a:srgbClr val="0070C0"/>
                  </a:solidFill>
                </a:rPr>
                <a:t>Receive Weak Brother</a:t>
              </a:r>
            </a:p>
            <a:p>
              <a:pPr algn="ctr"/>
              <a:endParaRPr lang="en-US" sz="2400" dirty="0"/>
            </a:p>
            <a:p>
              <a:pPr algn="ctr">
                <a:buFont typeface="Arial" pitchFamily="34" charset="0"/>
                <a:buChar char="•"/>
              </a:pPr>
              <a:r>
                <a:rPr lang="en-US" sz="2400" dirty="0"/>
                <a:t> Care about his soul</a:t>
              </a:r>
            </a:p>
            <a:p>
              <a:pPr algn="ctr">
                <a:buFont typeface="Arial" pitchFamily="34" charset="0"/>
                <a:buChar char="•"/>
              </a:pPr>
              <a:r>
                <a:rPr lang="en-US" sz="2400" dirty="0"/>
                <a:t> Care about his </a:t>
              </a:r>
              <a:r>
                <a:rPr lang="en-US" sz="2400" dirty="0" err="1"/>
                <a:t>Consc</a:t>
              </a:r>
              <a:r>
                <a:rPr lang="en-US" sz="2400" dirty="0"/>
                <a:t>.</a:t>
              </a:r>
            </a:p>
          </p:txBody>
        </p:sp>
        <p:sp>
          <p:nvSpPr>
            <p:cNvPr id="8" name="Chevron 7"/>
            <p:cNvSpPr/>
            <p:nvPr/>
          </p:nvSpPr>
          <p:spPr>
            <a:xfrm>
              <a:off x="4343400" y="3962400"/>
              <a:ext cx="533400" cy="685800"/>
            </a:xfrm>
            <a:prstGeom prst="chevron">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TextBox 9"/>
          <p:cNvSpPr txBox="1"/>
          <p:nvPr/>
        </p:nvSpPr>
        <p:spPr>
          <a:xfrm>
            <a:off x="496529" y="3024869"/>
            <a:ext cx="8001000" cy="3046988"/>
          </a:xfrm>
          <a:prstGeom prst="rect">
            <a:avLst/>
          </a:prstGeom>
          <a:solidFill>
            <a:schemeClr val="bg1"/>
          </a:solidFill>
        </p:spPr>
        <p:txBody>
          <a:bodyPr wrap="square" rtlCol="0">
            <a:spAutoFit/>
          </a:bodyPr>
          <a:lstStyle/>
          <a:p>
            <a:r>
              <a:rPr lang="en-US" sz="3200" dirty="0">
                <a:latin typeface="Times New Roman" pitchFamily="18" charset="0"/>
                <a:cs typeface="Times New Roman" pitchFamily="18" charset="0"/>
              </a:rPr>
              <a:t>“Would you like to imbibe the wonderful spirit encouraged in chapter fourteen of Romans? Then concentrate on learning the meaning of Romans 13:8-10. This passage prepares one for the message of the chapter.”   </a:t>
            </a:r>
          </a:p>
          <a:p>
            <a:pPr algn="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Irven</a:t>
            </a:r>
            <a:r>
              <a:rPr lang="en-US" sz="3200" i="1" dirty="0">
                <a:latin typeface="Times New Roman" pitchFamily="18" charset="0"/>
                <a:cs typeface="Times New Roman" pitchFamily="18" charset="0"/>
              </a:rPr>
              <a:t> Lee</a:t>
            </a:r>
          </a:p>
        </p:txBody>
      </p:sp>
    </p:spTree>
    <p:extLst>
      <p:ext uri="{BB962C8B-B14F-4D97-AF65-F5344CB8AC3E}">
        <p14:creationId xmlns:p14="http://schemas.microsoft.com/office/powerpoint/2010/main" val="4104792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527" y="1415845"/>
            <a:ext cx="2733368" cy="138499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2800" b="1" dirty="0"/>
              <a:t>Refuse to fellowship those we should</a:t>
            </a:r>
          </a:p>
        </p:txBody>
      </p:sp>
      <p:sp>
        <p:nvSpPr>
          <p:cNvPr id="3" name="TextBox 2"/>
          <p:cNvSpPr txBox="1"/>
          <p:nvPr/>
        </p:nvSpPr>
        <p:spPr>
          <a:xfrm>
            <a:off x="5829963" y="1415845"/>
            <a:ext cx="2875937" cy="138499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2800" b="1" dirty="0"/>
              <a:t>Extend fellowship to those we should not</a:t>
            </a:r>
          </a:p>
        </p:txBody>
      </p:sp>
      <p:sp>
        <p:nvSpPr>
          <p:cNvPr id="4" name="TextBox 3"/>
          <p:cNvSpPr txBox="1"/>
          <p:nvPr/>
        </p:nvSpPr>
        <p:spPr>
          <a:xfrm>
            <a:off x="1347019" y="186813"/>
            <a:ext cx="6508955" cy="707886"/>
          </a:xfrm>
          <a:prstGeom prst="rect">
            <a:avLst/>
          </a:prstGeom>
          <a:noFill/>
        </p:spPr>
        <p:txBody>
          <a:bodyPr wrap="square" rtlCol="0">
            <a:spAutoFit/>
          </a:bodyPr>
          <a:lstStyle/>
          <a:p>
            <a:pPr algn="ctr"/>
            <a:r>
              <a:rPr lang="en-US" sz="4000" b="1" dirty="0"/>
              <a:t>The Importance of Fellowship</a:t>
            </a:r>
          </a:p>
        </p:txBody>
      </p:sp>
      <p:sp>
        <p:nvSpPr>
          <p:cNvPr id="5" name="Left-Right Arrow 4"/>
          <p:cNvSpPr/>
          <p:nvPr/>
        </p:nvSpPr>
        <p:spPr>
          <a:xfrm>
            <a:off x="3752249" y="1789471"/>
            <a:ext cx="1582993" cy="40312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81347" y="3029598"/>
            <a:ext cx="2354825" cy="584775"/>
          </a:xfrm>
          <a:prstGeom prst="rect">
            <a:avLst/>
          </a:prstGeom>
          <a:noFill/>
        </p:spPr>
        <p:txBody>
          <a:bodyPr wrap="square" rtlCol="0">
            <a:spAutoFit/>
          </a:bodyPr>
          <a:lstStyle/>
          <a:p>
            <a:pPr algn="ctr"/>
            <a:r>
              <a:rPr lang="en-US" sz="3200" i="1" dirty="0">
                <a:solidFill>
                  <a:schemeClr val="tx2"/>
                </a:solidFill>
              </a:rPr>
              <a:t>(3 John 9-11)</a:t>
            </a:r>
          </a:p>
        </p:txBody>
      </p:sp>
      <p:sp>
        <p:nvSpPr>
          <p:cNvPr id="7" name="TextBox 6"/>
          <p:cNvSpPr txBox="1"/>
          <p:nvPr/>
        </p:nvSpPr>
        <p:spPr>
          <a:xfrm>
            <a:off x="6159345" y="3029597"/>
            <a:ext cx="2379406" cy="584775"/>
          </a:xfrm>
          <a:prstGeom prst="rect">
            <a:avLst/>
          </a:prstGeom>
          <a:noFill/>
        </p:spPr>
        <p:txBody>
          <a:bodyPr wrap="square" rtlCol="0">
            <a:spAutoFit/>
          </a:bodyPr>
          <a:lstStyle/>
          <a:p>
            <a:pPr algn="ctr"/>
            <a:r>
              <a:rPr lang="en-US" sz="3200" i="1" dirty="0">
                <a:solidFill>
                  <a:schemeClr val="tx2"/>
                </a:solidFill>
              </a:rPr>
              <a:t>(2 John 9-11)</a:t>
            </a:r>
          </a:p>
        </p:txBody>
      </p:sp>
      <p:sp>
        <p:nvSpPr>
          <p:cNvPr id="8" name="Rectangle 7"/>
          <p:cNvSpPr/>
          <p:nvPr/>
        </p:nvSpPr>
        <p:spPr>
          <a:xfrm>
            <a:off x="226136" y="186808"/>
            <a:ext cx="8701548" cy="64302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90233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4758" y="84633"/>
            <a:ext cx="5294847" cy="2123658"/>
          </a:xfrm>
          <a:prstGeom prst="rect">
            <a:avLst/>
          </a:prstGeom>
          <a:noFill/>
          <a:scene3d>
            <a:camera prst="orthographicFront"/>
            <a:lightRig rig="soft" dir="t">
              <a:rot lat="0" lon="0" rev="15600000"/>
            </a:lightRig>
          </a:scene3d>
          <a:sp3d>
            <a:bevelT w="165100" prst="coolSlant"/>
          </a:sp3d>
        </p:spPr>
        <p:txBody>
          <a:bodyPr wrap="none" lIns="91440" tIns="45720" rIns="91440" bIns="45720">
            <a:spAutoFit/>
            <a:sp3d extrusionH="57150" prstMaterial="softEdge">
              <a:bevelT w="25400" h="38100"/>
            </a:sp3d>
          </a:bodyPr>
          <a:lstStyle/>
          <a:p>
            <a:pPr algn="ctr"/>
            <a:r>
              <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Receive Him</a:t>
            </a:r>
          </a:p>
          <a:p>
            <a:pPr algn="ctr"/>
            <a:r>
              <a:rPr lang="en-US" sz="6600" b="1"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(Rom. 14)</a:t>
            </a:r>
            <a:endPar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endParaRPr>
          </a:p>
        </p:txBody>
      </p:sp>
      <p:sp>
        <p:nvSpPr>
          <p:cNvPr id="8" name="Rectangle 7"/>
          <p:cNvSpPr/>
          <p:nvPr/>
        </p:nvSpPr>
        <p:spPr>
          <a:xfrm>
            <a:off x="226136" y="186808"/>
            <a:ext cx="8701548" cy="64302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lowchart: Alternate Process 4"/>
          <p:cNvSpPr/>
          <p:nvPr/>
        </p:nvSpPr>
        <p:spPr>
          <a:xfrm>
            <a:off x="668587" y="2635046"/>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romanUcPeriod"/>
            </a:pPr>
            <a:r>
              <a:rPr lang="en-US" sz="3200" dirty="0">
                <a:solidFill>
                  <a:schemeClr val="tx2"/>
                </a:solidFill>
                <a:latin typeface="Arial Rounded MT Bold" panose="020F0704030504030204" pitchFamily="34" charset="0"/>
              </a:rPr>
              <a:t>The Context</a:t>
            </a:r>
          </a:p>
        </p:txBody>
      </p:sp>
      <p:sp>
        <p:nvSpPr>
          <p:cNvPr id="9" name="Flowchart: Alternate Process 8"/>
          <p:cNvSpPr/>
          <p:nvPr/>
        </p:nvSpPr>
        <p:spPr>
          <a:xfrm>
            <a:off x="668587" y="3418690"/>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3200" dirty="0">
                <a:solidFill>
                  <a:schemeClr val="tx2"/>
                </a:solidFill>
                <a:latin typeface="Arial Rounded MT Bold" panose="020F0704030504030204" pitchFamily="34" charset="0"/>
              </a:rPr>
              <a:t>The Point</a:t>
            </a:r>
          </a:p>
        </p:txBody>
      </p:sp>
    </p:spTree>
    <p:extLst>
      <p:ext uri="{BB962C8B-B14F-4D97-AF65-F5344CB8AC3E}">
        <p14:creationId xmlns:p14="http://schemas.microsoft.com/office/powerpoint/2010/main" val="6057534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727588"/>
            <a:ext cx="5614219" cy="646331"/>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2"/>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The Point</a:t>
            </a:r>
          </a:p>
        </p:txBody>
      </p:sp>
      <p:sp>
        <p:nvSpPr>
          <p:cNvPr id="3" name="Text Box 4"/>
          <p:cNvSpPr txBox="1">
            <a:spLocks noChangeArrowheads="1"/>
          </p:cNvSpPr>
          <p:nvPr/>
        </p:nvSpPr>
        <p:spPr bwMode="auto">
          <a:xfrm>
            <a:off x="233515" y="2347780"/>
            <a:ext cx="7467600" cy="114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70000"/>
              </a:lnSpc>
              <a:spcBef>
                <a:spcPct val="50000"/>
              </a:spcBef>
              <a:spcAft>
                <a:spcPts val="0"/>
              </a:spcAft>
              <a:buClrTx/>
              <a:buSzTx/>
              <a:buFontTx/>
              <a:buNone/>
              <a:tabLst/>
              <a:defRPr/>
            </a:pPr>
            <a:r>
              <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Rounded MT Bold" panose="020F0704030504030204" pitchFamily="34" charset="0"/>
              </a:rPr>
              <a:t>Continue in Fellowship</a:t>
            </a:r>
          </a:p>
          <a:p>
            <a:pPr marL="0" marR="0" lvl="0" indent="0" defTabSz="914400" eaLnBrk="1" fontAlgn="auto" latinLnBrk="0" hangingPunct="1">
              <a:lnSpc>
                <a:spcPct val="70000"/>
              </a:lnSpc>
              <a:spcBef>
                <a:spcPct val="50000"/>
              </a:spcBef>
              <a:spcAft>
                <a:spcPts val="0"/>
              </a:spcAft>
              <a:buClrTx/>
              <a:buSzTx/>
              <a:buFontTx/>
              <a:buNone/>
              <a:tabLst/>
              <a:defRPr/>
            </a:pPr>
            <a:r>
              <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Arial Rounded MT Bold" panose="020F0704030504030204" pitchFamily="34" charset="0"/>
              </a:rPr>
              <a:t>In Spite of Differences </a:t>
            </a:r>
          </a:p>
        </p:txBody>
      </p:sp>
      <p:sp>
        <p:nvSpPr>
          <p:cNvPr id="4" name="Text Box 6"/>
          <p:cNvSpPr txBox="1">
            <a:spLocks noChangeArrowheads="1"/>
          </p:cNvSpPr>
          <p:nvPr/>
        </p:nvSpPr>
        <p:spPr bwMode="auto">
          <a:xfrm>
            <a:off x="705465" y="3723335"/>
            <a:ext cx="8001000" cy="2271713"/>
          </a:xfrm>
          <a:prstGeom prst="rect">
            <a:avLst/>
          </a:prstGeom>
          <a:noFill/>
          <a:ln>
            <a:noFill/>
          </a:ln>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marR="0" lvl="0" indent="-457200" defTabSz="914400" eaLnBrk="1" fontAlgn="auto" latinLnBrk="0" hangingPunct="1">
              <a:lnSpc>
                <a:spcPct val="90000"/>
              </a:lnSpc>
              <a:spcBef>
                <a:spcPct val="50000"/>
              </a:spcBef>
              <a:spcAft>
                <a:spcPts val="0"/>
              </a:spcAft>
              <a:buClrTx/>
              <a:buSzTx/>
              <a:buFontTx/>
              <a:buAutoNum type="arabicPeriod"/>
              <a:tabLst/>
              <a:defRPr/>
            </a:pPr>
            <a:r>
              <a:rPr kumimoji="0" lang="en-US" sz="2800" b="1" i="0" u="none" strike="noStrike" kern="0" cap="none" spc="0" normalizeH="0" baseline="0" noProof="0" dirty="0">
                <a:ln>
                  <a:noFill/>
                </a:ln>
                <a:solidFill>
                  <a:schemeClr val="tx1"/>
                </a:solidFill>
                <a:effectLst/>
                <a:uLnTx/>
                <a:uFillTx/>
                <a:latin typeface="Arial" panose="020B0604020202020204" pitchFamily="34" charset="0"/>
              </a:rPr>
              <a:t>Receive him (v. 1)</a:t>
            </a:r>
          </a:p>
          <a:p>
            <a:pPr marL="457200" marR="0" lvl="0" indent="-457200" defTabSz="914400" eaLnBrk="1" fontAlgn="auto" latinLnBrk="0" hangingPunct="1">
              <a:lnSpc>
                <a:spcPct val="90000"/>
              </a:lnSpc>
              <a:spcBef>
                <a:spcPct val="50000"/>
              </a:spcBef>
              <a:spcAft>
                <a:spcPts val="0"/>
              </a:spcAft>
              <a:buClrTx/>
              <a:buSzTx/>
              <a:buFontTx/>
              <a:buAutoNum type="arabicPeriod"/>
              <a:tabLst/>
              <a:defRPr/>
            </a:pPr>
            <a:r>
              <a:rPr kumimoji="0" lang="en-US" sz="2800" b="1" i="0" u="none" strike="noStrike" kern="0" cap="none" spc="0" normalizeH="0" baseline="0" noProof="0" dirty="0">
                <a:ln>
                  <a:noFill/>
                </a:ln>
                <a:solidFill>
                  <a:schemeClr val="tx1"/>
                </a:solidFill>
                <a:effectLst/>
                <a:uLnTx/>
                <a:uFillTx/>
                <a:latin typeface="Arial" panose="020B0604020202020204" pitchFamily="34" charset="0"/>
              </a:rPr>
              <a:t>Don’t dispute (v. 1)</a:t>
            </a:r>
          </a:p>
          <a:p>
            <a:pPr marL="457200" marR="0" lvl="0" indent="-457200" defTabSz="914400" eaLnBrk="1" fontAlgn="auto" latinLnBrk="0" hangingPunct="1">
              <a:lnSpc>
                <a:spcPct val="90000"/>
              </a:lnSpc>
              <a:spcBef>
                <a:spcPct val="50000"/>
              </a:spcBef>
              <a:spcAft>
                <a:spcPts val="0"/>
              </a:spcAft>
              <a:buClrTx/>
              <a:buSzTx/>
              <a:buFontTx/>
              <a:buAutoNum type="arabicPeriod"/>
              <a:tabLst/>
              <a:defRPr/>
            </a:pPr>
            <a:r>
              <a:rPr kumimoji="0" lang="en-US" sz="2800" b="1" i="0" u="none" strike="noStrike" kern="0" cap="none" spc="0" normalizeH="0" baseline="0" noProof="0" dirty="0">
                <a:ln>
                  <a:noFill/>
                </a:ln>
                <a:solidFill>
                  <a:schemeClr val="tx1"/>
                </a:solidFill>
                <a:effectLst/>
                <a:uLnTx/>
                <a:uFillTx/>
                <a:latin typeface="Arial" panose="020B0604020202020204" pitchFamily="34" charset="0"/>
              </a:rPr>
              <a:t>Pursue things that make for peace (v. 19)</a:t>
            </a:r>
          </a:p>
          <a:p>
            <a:pPr marL="457200" marR="0" lvl="0" indent="-457200" defTabSz="914400" eaLnBrk="1" fontAlgn="auto" latinLnBrk="0" hangingPunct="1">
              <a:lnSpc>
                <a:spcPct val="90000"/>
              </a:lnSpc>
              <a:spcBef>
                <a:spcPct val="50000"/>
              </a:spcBef>
              <a:spcAft>
                <a:spcPts val="0"/>
              </a:spcAft>
              <a:buClrTx/>
              <a:buSzTx/>
              <a:buFontTx/>
              <a:buAutoNum type="arabicPeriod"/>
              <a:tabLst/>
              <a:defRPr/>
            </a:pPr>
            <a:r>
              <a:rPr kumimoji="0" lang="en-US" sz="2800" b="1" i="0" u="none" strike="noStrike" kern="0" cap="none" spc="0" normalizeH="0" baseline="0" noProof="0" dirty="0">
                <a:ln>
                  <a:noFill/>
                </a:ln>
                <a:solidFill>
                  <a:schemeClr val="tx1"/>
                </a:solidFill>
                <a:effectLst/>
                <a:uLnTx/>
                <a:uFillTx/>
                <a:latin typeface="Arial" panose="020B0604020202020204" pitchFamily="34" charset="0"/>
              </a:rPr>
              <a:t>Don’t bind your opinion on others (v. 22)</a:t>
            </a:r>
          </a:p>
        </p:txBody>
      </p:sp>
      <p:graphicFrame>
        <p:nvGraphicFramePr>
          <p:cNvPr id="5" name="Object 2"/>
          <p:cNvGraphicFramePr>
            <a:graphicFrameLocks noChangeAspect="1"/>
          </p:cNvGraphicFramePr>
          <p:nvPr>
            <p:extLst>
              <p:ext uri="{D42A27DB-BD31-4B8C-83A1-F6EECF244321}">
                <p14:modId xmlns:p14="http://schemas.microsoft.com/office/powerpoint/2010/main" val="972096409"/>
              </p:ext>
            </p:extLst>
          </p:nvPr>
        </p:nvGraphicFramePr>
        <p:xfrm>
          <a:off x="5412658" y="2121193"/>
          <a:ext cx="3657600" cy="1990725"/>
        </p:xfrm>
        <a:graphic>
          <a:graphicData uri="http://schemas.openxmlformats.org/presentationml/2006/ole">
            <mc:AlternateContent xmlns:mc="http://schemas.openxmlformats.org/markup-compatibility/2006">
              <mc:Choice xmlns:v="urn:schemas-microsoft-com:vml" Requires="v">
                <p:oleObj spid="_x0000_s14354" name="GALLERY" r:id="rId3" imgW="7241760" imgH="3941640" progId="GALLERYClipart">
                  <p:embed/>
                </p:oleObj>
              </mc:Choice>
              <mc:Fallback>
                <p:oleObj name="GALLERY" r:id="rId3" imgW="7241760" imgH="3941640" progId="GALLERYClipart">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2658" y="2121193"/>
                        <a:ext cx="36576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21164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4758" y="84633"/>
            <a:ext cx="5294847" cy="2123658"/>
          </a:xfrm>
          <a:prstGeom prst="rect">
            <a:avLst/>
          </a:prstGeom>
          <a:noFill/>
          <a:scene3d>
            <a:camera prst="orthographicFront"/>
            <a:lightRig rig="soft" dir="t">
              <a:rot lat="0" lon="0" rev="15600000"/>
            </a:lightRig>
          </a:scene3d>
          <a:sp3d>
            <a:bevelT w="165100" prst="coolSlant"/>
          </a:sp3d>
        </p:spPr>
        <p:txBody>
          <a:bodyPr wrap="none" lIns="91440" tIns="45720" rIns="91440" bIns="45720">
            <a:spAutoFit/>
            <a:sp3d extrusionH="57150" prstMaterial="softEdge">
              <a:bevelT w="25400" h="38100"/>
            </a:sp3d>
          </a:bodyPr>
          <a:lstStyle/>
          <a:p>
            <a:pPr algn="ctr"/>
            <a:r>
              <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Receive Him</a:t>
            </a:r>
          </a:p>
          <a:p>
            <a:pPr algn="ctr"/>
            <a:r>
              <a:rPr lang="en-US" sz="6600" b="1"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(Rom. 14)</a:t>
            </a:r>
            <a:endPar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endParaRPr>
          </a:p>
        </p:txBody>
      </p:sp>
      <p:sp>
        <p:nvSpPr>
          <p:cNvPr id="8" name="Rectangle 7"/>
          <p:cNvSpPr/>
          <p:nvPr/>
        </p:nvSpPr>
        <p:spPr>
          <a:xfrm>
            <a:off x="226136" y="186808"/>
            <a:ext cx="8701548" cy="64302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lowchart: Alternate Process 4"/>
          <p:cNvSpPr/>
          <p:nvPr/>
        </p:nvSpPr>
        <p:spPr>
          <a:xfrm>
            <a:off x="668587" y="2635046"/>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romanUcPeriod"/>
            </a:pPr>
            <a:r>
              <a:rPr lang="en-US" sz="3200" dirty="0">
                <a:solidFill>
                  <a:schemeClr val="tx2"/>
                </a:solidFill>
                <a:latin typeface="Arial Rounded MT Bold" panose="020F0704030504030204" pitchFamily="34" charset="0"/>
              </a:rPr>
              <a:t>The Context</a:t>
            </a:r>
          </a:p>
        </p:txBody>
      </p:sp>
      <p:sp>
        <p:nvSpPr>
          <p:cNvPr id="9" name="Flowchart: Alternate Process 8"/>
          <p:cNvSpPr/>
          <p:nvPr/>
        </p:nvSpPr>
        <p:spPr>
          <a:xfrm>
            <a:off x="668587" y="3418690"/>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3200" dirty="0">
                <a:solidFill>
                  <a:schemeClr val="tx2"/>
                </a:solidFill>
                <a:latin typeface="Arial Rounded MT Bold" panose="020F0704030504030204" pitchFamily="34" charset="0"/>
              </a:rPr>
              <a:t>The Point</a:t>
            </a:r>
          </a:p>
        </p:txBody>
      </p:sp>
      <p:sp>
        <p:nvSpPr>
          <p:cNvPr id="10" name="Flowchart: Alternate Process 9"/>
          <p:cNvSpPr/>
          <p:nvPr/>
        </p:nvSpPr>
        <p:spPr>
          <a:xfrm>
            <a:off x="668587" y="4202333"/>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3200" dirty="0">
                <a:solidFill>
                  <a:schemeClr val="tx2"/>
                </a:solidFill>
                <a:latin typeface="Arial Rounded MT Bold" panose="020F0704030504030204" pitchFamily="34" charset="0"/>
              </a:rPr>
              <a:t>The Chapter</a:t>
            </a:r>
          </a:p>
        </p:txBody>
      </p:sp>
    </p:spTree>
    <p:extLst>
      <p:ext uri="{BB962C8B-B14F-4D97-AF65-F5344CB8AC3E}">
        <p14:creationId xmlns:p14="http://schemas.microsoft.com/office/powerpoint/2010/main" val="2576238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727588"/>
            <a:ext cx="5614219" cy="646331"/>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3"/>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The Chapter</a:t>
            </a:r>
          </a:p>
        </p:txBody>
      </p:sp>
      <p:sp>
        <p:nvSpPr>
          <p:cNvPr id="3" name="AutoShape 6"/>
          <p:cNvSpPr>
            <a:spLocks noChangeArrowheads="1"/>
          </p:cNvSpPr>
          <p:nvPr/>
        </p:nvSpPr>
        <p:spPr bwMode="auto">
          <a:xfrm>
            <a:off x="685800" y="3249558"/>
            <a:ext cx="7848600" cy="838200"/>
          </a:xfrm>
          <a:prstGeom prst="bevel">
            <a:avLst>
              <a:gd name="adj" fmla="val 12500"/>
            </a:avLst>
          </a:prstGeom>
          <a:solidFill>
            <a:srgbClr val="0070C0"/>
          </a:solidFill>
          <a:ln w="9525">
            <a:solidFill>
              <a:schemeClr val="tx1"/>
            </a:solidFill>
            <a:miter lim="800000"/>
            <a:headEnd/>
            <a:tailEnd/>
          </a:ln>
          <a:effectLst/>
        </p:spPr>
        <p:txBody>
          <a:bodyPr wrap="none" anchor="ctr"/>
          <a:lstStyle/>
          <a:p>
            <a:pPr algn="ctr">
              <a:defRPr/>
            </a:pPr>
            <a:r>
              <a:rPr lang="en-US" sz="2400" b="1">
                <a:solidFill>
                  <a:schemeClr val="bg1"/>
                </a:solidFill>
                <a:effectLst>
                  <a:outerShdw blurRad="38100" dist="38100" dir="2700000" algn="tl">
                    <a:srgbClr val="000000"/>
                  </a:outerShdw>
                </a:effectLst>
                <a:latin typeface="Arial" charset="0"/>
              </a:rPr>
              <a:t>I. </a:t>
            </a:r>
            <a:r>
              <a:rPr lang="en-US" sz="2400" b="1" u="sng">
                <a:solidFill>
                  <a:schemeClr val="bg1"/>
                </a:solidFill>
                <a:effectLst>
                  <a:outerShdw blurRad="38100" dist="38100" dir="2700000" algn="tl">
                    <a:srgbClr val="000000"/>
                  </a:outerShdw>
                </a:effectLst>
                <a:latin typeface="Arial" charset="0"/>
              </a:rPr>
              <a:t>Receive The Weak Brother</a:t>
            </a:r>
            <a:r>
              <a:rPr lang="en-US" sz="2400" b="1">
                <a:solidFill>
                  <a:schemeClr val="bg1"/>
                </a:solidFill>
                <a:effectLst>
                  <a:outerShdw blurRad="38100" dist="38100" dir="2700000" algn="tl">
                    <a:srgbClr val="000000"/>
                  </a:outerShdw>
                </a:effectLst>
                <a:latin typeface="Arial" charset="0"/>
              </a:rPr>
              <a:t> (vv. 1-12)</a:t>
            </a:r>
          </a:p>
        </p:txBody>
      </p:sp>
      <p:sp>
        <p:nvSpPr>
          <p:cNvPr id="4" name="AutoShape 7"/>
          <p:cNvSpPr>
            <a:spLocks noChangeArrowheads="1"/>
          </p:cNvSpPr>
          <p:nvPr/>
        </p:nvSpPr>
        <p:spPr bwMode="auto">
          <a:xfrm>
            <a:off x="685800" y="4354458"/>
            <a:ext cx="7848600" cy="1104900"/>
          </a:xfrm>
          <a:prstGeom prst="bevel">
            <a:avLst>
              <a:gd name="adj" fmla="val 12500"/>
            </a:avLst>
          </a:prstGeom>
          <a:solidFill>
            <a:srgbClr val="0070C0"/>
          </a:solidFill>
          <a:ln w="9525">
            <a:solidFill>
              <a:schemeClr val="tx1"/>
            </a:solidFill>
            <a:miter lim="800000"/>
            <a:headEnd/>
            <a:tailEnd/>
          </a:ln>
          <a:effectLst/>
        </p:spPr>
        <p:txBody>
          <a:bodyPr wrap="none" anchor="ctr"/>
          <a:lstStyle/>
          <a:p>
            <a:pPr algn="ctr">
              <a:defRPr/>
            </a:pPr>
            <a:r>
              <a:rPr lang="en-US" sz="2400" b="1">
                <a:solidFill>
                  <a:schemeClr val="bg1"/>
                </a:solidFill>
                <a:effectLst>
                  <a:outerShdw blurRad="38100" dist="38100" dir="2700000" algn="tl">
                    <a:srgbClr val="000000"/>
                  </a:outerShdw>
                </a:effectLst>
                <a:latin typeface="Arial" charset="0"/>
              </a:rPr>
              <a:t>II. </a:t>
            </a:r>
            <a:r>
              <a:rPr lang="en-US" sz="2400" b="1" u="sng">
                <a:solidFill>
                  <a:schemeClr val="bg1"/>
                </a:solidFill>
                <a:effectLst>
                  <a:outerShdw blurRad="38100" dist="38100" dir="2700000" algn="tl">
                    <a:srgbClr val="000000"/>
                  </a:outerShdw>
                </a:effectLst>
                <a:latin typeface="Arial" charset="0"/>
              </a:rPr>
              <a:t>Don’t Put A Stumbling Block In Brother’s</a:t>
            </a:r>
          </a:p>
          <a:p>
            <a:pPr algn="ctr">
              <a:defRPr/>
            </a:pPr>
            <a:r>
              <a:rPr lang="en-US" sz="2400" b="1" u="sng">
                <a:solidFill>
                  <a:schemeClr val="bg1"/>
                </a:solidFill>
                <a:effectLst>
                  <a:outerShdw blurRad="38100" dist="38100" dir="2700000" algn="tl">
                    <a:srgbClr val="000000"/>
                  </a:outerShdw>
                </a:effectLst>
                <a:latin typeface="Arial" charset="0"/>
              </a:rPr>
              <a:t>way</a:t>
            </a:r>
            <a:r>
              <a:rPr lang="en-US" sz="2400" b="1">
                <a:solidFill>
                  <a:schemeClr val="bg1"/>
                </a:solidFill>
                <a:effectLst>
                  <a:outerShdw blurRad="38100" dist="38100" dir="2700000" algn="tl">
                    <a:srgbClr val="000000"/>
                  </a:outerShdw>
                </a:effectLst>
                <a:latin typeface="Arial" charset="0"/>
              </a:rPr>
              <a:t> (vv. 13-23)</a:t>
            </a:r>
          </a:p>
        </p:txBody>
      </p:sp>
      <p:sp>
        <p:nvSpPr>
          <p:cNvPr id="5" name="WordArt 10"/>
          <p:cNvSpPr>
            <a:spLocks noChangeArrowheads="1" noChangeShapeType="1" noTextEdit="1"/>
          </p:cNvSpPr>
          <p:nvPr/>
        </p:nvSpPr>
        <p:spPr bwMode="auto">
          <a:xfrm>
            <a:off x="838200" y="2201808"/>
            <a:ext cx="7543800" cy="9144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FFFFFF"/>
                </a:solidFill>
                <a:effectLst>
                  <a:outerShdw dist="35921" dir="2700000" algn="ctr" rotWithShape="0">
                    <a:srgbClr val="808080"/>
                  </a:outerShdw>
                </a:effectLst>
                <a:latin typeface="Charter Bd BT" panose="02040703050506020203" pitchFamily="18" charset="0"/>
              </a:rPr>
              <a:t>Relationship To The Weak Brother</a:t>
            </a:r>
          </a:p>
        </p:txBody>
      </p:sp>
    </p:spTree>
    <p:extLst>
      <p:ext uri="{BB962C8B-B14F-4D97-AF65-F5344CB8AC3E}">
        <p14:creationId xmlns:p14="http://schemas.microsoft.com/office/powerpoint/2010/main" val="3258892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2" name="AutoShape 4"/>
          <p:cNvSpPr>
            <a:spLocks noChangeArrowheads="1"/>
          </p:cNvSpPr>
          <p:nvPr/>
        </p:nvSpPr>
        <p:spPr bwMode="auto">
          <a:xfrm>
            <a:off x="685800" y="457200"/>
            <a:ext cx="7848600" cy="838200"/>
          </a:xfrm>
          <a:prstGeom prst="bevel">
            <a:avLst>
              <a:gd name="adj" fmla="val 12500"/>
            </a:avLst>
          </a:prstGeom>
          <a:solidFill>
            <a:srgbClr val="0070C0"/>
          </a:solidFill>
          <a:ln w="9525">
            <a:solidFill>
              <a:schemeClr val="tx1"/>
            </a:solidFill>
            <a:miter lim="800000"/>
            <a:headEnd/>
            <a:tailEnd/>
          </a:ln>
          <a:effectLst/>
        </p:spPr>
        <p:txBody>
          <a:bodyPr wrap="none" anchor="ctr"/>
          <a:lstStyle/>
          <a:p>
            <a:pPr algn="ctr">
              <a:defRPr/>
            </a:pPr>
            <a:r>
              <a:rPr lang="en-US" sz="2400" b="1">
                <a:solidFill>
                  <a:schemeClr val="bg1"/>
                </a:solidFill>
                <a:effectLst>
                  <a:outerShdw blurRad="38100" dist="38100" dir="2700000" algn="tl">
                    <a:srgbClr val="000000"/>
                  </a:outerShdw>
                </a:effectLst>
                <a:latin typeface="Arial" charset="0"/>
              </a:rPr>
              <a:t>I. </a:t>
            </a:r>
            <a:r>
              <a:rPr lang="en-US" sz="2400" b="1" u="sng">
                <a:solidFill>
                  <a:schemeClr val="bg1"/>
                </a:solidFill>
                <a:effectLst>
                  <a:outerShdw blurRad="38100" dist="38100" dir="2700000" algn="tl">
                    <a:srgbClr val="000000"/>
                  </a:outerShdw>
                </a:effectLst>
                <a:latin typeface="Arial" charset="0"/>
              </a:rPr>
              <a:t>Receive The Weak Brother</a:t>
            </a:r>
            <a:r>
              <a:rPr lang="en-US" sz="2400" b="1">
                <a:solidFill>
                  <a:schemeClr val="bg1"/>
                </a:solidFill>
                <a:effectLst>
                  <a:outerShdw blurRad="38100" dist="38100" dir="2700000" algn="tl">
                    <a:srgbClr val="000000"/>
                  </a:outerShdw>
                </a:effectLst>
                <a:latin typeface="Arial" charset="0"/>
              </a:rPr>
              <a:t> (vv. 1-12)</a:t>
            </a:r>
          </a:p>
        </p:txBody>
      </p:sp>
      <p:sp>
        <p:nvSpPr>
          <p:cNvPr id="488453" name="Text Box 5"/>
          <p:cNvSpPr txBox="1">
            <a:spLocks noChangeArrowheads="1"/>
          </p:cNvSpPr>
          <p:nvPr/>
        </p:nvSpPr>
        <p:spPr bwMode="auto">
          <a:xfrm>
            <a:off x="365125" y="1935575"/>
            <a:ext cx="8474075"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dirty="0"/>
              <a:t>A. </a:t>
            </a:r>
            <a:r>
              <a:rPr lang="en-US" sz="2800" b="1" u="sng" dirty="0"/>
              <a:t>Not to disputes over doubtful things</a:t>
            </a:r>
            <a:r>
              <a:rPr lang="en-US" sz="2800" b="1" dirty="0"/>
              <a:t> (v. 1)</a:t>
            </a:r>
          </a:p>
          <a:p>
            <a:endParaRPr lang="en-US" sz="2800" b="1" dirty="0"/>
          </a:p>
          <a:p>
            <a:r>
              <a:rPr lang="en-US" sz="2800" b="1" dirty="0"/>
              <a:t>B. </a:t>
            </a:r>
            <a:r>
              <a:rPr lang="en-US" sz="2800" b="1" u="sng" dirty="0"/>
              <a:t>The weak who cannot eat all things</a:t>
            </a:r>
            <a:r>
              <a:rPr lang="en-US" sz="2800" b="1" dirty="0"/>
              <a:t> (vv. 2-4)</a:t>
            </a:r>
          </a:p>
          <a:p>
            <a:endParaRPr lang="en-US" sz="2800" b="1" dirty="0"/>
          </a:p>
          <a:p>
            <a:r>
              <a:rPr lang="en-US" sz="2800" b="1" dirty="0"/>
              <a:t>C. </a:t>
            </a:r>
            <a:r>
              <a:rPr lang="en-US" sz="2800" b="1" u="sng" dirty="0"/>
              <a:t>The weak who observes a special day</a:t>
            </a:r>
            <a:r>
              <a:rPr lang="en-US" sz="2800" b="1" dirty="0"/>
              <a:t> (v. 5)</a:t>
            </a:r>
          </a:p>
          <a:p>
            <a:endParaRPr lang="en-US" sz="2800" b="1" dirty="0"/>
          </a:p>
          <a:p>
            <a:r>
              <a:rPr lang="en-US" sz="2800" b="1" dirty="0"/>
              <a:t>D. </a:t>
            </a:r>
            <a:r>
              <a:rPr lang="en-US" sz="2800" b="1" u="sng" dirty="0"/>
              <a:t>Each is accountable to the Lord</a:t>
            </a:r>
            <a:r>
              <a:rPr lang="en-US" sz="2800" b="1" dirty="0"/>
              <a:t> (vv. 6-12)</a:t>
            </a:r>
          </a:p>
        </p:txBody>
      </p:sp>
    </p:spTree>
    <p:extLst>
      <p:ext uri="{BB962C8B-B14F-4D97-AF65-F5344CB8AC3E}">
        <p14:creationId xmlns:p14="http://schemas.microsoft.com/office/powerpoint/2010/main" val="665421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1066800" y="609600"/>
            <a:ext cx="6942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D. </a:t>
            </a:r>
            <a:r>
              <a:rPr lang="en-US" sz="2800" b="1" u="sng"/>
              <a:t>Each is accountable to the Lord</a:t>
            </a:r>
            <a:r>
              <a:rPr lang="en-US" sz="2800" b="1"/>
              <a:t> (vv. 6-12)</a:t>
            </a:r>
          </a:p>
        </p:txBody>
      </p:sp>
      <p:sp>
        <p:nvSpPr>
          <p:cNvPr id="502792" name="Text Box 8"/>
          <p:cNvSpPr txBox="1">
            <a:spLocks noChangeArrowheads="1"/>
          </p:cNvSpPr>
          <p:nvPr/>
        </p:nvSpPr>
        <p:spPr bwMode="auto">
          <a:xfrm>
            <a:off x="521110" y="1661652"/>
            <a:ext cx="8915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FontTx/>
              <a:buAutoNum type="arabicPeriod"/>
            </a:pPr>
            <a:r>
              <a:rPr lang="en-US" dirty="0"/>
              <a:t>In the matters of days and eating (v. 6)</a:t>
            </a:r>
          </a:p>
          <a:p>
            <a:pPr>
              <a:spcBef>
                <a:spcPct val="50000"/>
              </a:spcBef>
              <a:buFontTx/>
              <a:buAutoNum type="arabicPeriod"/>
            </a:pPr>
            <a:r>
              <a:rPr lang="en-US" dirty="0"/>
              <a:t>No one lives or dies to himself (vv. 7-8)</a:t>
            </a:r>
          </a:p>
          <a:p>
            <a:pPr>
              <a:spcBef>
                <a:spcPct val="50000"/>
              </a:spcBef>
              <a:buFontTx/>
              <a:buAutoNum type="arabicPeriod"/>
            </a:pPr>
            <a:r>
              <a:rPr lang="en-US" dirty="0"/>
              <a:t>Christ is Lord of all – thus we all give account to him (vv. 9-12)</a:t>
            </a:r>
          </a:p>
        </p:txBody>
      </p:sp>
    </p:spTree>
    <p:extLst>
      <p:ext uri="{BB962C8B-B14F-4D97-AF65-F5344CB8AC3E}">
        <p14:creationId xmlns:p14="http://schemas.microsoft.com/office/powerpoint/2010/main" val="693327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AutoShape 2"/>
          <p:cNvSpPr>
            <a:spLocks noChangeArrowheads="1"/>
          </p:cNvSpPr>
          <p:nvPr/>
        </p:nvSpPr>
        <p:spPr bwMode="auto">
          <a:xfrm>
            <a:off x="685800" y="457200"/>
            <a:ext cx="7848600" cy="838200"/>
          </a:xfrm>
          <a:prstGeom prst="bevel">
            <a:avLst>
              <a:gd name="adj" fmla="val 12500"/>
            </a:avLst>
          </a:prstGeom>
          <a:solidFill>
            <a:srgbClr val="0070C0"/>
          </a:solidFill>
          <a:ln w="9525">
            <a:solidFill>
              <a:schemeClr val="tx1"/>
            </a:solidFill>
            <a:miter lim="800000"/>
            <a:headEnd/>
            <a:tailEnd/>
          </a:ln>
          <a:effectLst/>
        </p:spPr>
        <p:txBody>
          <a:bodyPr wrap="none" anchor="ctr"/>
          <a:lstStyle/>
          <a:p>
            <a:pPr algn="ctr">
              <a:defRPr/>
            </a:pPr>
            <a:r>
              <a:rPr lang="en-US" sz="2400" b="1">
                <a:solidFill>
                  <a:schemeClr val="bg1"/>
                </a:solidFill>
                <a:effectLst>
                  <a:outerShdw blurRad="38100" dist="38100" dir="2700000" algn="tl">
                    <a:srgbClr val="000000"/>
                  </a:outerShdw>
                </a:effectLst>
                <a:latin typeface="Arial" charset="0"/>
              </a:rPr>
              <a:t>I. </a:t>
            </a:r>
            <a:r>
              <a:rPr lang="en-US" sz="2400" b="1" u="sng">
                <a:solidFill>
                  <a:schemeClr val="bg1"/>
                </a:solidFill>
                <a:effectLst>
                  <a:outerShdw blurRad="38100" dist="38100" dir="2700000" algn="tl">
                    <a:srgbClr val="000000"/>
                  </a:outerShdw>
                </a:effectLst>
                <a:latin typeface="Arial" charset="0"/>
              </a:rPr>
              <a:t>Receive The Weak Brother</a:t>
            </a:r>
            <a:r>
              <a:rPr lang="en-US" sz="2400" b="1">
                <a:solidFill>
                  <a:schemeClr val="bg1"/>
                </a:solidFill>
                <a:effectLst>
                  <a:outerShdw blurRad="38100" dist="38100" dir="2700000" algn="tl">
                    <a:srgbClr val="000000"/>
                  </a:outerShdw>
                </a:effectLst>
                <a:latin typeface="Arial" charset="0"/>
              </a:rPr>
              <a:t> (vv. 1-12)</a:t>
            </a:r>
          </a:p>
        </p:txBody>
      </p:sp>
      <p:sp>
        <p:nvSpPr>
          <p:cNvPr id="27651" name="Text Box 3"/>
          <p:cNvSpPr txBox="1">
            <a:spLocks noChangeArrowheads="1"/>
          </p:cNvSpPr>
          <p:nvPr/>
        </p:nvSpPr>
        <p:spPr bwMode="auto">
          <a:xfrm>
            <a:off x="365125" y="1788085"/>
            <a:ext cx="8474075"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A. </a:t>
            </a:r>
            <a:r>
              <a:rPr lang="en-US" sz="2800" b="1" u="sng"/>
              <a:t>Not to disputes over doubtful things</a:t>
            </a:r>
            <a:r>
              <a:rPr lang="en-US" sz="2800" b="1"/>
              <a:t> (v. 1)</a:t>
            </a:r>
          </a:p>
          <a:p>
            <a:endParaRPr lang="en-US" sz="2800" b="1"/>
          </a:p>
          <a:p>
            <a:r>
              <a:rPr lang="en-US" sz="2800" b="1"/>
              <a:t>B. </a:t>
            </a:r>
            <a:r>
              <a:rPr lang="en-US" sz="2800" b="1" u="sng"/>
              <a:t>The weak who cannot eat all things</a:t>
            </a:r>
            <a:r>
              <a:rPr lang="en-US" sz="2800" b="1"/>
              <a:t> (vv. 2-4)</a:t>
            </a:r>
          </a:p>
          <a:p>
            <a:endParaRPr lang="en-US" sz="2800" b="1"/>
          </a:p>
          <a:p>
            <a:r>
              <a:rPr lang="en-US" sz="2800" b="1"/>
              <a:t>C. </a:t>
            </a:r>
            <a:r>
              <a:rPr lang="en-US" sz="2800" b="1" u="sng"/>
              <a:t>The weak who observes a special day</a:t>
            </a:r>
            <a:r>
              <a:rPr lang="en-US" sz="2800" b="1"/>
              <a:t> (v. 5)</a:t>
            </a:r>
          </a:p>
          <a:p>
            <a:endParaRPr lang="en-US" sz="2800" b="1"/>
          </a:p>
          <a:p>
            <a:r>
              <a:rPr lang="en-US" sz="2800" b="1"/>
              <a:t>D. </a:t>
            </a:r>
            <a:r>
              <a:rPr lang="en-US" sz="2800" b="1" u="sng"/>
              <a:t>Each is accountable to the Lord</a:t>
            </a:r>
            <a:r>
              <a:rPr lang="en-US" sz="2800" b="1"/>
              <a:t> (vv. 6-12)</a:t>
            </a:r>
          </a:p>
        </p:txBody>
      </p:sp>
      <p:sp>
        <p:nvSpPr>
          <p:cNvPr id="501764" name="Oval 4"/>
          <p:cNvSpPr>
            <a:spLocks noChangeArrowheads="1"/>
          </p:cNvSpPr>
          <p:nvPr/>
        </p:nvSpPr>
        <p:spPr bwMode="auto">
          <a:xfrm>
            <a:off x="685800" y="1669022"/>
            <a:ext cx="3352800" cy="838200"/>
          </a:xfrm>
          <a:prstGeom prst="ellipse">
            <a:avLst/>
          </a:prstGeom>
          <a:solidFill>
            <a:srgbClr val="FFFF00"/>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600">
                <a:solidFill>
                  <a:srgbClr val="0070C0"/>
                </a:solidFill>
                <a:effectLst>
                  <a:outerShdw blurRad="38100" dist="38100" dir="2700000" algn="tl">
                    <a:srgbClr val="000000"/>
                  </a:outerShdw>
                </a:effectLst>
                <a:latin typeface="Arial Rounded MT Bold" pitchFamily="34" charset="0"/>
              </a:rPr>
              <a:t>How </a:t>
            </a:r>
          </a:p>
        </p:txBody>
      </p:sp>
      <p:sp>
        <p:nvSpPr>
          <p:cNvPr id="501765" name="Oval 5"/>
          <p:cNvSpPr>
            <a:spLocks noChangeArrowheads="1"/>
          </p:cNvSpPr>
          <p:nvPr/>
        </p:nvSpPr>
        <p:spPr bwMode="auto">
          <a:xfrm>
            <a:off x="762000" y="2964422"/>
            <a:ext cx="3352800" cy="838200"/>
          </a:xfrm>
          <a:prstGeom prst="ellipse">
            <a:avLst/>
          </a:prstGeom>
          <a:solidFill>
            <a:srgbClr val="FFFF00"/>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600">
                <a:solidFill>
                  <a:srgbClr val="0070C0"/>
                </a:solidFill>
                <a:effectLst>
                  <a:outerShdw blurRad="38100" dist="38100" dir="2700000" algn="tl">
                    <a:srgbClr val="000000"/>
                  </a:outerShdw>
                </a:effectLst>
                <a:latin typeface="Arial Rounded MT Bold" pitchFamily="34" charset="0"/>
              </a:rPr>
              <a:t>Who </a:t>
            </a:r>
          </a:p>
        </p:txBody>
      </p:sp>
      <p:sp>
        <p:nvSpPr>
          <p:cNvPr id="501766" name="Oval 6"/>
          <p:cNvSpPr>
            <a:spLocks noChangeArrowheads="1"/>
          </p:cNvSpPr>
          <p:nvPr/>
        </p:nvSpPr>
        <p:spPr bwMode="auto">
          <a:xfrm>
            <a:off x="762000" y="4154125"/>
            <a:ext cx="3352800" cy="838200"/>
          </a:xfrm>
          <a:prstGeom prst="ellipse">
            <a:avLst/>
          </a:prstGeom>
          <a:solidFill>
            <a:srgbClr val="FFFF00"/>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600">
                <a:solidFill>
                  <a:srgbClr val="0070C0"/>
                </a:solidFill>
                <a:effectLst>
                  <a:outerShdw blurRad="38100" dist="38100" dir="2700000" algn="tl">
                    <a:srgbClr val="000000"/>
                  </a:outerShdw>
                </a:effectLst>
                <a:latin typeface="Arial Rounded MT Bold" pitchFamily="34" charset="0"/>
              </a:rPr>
              <a:t>Why</a:t>
            </a:r>
          </a:p>
        </p:txBody>
      </p:sp>
    </p:spTree>
    <p:extLst>
      <p:ext uri="{BB962C8B-B14F-4D97-AF65-F5344CB8AC3E}">
        <p14:creationId xmlns:p14="http://schemas.microsoft.com/office/powerpoint/2010/main" val="706292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01764"/>
                                        </p:tgtEl>
                                        <p:attrNameLst>
                                          <p:attrName>style.visibility</p:attrName>
                                        </p:attrNameLst>
                                      </p:cBhvr>
                                      <p:to>
                                        <p:strVal val="visible"/>
                                      </p:to>
                                    </p:set>
                                    <p:anim calcmode="lin" valueType="num">
                                      <p:cBhvr>
                                        <p:cTn id="7" dur="500" fill="hold"/>
                                        <p:tgtEl>
                                          <p:spTgt spid="501764"/>
                                        </p:tgtEl>
                                        <p:attrNameLst>
                                          <p:attrName>ppt_w</p:attrName>
                                        </p:attrNameLst>
                                      </p:cBhvr>
                                      <p:tavLst>
                                        <p:tav tm="0">
                                          <p:val>
                                            <p:fltVal val="0"/>
                                          </p:val>
                                        </p:tav>
                                        <p:tav tm="100000">
                                          <p:val>
                                            <p:strVal val="#ppt_w"/>
                                          </p:val>
                                        </p:tav>
                                      </p:tavLst>
                                    </p:anim>
                                    <p:anim calcmode="lin" valueType="num">
                                      <p:cBhvr>
                                        <p:cTn id="8" dur="500" fill="hold"/>
                                        <p:tgtEl>
                                          <p:spTgt spid="50176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01765"/>
                                        </p:tgtEl>
                                        <p:attrNameLst>
                                          <p:attrName>style.visibility</p:attrName>
                                        </p:attrNameLst>
                                      </p:cBhvr>
                                      <p:to>
                                        <p:strVal val="visible"/>
                                      </p:to>
                                    </p:set>
                                    <p:anim calcmode="lin" valueType="num">
                                      <p:cBhvr>
                                        <p:cTn id="13" dur="500" fill="hold"/>
                                        <p:tgtEl>
                                          <p:spTgt spid="501765"/>
                                        </p:tgtEl>
                                        <p:attrNameLst>
                                          <p:attrName>ppt_w</p:attrName>
                                        </p:attrNameLst>
                                      </p:cBhvr>
                                      <p:tavLst>
                                        <p:tav tm="0">
                                          <p:val>
                                            <p:fltVal val="0"/>
                                          </p:val>
                                        </p:tav>
                                        <p:tav tm="100000">
                                          <p:val>
                                            <p:strVal val="#ppt_w"/>
                                          </p:val>
                                        </p:tav>
                                      </p:tavLst>
                                    </p:anim>
                                    <p:anim calcmode="lin" valueType="num">
                                      <p:cBhvr>
                                        <p:cTn id="14" dur="500" fill="hold"/>
                                        <p:tgtEl>
                                          <p:spTgt spid="50176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01766"/>
                                        </p:tgtEl>
                                        <p:attrNameLst>
                                          <p:attrName>style.visibility</p:attrName>
                                        </p:attrNameLst>
                                      </p:cBhvr>
                                      <p:to>
                                        <p:strVal val="visible"/>
                                      </p:to>
                                    </p:set>
                                    <p:anim calcmode="lin" valueType="num">
                                      <p:cBhvr>
                                        <p:cTn id="19" dur="500" fill="hold"/>
                                        <p:tgtEl>
                                          <p:spTgt spid="501766"/>
                                        </p:tgtEl>
                                        <p:attrNameLst>
                                          <p:attrName>ppt_w</p:attrName>
                                        </p:attrNameLst>
                                      </p:cBhvr>
                                      <p:tavLst>
                                        <p:tav tm="0">
                                          <p:val>
                                            <p:fltVal val="0"/>
                                          </p:val>
                                        </p:tav>
                                        <p:tav tm="100000">
                                          <p:val>
                                            <p:strVal val="#ppt_w"/>
                                          </p:val>
                                        </p:tav>
                                      </p:tavLst>
                                    </p:anim>
                                    <p:anim calcmode="lin" valueType="num">
                                      <p:cBhvr>
                                        <p:cTn id="20" dur="500" fill="hold"/>
                                        <p:tgtEl>
                                          <p:spTgt spid="5017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4" grpId="0" animBg="1"/>
      <p:bldP spid="501765" grpId="0" animBg="1"/>
      <p:bldP spid="50176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727588"/>
            <a:ext cx="5614219" cy="646331"/>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3"/>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The Chapter</a:t>
            </a:r>
          </a:p>
        </p:txBody>
      </p:sp>
      <p:sp>
        <p:nvSpPr>
          <p:cNvPr id="3" name="AutoShape 6"/>
          <p:cNvSpPr>
            <a:spLocks noChangeArrowheads="1"/>
          </p:cNvSpPr>
          <p:nvPr/>
        </p:nvSpPr>
        <p:spPr bwMode="auto">
          <a:xfrm>
            <a:off x="685800" y="3249558"/>
            <a:ext cx="7848600" cy="838200"/>
          </a:xfrm>
          <a:prstGeom prst="bevel">
            <a:avLst>
              <a:gd name="adj" fmla="val 12500"/>
            </a:avLst>
          </a:prstGeom>
          <a:solidFill>
            <a:srgbClr val="0070C0"/>
          </a:solidFill>
          <a:ln w="9525">
            <a:solidFill>
              <a:schemeClr val="tx1"/>
            </a:solidFill>
            <a:miter lim="800000"/>
            <a:headEnd/>
            <a:tailEnd/>
          </a:ln>
          <a:effectLst/>
        </p:spPr>
        <p:txBody>
          <a:bodyPr wrap="none" anchor="ctr"/>
          <a:lstStyle/>
          <a:p>
            <a:pPr algn="ctr">
              <a:defRPr/>
            </a:pPr>
            <a:r>
              <a:rPr lang="en-US" sz="2400" b="1">
                <a:solidFill>
                  <a:schemeClr val="bg1"/>
                </a:solidFill>
                <a:effectLst>
                  <a:outerShdw blurRad="38100" dist="38100" dir="2700000" algn="tl">
                    <a:srgbClr val="000000"/>
                  </a:outerShdw>
                </a:effectLst>
                <a:latin typeface="Arial" charset="0"/>
              </a:rPr>
              <a:t>I. </a:t>
            </a:r>
            <a:r>
              <a:rPr lang="en-US" sz="2400" b="1" u="sng">
                <a:solidFill>
                  <a:schemeClr val="bg1"/>
                </a:solidFill>
                <a:effectLst>
                  <a:outerShdw blurRad="38100" dist="38100" dir="2700000" algn="tl">
                    <a:srgbClr val="000000"/>
                  </a:outerShdw>
                </a:effectLst>
                <a:latin typeface="Arial" charset="0"/>
              </a:rPr>
              <a:t>Receive The Weak Brother</a:t>
            </a:r>
            <a:r>
              <a:rPr lang="en-US" sz="2400" b="1">
                <a:solidFill>
                  <a:schemeClr val="bg1"/>
                </a:solidFill>
                <a:effectLst>
                  <a:outerShdw blurRad="38100" dist="38100" dir="2700000" algn="tl">
                    <a:srgbClr val="000000"/>
                  </a:outerShdw>
                </a:effectLst>
                <a:latin typeface="Arial" charset="0"/>
              </a:rPr>
              <a:t> (vv. 1-12)</a:t>
            </a:r>
          </a:p>
        </p:txBody>
      </p:sp>
      <p:sp>
        <p:nvSpPr>
          <p:cNvPr id="4" name="AutoShape 7"/>
          <p:cNvSpPr>
            <a:spLocks noChangeArrowheads="1"/>
          </p:cNvSpPr>
          <p:nvPr/>
        </p:nvSpPr>
        <p:spPr bwMode="auto">
          <a:xfrm>
            <a:off x="685800" y="4354458"/>
            <a:ext cx="7848600" cy="1104900"/>
          </a:xfrm>
          <a:prstGeom prst="bevel">
            <a:avLst>
              <a:gd name="adj" fmla="val 12500"/>
            </a:avLst>
          </a:prstGeom>
          <a:solidFill>
            <a:srgbClr val="0070C0"/>
          </a:solidFill>
          <a:ln w="9525">
            <a:solidFill>
              <a:schemeClr val="tx1"/>
            </a:solidFill>
            <a:miter lim="800000"/>
            <a:headEnd/>
            <a:tailEnd/>
          </a:ln>
          <a:effectLst/>
        </p:spPr>
        <p:txBody>
          <a:bodyPr wrap="none" anchor="ctr"/>
          <a:lstStyle/>
          <a:p>
            <a:pPr algn="ctr">
              <a:defRPr/>
            </a:pPr>
            <a:r>
              <a:rPr lang="en-US" sz="2400" b="1">
                <a:solidFill>
                  <a:schemeClr val="bg1"/>
                </a:solidFill>
                <a:effectLst>
                  <a:outerShdw blurRad="38100" dist="38100" dir="2700000" algn="tl">
                    <a:srgbClr val="000000"/>
                  </a:outerShdw>
                </a:effectLst>
                <a:latin typeface="Arial" charset="0"/>
              </a:rPr>
              <a:t>II. </a:t>
            </a:r>
            <a:r>
              <a:rPr lang="en-US" sz="2400" b="1" u="sng">
                <a:solidFill>
                  <a:schemeClr val="bg1"/>
                </a:solidFill>
                <a:effectLst>
                  <a:outerShdw blurRad="38100" dist="38100" dir="2700000" algn="tl">
                    <a:srgbClr val="000000"/>
                  </a:outerShdw>
                </a:effectLst>
                <a:latin typeface="Arial" charset="0"/>
              </a:rPr>
              <a:t>Don’t Put A Stumbling Block In Brother’s</a:t>
            </a:r>
          </a:p>
          <a:p>
            <a:pPr algn="ctr">
              <a:defRPr/>
            </a:pPr>
            <a:r>
              <a:rPr lang="en-US" sz="2400" b="1" u="sng">
                <a:solidFill>
                  <a:schemeClr val="bg1"/>
                </a:solidFill>
                <a:effectLst>
                  <a:outerShdw blurRad="38100" dist="38100" dir="2700000" algn="tl">
                    <a:srgbClr val="000000"/>
                  </a:outerShdw>
                </a:effectLst>
                <a:latin typeface="Arial" charset="0"/>
              </a:rPr>
              <a:t>way</a:t>
            </a:r>
            <a:r>
              <a:rPr lang="en-US" sz="2400" b="1">
                <a:solidFill>
                  <a:schemeClr val="bg1"/>
                </a:solidFill>
                <a:effectLst>
                  <a:outerShdw blurRad="38100" dist="38100" dir="2700000" algn="tl">
                    <a:srgbClr val="000000"/>
                  </a:outerShdw>
                </a:effectLst>
                <a:latin typeface="Arial" charset="0"/>
              </a:rPr>
              <a:t> (vv. 13-23)</a:t>
            </a:r>
          </a:p>
        </p:txBody>
      </p:sp>
      <p:sp>
        <p:nvSpPr>
          <p:cNvPr id="5" name="WordArt 10"/>
          <p:cNvSpPr>
            <a:spLocks noChangeArrowheads="1" noChangeShapeType="1" noTextEdit="1"/>
          </p:cNvSpPr>
          <p:nvPr/>
        </p:nvSpPr>
        <p:spPr bwMode="auto">
          <a:xfrm>
            <a:off x="838200" y="2201808"/>
            <a:ext cx="7543800" cy="9144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FFFFFF"/>
                </a:solidFill>
                <a:effectLst>
                  <a:outerShdw dist="35921" dir="2700000" algn="ctr" rotWithShape="0">
                    <a:srgbClr val="808080"/>
                  </a:outerShdw>
                </a:effectLst>
                <a:latin typeface="Charter Bd BT" panose="02040703050506020203" pitchFamily="18" charset="0"/>
              </a:rPr>
              <a:t>Relationship To The Weak Brother</a:t>
            </a:r>
          </a:p>
        </p:txBody>
      </p:sp>
    </p:spTree>
    <p:extLst>
      <p:ext uri="{BB962C8B-B14F-4D97-AF65-F5344CB8AC3E}">
        <p14:creationId xmlns:p14="http://schemas.microsoft.com/office/powerpoint/2010/main" val="39751909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6" name="AutoShape 4"/>
          <p:cNvSpPr>
            <a:spLocks noChangeArrowheads="1"/>
          </p:cNvSpPr>
          <p:nvPr/>
        </p:nvSpPr>
        <p:spPr bwMode="auto">
          <a:xfrm>
            <a:off x="800100" y="294968"/>
            <a:ext cx="7848600" cy="1104900"/>
          </a:xfrm>
          <a:prstGeom prst="bevel">
            <a:avLst>
              <a:gd name="adj" fmla="val 12500"/>
            </a:avLst>
          </a:prstGeom>
          <a:solidFill>
            <a:srgbClr val="0070C0"/>
          </a:solidFill>
          <a:ln w="9525">
            <a:solidFill>
              <a:schemeClr val="tx1"/>
            </a:solidFill>
            <a:miter lim="800000"/>
            <a:headEnd/>
            <a:tailEnd/>
          </a:ln>
          <a:effectLst/>
        </p:spPr>
        <p:txBody>
          <a:bodyPr wrap="none" anchor="ctr"/>
          <a:lstStyle/>
          <a:p>
            <a:pPr algn="ctr">
              <a:defRPr/>
            </a:pPr>
            <a:r>
              <a:rPr lang="en-US" sz="2400" b="1">
                <a:solidFill>
                  <a:schemeClr val="bg1"/>
                </a:solidFill>
                <a:effectLst>
                  <a:outerShdw blurRad="38100" dist="38100" dir="2700000" algn="tl">
                    <a:srgbClr val="000000"/>
                  </a:outerShdw>
                </a:effectLst>
                <a:latin typeface="Arial" charset="0"/>
              </a:rPr>
              <a:t>II. </a:t>
            </a:r>
            <a:r>
              <a:rPr lang="en-US" sz="2400" b="1" u="sng">
                <a:solidFill>
                  <a:schemeClr val="bg1"/>
                </a:solidFill>
                <a:effectLst>
                  <a:outerShdw blurRad="38100" dist="38100" dir="2700000" algn="tl">
                    <a:srgbClr val="000000"/>
                  </a:outerShdw>
                </a:effectLst>
                <a:latin typeface="Arial" charset="0"/>
              </a:rPr>
              <a:t>Don’t Put A Stumbling Block In Brother’s</a:t>
            </a:r>
          </a:p>
          <a:p>
            <a:pPr algn="ctr">
              <a:defRPr/>
            </a:pPr>
            <a:r>
              <a:rPr lang="en-US" sz="2400" b="1" u="sng">
                <a:solidFill>
                  <a:schemeClr val="bg1"/>
                </a:solidFill>
                <a:effectLst>
                  <a:outerShdw blurRad="38100" dist="38100" dir="2700000" algn="tl">
                    <a:srgbClr val="000000"/>
                  </a:outerShdw>
                </a:effectLst>
                <a:latin typeface="Arial" charset="0"/>
              </a:rPr>
              <a:t>way</a:t>
            </a:r>
            <a:r>
              <a:rPr lang="en-US" sz="2400" b="1">
                <a:solidFill>
                  <a:schemeClr val="bg1"/>
                </a:solidFill>
                <a:effectLst>
                  <a:outerShdw blurRad="38100" dist="38100" dir="2700000" algn="tl">
                    <a:srgbClr val="000000"/>
                  </a:outerShdw>
                </a:effectLst>
                <a:latin typeface="Arial" charset="0"/>
              </a:rPr>
              <a:t> (vv. 13-23)</a:t>
            </a:r>
          </a:p>
        </p:txBody>
      </p:sp>
      <p:sp>
        <p:nvSpPr>
          <p:cNvPr id="489477" name="Text Box 5"/>
          <p:cNvSpPr txBox="1">
            <a:spLocks noChangeArrowheads="1"/>
          </p:cNvSpPr>
          <p:nvPr/>
        </p:nvSpPr>
        <p:spPr bwMode="auto">
          <a:xfrm>
            <a:off x="381000" y="2209800"/>
            <a:ext cx="86868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30000"/>
              </a:lnSpc>
            </a:pPr>
            <a:r>
              <a:rPr lang="en-US" sz="2800" b="1" dirty="0"/>
              <a:t>A. </a:t>
            </a:r>
            <a:r>
              <a:rPr lang="en-US" sz="2800" b="1" u="sng" dirty="0"/>
              <a:t>Beware of causing your brother to stumble</a:t>
            </a:r>
            <a:r>
              <a:rPr lang="en-US" sz="2800" b="1" dirty="0"/>
              <a:t> (v. 13)</a:t>
            </a:r>
          </a:p>
          <a:p>
            <a:pPr>
              <a:lnSpc>
                <a:spcPct val="130000"/>
              </a:lnSpc>
            </a:pPr>
            <a:r>
              <a:rPr lang="en-US" sz="2800" b="1" dirty="0"/>
              <a:t>B. </a:t>
            </a:r>
            <a:r>
              <a:rPr lang="en-US" sz="2800" b="1" u="sng" dirty="0"/>
              <a:t>Nothing is unclean of itself</a:t>
            </a:r>
            <a:r>
              <a:rPr lang="en-US" sz="2800" b="1" dirty="0"/>
              <a:t> (v. 14)</a:t>
            </a:r>
          </a:p>
          <a:p>
            <a:pPr>
              <a:lnSpc>
                <a:spcPct val="130000"/>
              </a:lnSpc>
            </a:pPr>
            <a:r>
              <a:rPr lang="en-US" sz="2800" b="1" dirty="0"/>
              <a:t>C. </a:t>
            </a:r>
            <a:r>
              <a:rPr lang="en-US" sz="2800" b="1" u="sng" dirty="0"/>
              <a:t>Don’t destroy thy brother with meat</a:t>
            </a:r>
            <a:r>
              <a:rPr lang="en-US" sz="2800" b="1" dirty="0"/>
              <a:t> (v. 15)</a:t>
            </a:r>
          </a:p>
          <a:p>
            <a:pPr>
              <a:lnSpc>
                <a:spcPct val="130000"/>
              </a:lnSpc>
            </a:pPr>
            <a:r>
              <a:rPr lang="en-US" sz="2800" b="1" dirty="0"/>
              <a:t>D. </a:t>
            </a:r>
            <a:r>
              <a:rPr lang="en-US" sz="2800" b="1" u="sng" dirty="0"/>
              <a:t>Don’t allow good to be evil spoken of</a:t>
            </a:r>
            <a:r>
              <a:rPr lang="en-US" sz="2800" b="1" dirty="0"/>
              <a:t> (vv. 16-18)</a:t>
            </a:r>
          </a:p>
          <a:p>
            <a:pPr>
              <a:lnSpc>
                <a:spcPct val="130000"/>
              </a:lnSpc>
            </a:pPr>
            <a:r>
              <a:rPr lang="en-US" sz="2800" b="1" dirty="0"/>
              <a:t>E. </a:t>
            </a:r>
            <a:r>
              <a:rPr lang="en-US" sz="2800" b="1" u="sng" dirty="0"/>
              <a:t>Pursue after things that make for peace</a:t>
            </a:r>
            <a:r>
              <a:rPr lang="en-US" sz="2800" b="1" dirty="0"/>
              <a:t> (vv. 19-21)</a:t>
            </a:r>
          </a:p>
          <a:p>
            <a:pPr>
              <a:lnSpc>
                <a:spcPct val="130000"/>
              </a:lnSpc>
            </a:pPr>
            <a:r>
              <a:rPr lang="en-US" sz="2800" b="1" dirty="0"/>
              <a:t>F. </a:t>
            </a:r>
            <a:r>
              <a:rPr lang="en-US" sz="2800" b="1" u="sng" dirty="0"/>
              <a:t>Don’t bind your opinion on others</a:t>
            </a:r>
            <a:r>
              <a:rPr lang="en-US" sz="2800" b="1" dirty="0"/>
              <a:t> (v. 22)</a:t>
            </a:r>
          </a:p>
          <a:p>
            <a:pPr>
              <a:lnSpc>
                <a:spcPct val="130000"/>
              </a:lnSpc>
            </a:pPr>
            <a:r>
              <a:rPr lang="en-US" sz="2800" b="1" dirty="0"/>
              <a:t>G. </a:t>
            </a:r>
            <a:r>
              <a:rPr lang="en-US" sz="2800" b="1" u="sng" dirty="0"/>
              <a:t>If a thing is not of faith (conscience) it is sin</a:t>
            </a:r>
            <a:r>
              <a:rPr lang="en-US" sz="2800" b="1" dirty="0"/>
              <a:t> (v. 23).</a:t>
            </a:r>
          </a:p>
        </p:txBody>
      </p:sp>
    </p:spTree>
    <p:extLst>
      <p:ext uri="{BB962C8B-B14F-4D97-AF65-F5344CB8AC3E}">
        <p14:creationId xmlns:p14="http://schemas.microsoft.com/office/powerpoint/2010/main" val="4269239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727588"/>
            <a:ext cx="5614219" cy="646331"/>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3"/>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The Chapter</a:t>
            </a:r>
          </a:p>
        </p:txBody>
      </p:sp>
      <p:sp>
        <p:nvSpPr>
          <p:cNvPr id="3" name="AutoShape 6"/>
          <p:cNvSpPr>
            <a:spLocks noChangeArrowheads="1"/>
          </p:cNvSpPr>
          <p:nvPr/>
        </p:nvSpPr>
        <p:spPr bwMode="auto">
          <a:xfrm>
            <a:off x="685800" y="3249558"/>
            <a:ext cx="7848600" cy="838200"/>
          </a:xfrm>
          <a:prstGeom prst="bevel">
            <a:avLst>
              <a:gd name="adj" fmla="val 12500"/>
            </a:avLst>
          </a:prstGeom>
          <a:solidFill>
            <a:srgbClr val="0070C0"/>
          </a:solidFill>
          <a:ln w="9525">
            <a:solidFill>
              <a:schemeClr val="tx1"/>
            </a:solidFill>
            <a:miter lim="800000"/>
            <a:headEnd/>
            <a:tailEnd/>
          </a:ln>
          <a:effectLst/>
        </p:spPr>
        <p:txBody>
          <a:bodyPr wrap="none" anchor="ctr"/>
          <a:lstStyle/>
          <a:p>
            <a:pPr algn="ctr">
              <a:defRPr/>
            </a:pPr>
            <a:r>
              <a:rPr lang="en-US" sz="2400" b="1">
                <a:solidFill>
                  <a:schemeClr val="bg1"/>
                </a:solidFill>
                <a:effectLst>
                  <a:outerShdw blurRad="38100" dist="38100" dir="2700000" algn="tl">
                    <a:srgbClr val="000000"/>
                  </a:outerShdw>
                </a:effectLst>
                <a:latin typeface="Arial" charset="0"/>
              </a:rPr>
              <a:t>I. </a:t>
            </a:r>
            <a:r>
              <a:rPr lang="en-US" sz="2400" b="1" u="sng">
                <a:solidFill>
                  <a:schemeClr val="bg1"/>
                </a:solidFill>
                <a:effectLst>
                  <a:outerShdw blurRad="38100" dist="38100" dir="2700000" algn="tl">
                    <a:srgbClr val="000000"/>
                  </a:outerShdw>
                </a:effectLst>
                <a:latin typeface="Arial" charset="0"/>
              </a:rPr>
              <a:t>Receive The Weak Brother</a:t>
            </a:r>
            <a:r>
              <a:rPr lang="en-US" sz="2400" b="1">
                <a:solidFill>
                  <a:schemeClr val="bg1"/>
                </a:solidFill>
                <a:effectLst>
                  <a:outerShdw blurRad="38100" dist="38100" dir="2700000" algn="tl">
                    <a:srgbClr val="000000"/>
                  </a:outerShdw>
                </a:effectLst>
                <a:latin typeface="Arial" charset="0"/>
              </a:rPr>
              <a:t> (vv. 1-12)</a:t>
            </a:r>
          </a:p>
        </p:txBody>
      </p:sp>
      <p:sp>
        <p:nvSpPr>
          <p:cNvPr id="4" name="AutoShape 7"/>
          <p:cNvSpPr>
            <a:spLocks noChangeArrowheads="1"/>
          </p:cNvSpPr>
          <p:nvPr/>
        </p:nvSpPr>
        <p:spPr bwMode="auto">
          <a:xfrm>
            <a:off x="685800" y="4354458"/>
            <a:ext cx="7848600" cy="1104900"/>
          </a:xfrm>
          <a:prstGeom prst="bevel">
            <a:avLst>
              <a:gd name="adj" fmla="val 12500"/>
            </a:avLst>
          </a:prstGeom>
          <a:solidFill>
            <a:srgbClr val="0070C0"/>
          </a:solidFill>
          <a:ln w="9525">
            <a:solidFill>
              <a:schemeClr val="tx1"/>
            </a:solidFill>
            <a:miter lim="800000"/>
            <a:headEnd/>
            <a:tailEnd/>
          </a:ln>
          <a:effectLst/>
        </p:spPr>
        <p:txBody>
          <a:bodyPr wrap="none" anchor="ctr"/>
          <a:lstStyle/>
          <a:p>
            <a:pPr algn="ctr">
              <a:defRPr/>
            </a:pPr>
            <a:r>
              <a:rPr lang="en-US" sz="2400" b="1">
                <a:solidFill>
                  <a:schemeClr val="bg1"/>
                </a:solidFill>
                <a:effectLst>
                  <a:outerShdw blurRad="38100" dist="38100" dir="2700000" algn="tl">
                    <a:srgbClr val="000000"/>
                  </a:outerShdw>
                </a:effectLst>
                <a:latin typeface="Arial" charset="0"/>
              </a:rPr>
              <a:t>II. </a:t>
            </a:r>
            <a:r>
              <a:rPr lang="en-US" sz="2400" b="1" u="sng">
                <a:solidFill>
                  <a:schemeClr val="bg1"/>
                </a:solidFill>
                <a:effectLst>
                  <a:outerShdw blurRad="38100" dist="38100" dir="2700000" algn="tl">
                    <a:srgbClr val="000000"/>
                  </a:outerShdw>
                </a:effectLst>
                <a:latin typeface="Arial" charset="0"/>
              </a:rPr>
              <a:t>Don’t Put A Stumbling Block In Brother’s</a:t>
            </a:r>
          </a:p>
          <a:p>
            <a:pPr algn="ctr">
              <a:defRPr/>
            </a:pPr>
            <a:r>
              <a:rPr lang="en-US" sz="2400" b="1" u="sng">
                <a:solidFill>
                  <a:schemeClr val="bg1"/>
                </a:solidFill>
                <a:effectLst>
                  <a:outerShdw blurRad="38100" dist="38100" dir="2700000" algn="tl">
                    <a:srgbClr val="000000"/>
                  </a:outerShdw>
                </a:effectLst>
                <a:latin typeface="Arial" charset="0"/>
              </a:rPr>
              <a:t>way</a:t>
            </a:r>
            <a:r>
              <a:rPr lang="en-US" sz="2400" b="1">
                <a:solidFill>
                  <a:schemeClr val="bg1"/>
                </a:solidFill>
                <a:effectLst>
                  <a:outerShdw blurRad="38100" dist="38100" dir="2700000" algn="tl">
                    <a:srgbClr val="000000"/>
                  </a:outerShdw>
                </a:effectLst>
                <a:latin typeface="Arial" charset="0"/>
              </a:rPr>
              <a:t> (vv. 13-23)</a:t>
            </a:r>
          </a:p>
        </p:txBody>
      </p:sp>
      <p:sp>
        <p:nvSpPr>
          <p:cNvPr id="5" name="WordArt 10"/>
          <p:cNvSpPr>
            <a:spLocks noChangeArrowheads="1" noChangeShapeType="1" noTextEdit="1"/>
          </p:cNvSpPr>
          <p:nvPr/>
        </p:nvSpPr>
        <p:spPr bwMode="auto">
          <a:xfrm>
            <a:off x="838200" y="2201808"/>
            <a:ext cx="7543800" cy="9144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FFFFFF"/>
                </a:solidFill>
                <a:effectLst>
                  <a:outerShdw dist="35921" dir="2700000" algn="ctr" rotWithShape="0">
                    <a:srgbClr val="808080"/>
                  </a:outerShdw>
                </a:effectLst>
                <a:latin typeface="Charter Bd BT" panose="02040703050506020203" pitchFamily="18" charset="0"/>
              </a:rPr>
              <a:t>Relationship To The Weak Brother</a:t>
            </a:r>
          </a:p>
        </p:txBody>
      </p:sp>
    </p:spTree>
    <p:extLst>
      <p:ext uri="{BB962C8B-B14F-4D97-AF65-F5344CB8AC3E}">
        <p14:creationId xmlns:p14="http://schemas.microsoft.com/office/powerpoint/2010/main" val="110529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105" y="84633"/>
            <a:ext cx="8302145" cy="2123658"/>
          </a:xfrm>
          <a:prstGeom prst="rect">
            <a:avLst/>
          </a:prstGeom>
          <a:noFill/>
          <a:scene3d>
            <a:camera prst="orthographicFront"/>
            <a:lightRig rig="soft" dir="t">
              <a:rot lat="0" lon="0" rev="15600000"/>
            </a:lightRig>
          </a:scene3d>
          <a:sp3d>
            <a:bevelT w="165100" prst="coolSlant"/>
          </a:sp3d>
        </p:spPr>
        <p:txBody>
          <a:bodyPr wrap="none" lIns="91440" tIns="45720" rIns="91440" bIns="45720">
            <a:spAutoFit/>
            <a:sp3d extrusionH="57150" prstMaterial="softEdge">
              <a:bevelT w="25400" h="38100"/>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solidFill>
                  <a:schemeClr val="bg1"/>
                </a:solidFill>
                <a:effectLst>
                  <a:outerShdw blurRad="50800" dist="38100" dir="2700000" algn="tl" rotWithShape="0">
                    <a:prstClr val="black">
                      <a:alpha val="40000"/>
                    </a:prstClr>
                  </a:outerShdw>
                </a:effectLst>
                <a:uLnTx/>
                <a:uFillTx/>
                <a:latin typeface="Arial Rounded MT Bold" panose="020F0704030504030204" pitchFamily="34" charset="0"/>
              </a:rPr>
              <a:t>What 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solidFill>
                  <a:schemeClr val="bg1"/>
                </a:solidFill>
                <a:effectLst>
                  <a:outerShdw blurRad="50800" dist="38100" dir="2700000" algn="tl" rotWithShape="0">
                    <a:prstClr val="black">
                      <a:alpha val="40000"/>
                    </a:prstClr>
                  </a:outerShdw>
                </a:effectLst>
                <a:uLnTx/>
                <a:uFillTx/>
                <a:latin typeface="Arial Rounded MT Bold" panose="020F0704030504030204" pitchFamily="34" charset="0"/>
              </a:rPr>
              <a:t>Biblical Fellowship?</a:t>
            </a:r>
          </a:p>
        </p:txBody>
      </p:sp>
      <p:sp>
        <p:nvSpPr>
          <p:cNvPr id="4" name="Flowchart: Alternate Process 3"/>
          <p:cNvSpPr/>
          <p:nvPr/>
        </p:nvSpPr>
        <p:spPr>
          <a:xfrm>
            <a:off x="678427" y="2635046"/>
            <a:ext cx="7816645" cy="747252"/>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ctr" defTabSz="914400" eaLnBrk="1" fontAlgn="auto" latinLnBrk="0" hangingPunct="1">
              <a:lnSpc>
                <a:spcPct val="100000"/>
              </a:lnSpc>
              <a:spcBef>
                <a:spcPts val="0"/>
              </a:spcBef>
              <a:spcAft>
                <a:spcPts val="0"/>
              </a:spcAft>
              <a:buClrTx/>
              <a:buSzTx/>
              <a:buFont typeface="+mj-lt"/>
              <a:buAutoNum type="romanUcPeriod"/>
              <a:tabLst/>
              <a:defRPr/>
            </a:pP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The </a:t>
            </a:r>
            <a:r>
              <a:rPr kumimoji="0" lang="en-US" sz="3200" b="0" i="0" u="sng" strike="noStrike" kern="0" cap="none" spc="0" normalizeH="0" baseline="0" noProof="0" dirty="0">
                <a:ln>
                  <a:noFill/>
                </a:ln>
                <a:solidFill>
                  <a:schemeClr val="tx2"/>
                </a:solidFill>
                <a:effectLst/>
                <a:uLnTx/>
                <a:uFillTx/>
                <a:latin typeface="Arial Rounded MT Bold" panose="020F0704030504030204" pitchFamily="34" charset="0"/>
              </a:rPr>
              <a:t>Meaning</a:t>
            </a: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 of Fellowship</a:t>
            </a:r>
          </a:p>
        </p:txBody>
      </p:sp>
      <p:sp>
        <p:nvSpPr>
          <p:cNvPr id="5" name="Flowchart: Alternate Process 4"/>
          <p:cNvSpPr/>
          <p:nvPr/>
        </p:nvSpPr>
        <p:spPr>
          <a:xfrm>
            <a:off x="678427" y="3560917"/>
            <a:ext cx="7816645" cy="747252"/>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eaLnBrk="1" fontAlgn="auto" latinLnBrk="0" hangingPunct="1">
              <a:lnSpc>
                <a:spcPct val="100000"/>
              </a:lnSpc>
              <a:spcBef>
                <a:spcPts val="0"/>
              </a:spcBef>
              <a:spcAft>
                <a:spcPts val="0"/>
              </a:spcAft>
              <a:buClrTx/>
              <a:buSzTx/>
              <a:buFont typeface="+mj-lt"/>
              <a:buAutoNum type="romanUcPeriod" startAt="2"/>
              <a:tabLst/>
              <a:defRPr/>
            </a:pP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The </a:t>
            </a:r>
            <a:r>
              <a:rPr kumimoji="0" lang="en-US" sz="3200" b="0" i="0" u="sng" strike="noStrike" kern="0" cap="none" spc="0" normalizeH="0" baseline="0" noProof="0" dirty="0">
                <a:ln>
                  <a:noFill/>
                </a:ln>
                <a:solidFill>
                  <a:schemeClr val="tx2"/>
                </a:solidFill>
                <a:effectLst/>
                <a:uLnTx/>
                <a:uFillTx/>
                <a:latin typeface="Arial Rounded MT Bold" panose="020F0704030504030204" pitchFamily="34" charset="0"/>
              </a:rPr>
              <a:t>Direction</a:t>
            </a: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 of Fellowship</a:t>
            </a:r>
          </a:p>
        </p:txBody>
      </p:sp>
      <p:sp>
        <p:nvSpPr>
          <p:cNvPr id="6" name="Flowchart: Alternate Process 5"/>
          <p:cNvSpPr/>
          <p:nvPr/>
        </p:nvSpPr>
        <p:spPr>
          <a:xfrm>
            <a:off x="678427" y="4486788"/>
            <a:ext cx="7816645" cy="747252"/>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eaLnBrk="1" fontAlgn="auto" latinLnBrk="0" hangingPunct="1">
              <a:lnSpc>
                <a:spcPct val="100000"/>
              </a:lnSpc>
              <a:spcBef>
                <a:spcPts val="0"/>
              </a:spcBef>
              <a:spcAft>
                <a:spcPts val="0"/>
              </a:spcAft>
              <a:buClrTx/>
              <a:buSzTx/>
              <a:buFont typeface="+mj-lt"/>
              <a:buAutoNum type="romanUcPeriod" startAt="3"/>
              <a:tabLst/>
              <a:defRPr/>
            </a:pP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The </a:t>
            </a:r>
            <a:r>
              <a:rPr kumimoji="0" lang="en-US" sz="3200" b="0" i="0" u="sng" strike="noStrike" kern="0" cap="none" spc="0" normalizeH="0" baseline="0" noProof="0" dirty="0">
                <a:ln>
                  <a:noFill/>
                </a:ln>
                <a:solidFill>
                  <a:schemeClr val="tx2"/>
                </a:solidFill>
                <a:effectLst/>
                <a:uLnTx/>
                <a:uFillTx/>
                <a:latin typeface="Arial Rounded MT Bold" panose="020F0704030504030204" pitchFamily="34" charset="0"/>
              </a:rPr>
              <a:t>Use</a:t>
            </a: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 of Fellowship</a:t>
            </a:r>
          </a:p>
        </p:txBody>
      </p:sp>
      <p:sp>
        <p:nvSpPr>
          <p:cNvPr id="7" name="Flowchart: Alternate Process 6"/>
          <p:cNvSpPr/>
          <p:nvPr/>
        </p:nvSpPr>
        <p:spPr>
          <a:xfrm>
            <a:off x="678427" y="5412659"/>
            <a:ext cx="7816645" cy="747252"/>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ctr" defTabSz="914400" eaLnBrk="1" fontAlgn="auto" latinLnBrk="0" hangingPunct="1">
              <a:lnSpc>
                <a:spcPct val="100000"/>
              </a:lnSpc>
              <a:spcBef>
                <a:spcPts val="0"/>
              </a:spcBef>
              <a:spcAft>
                <a:spcPts val="0"/>
              </a:spcAft>
              <a:buClrTx/>
              <a:buSzTx/>
              <a:buFont typeface="+mj-lt"/>
              <a:buAutoNum type="romanUcPeriod" startAt="4"/>
              <a:tabLst/>
              <a:defRPr/>
            </a:pP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The </a:t>
            </a:r>
            <a:r>
              <a:rPr kumimoji="0" lang="en-US" sz="3200" b="0" i="0" u="sng" strike="noStrike" kern="0" cap="none" spc="0" normalizeH="0" baseline="0" noProof="0" dirty="0">
                <a:ln>
                  <a:noFill/>
                </a:ln>
                <a:solidFill>
                  <a:schemeClr val="tx2"/>
                </a:solidFill>
                <a:effectLst/>
                <a:uLnTx/>
                <a:uFillTx/>
                <a:latin typeface="Arial Rounded MT Bold" panose="020F0704030504030204" pitchFamily="34" charset="0"/>
              </a:rPr>
              <a:t>Conclusions</a:t>
            </a:r>
            <a:r>
              <a:rPr kumimoji="0" lang="en-US" sz="3200" b="0" i="0" u="none" strike="noStrike" kern="0" cap="none" spc="0" normalizeH="0" baseline="0" noProof="0" dirty="0">
                <a:ln>
                  <a:noFill/>
                </a:ln>
                <a:solidFill>
                  <a:schemeClr val="tx2"/>
                </a:solidFill>
                <a:effectLst/>
                <a:uLnTx/>
                <a:uFillTx/>
                <a:latin typeface="Arial Rounded MT Bold" panose="020F0704030504030204" pitchFamily="34" charset="0"/>
              </a:rPr>
              <a:t> about Fellowship</a:t>
            </a:r>
          </a:p>
        </p:txBody>
      </p:sp>
      <p:sp>
        <p:nvSpPr>
          <p:cNvPr id="8" name="Rectangle 7"/>
          <p:cNvSpPr/>
          <p:nvPr/>
        </p:nvSpPr>
        <p:spPr>
          <a:xfrm>
            <a:off x="226136" y="186808"/>
            <a:ext cx="8701548" cy="64302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 name="Wave 2"/>
          <p:cNvSpPr/>
          <p:nvPr/>
        </p:nvSpPr>
        <p:spPr>
          <a:xfrm rot="20860627">
            <a:off x="204138" y="145689"/>
            <a:ext cx="1121434" cy="595223"/>
          </a:xfrm>
          <a:prstGeom prst="wave">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bg1">
                    <a:lumMod val="85000"/>
                  </a:schemeClr>
                </a:solidFill>
              </a:rPr>
              <a:t>Review</a:t>
            </a:r>
          </a:p>
        </p:txBody>
      </p:sp>
    </p:spTree>
    <p:extLst>
      <p:ext uri="{BB962C8B-B14F-4D97-AF65-F5344CB8AC3E}">
        <p14:creationId xmlns:p14="http://schemas.microsoft.com/office/powerpoint/2010/main" val="41000992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4758" y="84633"/>
            <a:ext cx="5294847" cy="2123658"/>
          </a:xfrm>
          <a:prstGeom prst="rect">
            <a:avLst/>
          </a:prstGeom>
          <a:noFill/>
          <a:scene3d>
            <a:camera prst="orthographicFront"/>
            <a:lightRig rig="soft" dir="t">
              <a:rot lat="0" lon="0" rev="15600000"/>
            </a:lightRig>
          </a:scene3d>
          <a:sp3d>
            <a:bevelT w="165100" prst="coolSlant"/>
          </a:sp3d>
        </p:spPr>
        <p:txBody>
          <a:bodyPr wrap="none" lIns="91440" tIns="45720" rIns="91440" bIns="45720">
            <a:spAutoFit/>
            <a:sp3d extrusionH="57150" prstMaterial="softEdge">
              <a:bevelT w="25400" h="38100"/>
            </a:sp3d>
          </a:bodyPr>
          <a:lstStyle/>
          <a:p>
            <a:pPr algn="ctr"/>
            <a:r>
              <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Receive Him</a:t>
            </a:r>
          </a:p>
          <a:p>
            <a:pPr algn="ctr"/>
            <a:r>
              <a:rPr lang="en-US" sz="6600" b="1"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(Rom. 14)</a:t>
            </a:r>
            <a:endPar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endParaRPr>
          </a:p>
        </p:txBody>
      </p:sp>
      <p:sp>
        <p:nvSpPr>
          <p:cNvPr id="8" name="Rectangle 7"/>
          <p:cNvSpPr/>
          <p:nvPr/>
        </p:nvSpPr>
        <p:spPr>
          <a:xfrm>
            <a:off x="226136" y="186808"/>
            <a:ext cx="8701548" cy="64302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lowchart: Alternate Process 4"/>
          <p:cNvSpPr/>
          <p:nvPr/>
        </p:nvSpPr>
        <p:spPr>
          <a:xfrm>
            <a:off x="668587" y="2635046"/>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romanUcPeriod"/>
            </a:pPr>
            <a:r>
              <a:rPr lang="en-US" sz="3200" dirty="0">
                <a:solidFill>
                  <a:schemeClr val="tx2"/>
                </a:solidFill>
                <a:latin typeface="Arial Rounded MT Bold" panose="020F0704030504030204" pitchFamily="34" charset="0"/>
              </a:rPr>
              <a:t>The Context</a:t>
            </a:r>
          </a:p>
        </p:txBody>
      </p:sp>
      <p:sp>
        <p:nvSpPr>
          <p:cNvPr id="9" name="Flowchart: Alternate Process 8"/>
          <p:cNvSpPr/>
          <p:nvPr/>
        </p:nvSpPr>
        <p:spPr>
          <a:xfrm>
            <a:off x="668587" y="3418690"/>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3200" dirty="0">
                <a:solidFill>
                  <a:schemeClr val="tx2"/>
                </a:solidFill>
                <a:latin typeface="Arial Rounded MT Bold" panose="020F0704030504030204" pitchFamily="34" charset="0"/>
              </a:rPr>
              <a:t>The Point</a:t>
            </a:r>
          </a:p>
        </p:txBody>
      </p:sp>
      <p:sp>
        <p:nvSpPr>
          <p:cNvPr id="10" name="Flowchart: Alternate Process 9"/>
          <p:cNvSpPr/>
          <p:nvPr/>
        </p:nvSpPr>
        <p:spPr>
          <a:xfrm>
            <a:off x="668587" y="4202333"/>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3200" dirty="0">
                <a:solidFill>
                  <a:schemeClr val="tx2"/>
                </a:solidFill>
                <a:latin typeface="Arial Rounded MT Bold" panose="020F0704030504030204" pitchFamily="34" charset="0"/>
              </a:rPr>
              <a:t>The Chapter</a:t>
            </a:r>
          </a:p>
        </p:txBody>
      </p:sp>
      <p:sp>
        <p:nvSpPr>
          <p:cNvPr id="11" name="Flowchart: Alternate Process 10"/>
          <p:cNvSpPr/>
          <p:nvPr/>
        </p:nvSpPr>
        <p:spPr>
          <a:xfrm>
            <a:off x="668587" y="4985976"/>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4"/>
            </a:pPr>
            <a:r>
              <a:rPr lang="en-US" sz="3200" dirty="0">
                <a:solidFill>
                  <a:schemeClr val="tx2"/>
                </a:solidFill>
                <a:latin typeface="Arial Rounded MT Bold" panose="020F0704030504030204" pitchFamily="34" charset="0"/>
              </a:rPr>
              <a:t>The Abuse</a:t>
            </a:r>
          </a:p>
        </p:txBody>
      </p:sp>
    </p:spTree>
    <p:extLst>
      <p:ext uri="{BB962C8B-B14F-4D97-AF65-F5344CB8AC3E}">
        <p14:creationId xmlns:p14="http://schemas.microsoft.com/office/powerpoint/2010/main" val="15157661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727588"/>
            <a:ext cx="5614219" cy="646331"/>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4"/>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The Abuse</a:t>
            </a:r>
          </a:p>
        </p:txBody>
      </p:sp>
      <p:sp>
        <p:nvSpPr>
          <p:cNvPr id="4" name="TextBox 3"/>
          <p:cNvSpPr txBox="1"/>
          <p:nvPr/>
        </p:nvSpPr>
        <p:spPr>
          <a:xfrm>
            <a:off x="589936" y="2172929"/>
            <a:ext cx="8191755" cy="677108"/>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Some apply it to matters</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of faith, doctrine &amp; morals </a:t>
            </a:r>
            <a:endPar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000" u="sng"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0441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5640" y="2753032"/>
            <a:ext cx="8652387" cy="32544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3"/>
          <p:cNvSpPr>
            <a:spLocks noChangeArrowheads="1"/>
          </p:cNvSpPr>
          <p:nvPr/>
        </p:nvSpPr>
        <p:spPr bwMode="auto">
          <a:xfrm>
            <a:off x="609600" y="533400"/>
            <a:ext cx="8229600" cy="1676400"/>
          </a:xfrm>
          <a:prstGeom prst="rect">
            <a:avLst/>
          </a:prstGeom>
          <a:solidFill>
            <a:srgbClr val="B2B2B2"/>
          </a:solidFill>
          <a:ln w="2857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2" name="WordArt 4"/>
          <p:cNvSpPr>
            <a:spLocks noChangeArrowheads="1" noChangeShapeType="1" noTextEdit="1"/>
          </p:cNvSpPr>
          <p:nvPr/>
        </p:nvSpPr>
        <p:spPr bwMode="auto">
          <a:xfrm>
            <a:off x="1676400" y="609600"/>
            <a:ext cx="6019800" cy="1524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en-US" sz="3600" kern="10">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Christianity</a:t>
            </a:r>
          </a:p>
        </p:txBody>
      </p:sp>
      <p:sp>
        <p:nvSpPr>
          <p:cNvPr id="13" name="Text Box 6"/>
          <p:cNvSpPr txBox="1">
            <a:spLocks noChangeArrowheads="1"/>
          </p:cNvSpPr>
          <p:nvPr/>
        </p:nvSpPr>
        <p:spPr bwMode="auto">
          <a:xfrm>
            <a:off x="3276600" y="1676400"/>
            <a:ext cx="274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rPr>
              <a:t>Magazine</a:t>
            </a:r>
          </a:p>
        </p:txBody>
      </p:sp>
      <p:graphicFrame>
        <p:nvGraphicFramePr>
          <p:cNvPr id="15" name="Object 9"/>
          <p:cNvGraphicFramePr>
            <a:graphicFrameLocks noChangeAspect="1"/>
          </p:cNvGraphicFramePr>
          <p:nvPr>
            <p:extLst>
              <p:ext uri="{D42A27DB-BD31-4B8C-83A1-F6EECF244321}">
                <p14:modId xmlns:p14="http://schemas.microsoft.com/office/powerpoint/2010/main" val="3830004539"/>
              </p:ext>
            </p:extLst>
          </p:nvPr>
        </p:nvGraphicFramePr>
        <p:xfrm>
          <a:off x="512508" y="3106277"/>
          <a:ext cx="8153400" cy="2670175"/>
        </p:xfrm>
        <a:graphic>
          <a:graphicData uri="http://schemas.openxmlformats.org/presentationml/2006/ole">
            <mc:AlternateContent xmlns:mc="http://schemas.openxmlformats.org/markup-compatibility/2006">
              <mc:Choice xmlns:v="urn:schemas-microsoft-com:vml" Requires="v">
                <p:oleObj spid="_x0000_s15376" name="Drawing" r:id="rId3" imgW="4248000" imgH="1390680" progId="WPDraw30.Drawing">
                  <p:embed/>
                </p:oleObj>
              </mc:Choice>
              <mc:Fallback>
                <p:oleObj name="Drawing" r:id="rId3" imgW="4248000" imgH="1390680" progId="WPDraw30.Drawing">
                  <p:embed/>
                  <p:pic>
                    <p:nvPicPr>
                      <p:cNvPr id="3074"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508" y="3106277"/>
                        <a:ext cx="8153400"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416803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2939845"/>
            <a:ext cx="9144000" cy="25072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98" name="Object 2"/>
          <p:cNvGraphicFramePr>
            <a:graphicFrameLocks noChangeAspect="1"/>
          </p:cNvGraphicFramePr>
          <p:nvPr>
            <p:extLst>
              <p:ext uri="{D42A27DB-BD31-4B8C-83A1-F6EECF244321}">
                <p14:modId xmlns:p14="http://schemas.microsoft.com/office/powerpoint/2010/main" val="782790098"/>
              </p:ext>
            </p:extLst>
          </p:nvPr>
        </p:nvGraphicFramePr>
        <p:xfrm>
          <a:off x="245806" y="172067"/>
          <a:ext cx="8750710" cy="5143500"/>
        </p:xfrm>
        <a:graphic>
          <a:graphicData uri="http://schemas.openxmlformats.org/presentationml/2006/ole">
            <mc:AlternateContent xmlns:mc="http://schemas.openxmlformats.org/markup-compatibility/2006">
              <mc:Choice xmlns:v="urn:schemas-microsoft-com:vml" Requires="v">
                <p:oleObj spid="_x0000_s16400" name="Drawing" r:id="rId3" imgW="4343400" imgH="2505240" progId="WPDraw30.Drawing">
                  <p:embed/>
                </p:oleObj>
              </mc:Choice>
              <mc:Fallback>
                <p:oleObj name="Drawing" r:id="rId3" imgW="4343400" imgH="2505240" progId="WPDraw30.Drawing">
                  <p:embed/>
                  <p:pic>
                    <p:nvPicPr>
                      <p:cNvPr id="40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806" y="172067"/>
                        <a:ext cx="8750710" cy="5143500"/>
                      </a:xfrm>
                      <a:prstGeom prst="rect">
                        <a:avLst/>
                      </a:prstGeom>
                      <a:noFill/>
                      <a:ln>
                        <a:noFill/>
                      </a:ln>
                      <a:effectLst/>
                      <a:extLst/>
                    </p:spPr>
                  </p:pic>
                </p:oleObj>
              </mc:Fallback>
            </mc:AlternateContent>
          </a:graphicData>
        </a:graphic>
      </p:graphicFrame>
      <p:sp>
        <p:nvSpPr>
          <p:cNvPr id="3" name="Rectangle 15"/>
          <p:cNvSpPr>
            <a:spLocks noGrp="1" noChangeArrowheads="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E35E968C-34DD-4A35-956E-EC0ED48B2468}" type="slidenum">
              <a:rPr kumimoji="0" lang="en-US" sz="1400" b="0" i="0" u="none" strike="noStrike" kern="0" cap="none" spc="0" normalizeH="0" baseline="0" noProof="0">
                <a:ln>
                  <a:noFill/>
                </a:ln>
                <a:solidFill>
                  <a:srgbClr val="FFFFFF"/>
                </a:solidFill>
                <a:effectLst/>
                <a:uLnTx/>
                <a:uFillTx/>
                <a:latin typeface="Arial Black" panose="020B0A04020102020204" pitchFamily="34" charset="0"/>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400" b="0" i="0" u="none" strike="noStrike" kern="0" cap="none" spc="0" normalizeH="0" baseline="0" noProof="0">
              <a:ln>
                <a:noFill/>
              </a:ln>
              <a:solidFill>
                <a:srgbClr val="FFFFFF"/>
              </a:solidFill>
              <a:effectLst/>
              <a:uLnTx/>
              <a:uFillTx/>
              <a:latin typeface="Arial Black" panose="020B0A04020102020204" pitchFamily="34" charset="0"/>
            </a:endParaRPr>
          </a:p>
        </p:txBody>
      </p:sp>
    </p:spTree>
    <p:extLst>
      <p:ext uri="{BB962C8B-B14F-4D97-AF65-F5344CB8AC3E}">
        <p14:creationId xmlns:p14="http://schemas.microsoft.com/office/powerpoint/2010/main" val="352721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24464" y="1002887"/>
            <a:ext cx="2045110" cy="5632311"/>
          </a:xfrm>
          <a:prstGeom prst="rect">
            <a:avLst/>
          </a:prstGeom>
          <a:noFill/>
        </p:spPr>
        <p:txBody>
          <a:bodyPr wrap="square" rtlCol="0">
            <a:spAutoFit/>
          </a:bodyPr>
          <a:lstStyle/>
          <a:p>
            <a:r>
              <a:rPr lang="en-US" b="1" dirty="0"/>
              <a:t>Abortion</a:t>
            </a:r>
          </a:p>
          <a:p>
            <a:r>
              <a:rPr lang="en-US" dirty="0"/>
              <a:t>Baptismal Gar.</a:t>
            </a:r>
          </a:p>
          <a:p>
            <a:r>
              <a:rPr lang="en-US" b="1" dirty="0"/>
              <a:t>Bartending</a:t>
            </a:r>
          </a:p>
          <a:p>
            <a:r>
              <a:rPr lang="en-US" dirty="0"/>
              <a:t>Beards</a:t>
            </a:r>
          </a:p>
          <a:p>
            <a:r>
              <a:rPr lang="en-US" dirty="0"/>
              <a:t>Blackboards</a:t>
            </a:r>
          </a:p>
          <a:p>
            <a:r>
              <a:rPr lang="en-US" dirty="0"/>
              <a:t>Blue Jeans</a:t>
            </a:r>
          </a:p>
          <a:p>
            <a:r>
              <a:rPr lang="en-US" dirty="0"/>
              <a:t>Boxing</a:t>
            </a:r>
          </a:p>
          <a:p>
            <a:r>
              <a:rPr lang="en-US" dirty="0"/>
              <a:t>Brewery Work</a:t>
            </a:r>
          </a:p>
          <a:p>
            <a:r>
              <a:rPr lang="en-US" dirty="0"/>
              <a:t>Bulletins</a:t>
            </a:r>
          </a:p>
          <a:p>
            <a:r>
              <a:rPr lang="en-US" dirty="0"/>
              <a:t>Bussing</a:t>
            </a:r>
          </a:p>
          <a:p>
            <a:r>
              <a:rPr lang="en-US" dirty="0"/>
              <a:t>Bustles</a:t>
            </a:r>
          </a:p>
          <a:p>
            <a:r>
              <a:rPr lang="en-US" dirty="0"/>
              <a:t>Capital Punish.</a:t>
            </a:r>
          </a:p>
          <a:p>
            <a:r>
              <a:rPr lang="en-US" dirty="0"/>
              <a:t>Carnal Warfare</a:t>
            </a:r>
          </a:p>
          <a:p>
            <a:r>
              <a:rPr lang="en-US" dirty="0"/>
              <a:t>Carpet Color</a:t>
            </a:r>
          </a:p>
          <a:p>
            <a:r>
              <a:rPr lang="en-US" b="1" dirty="0"/>
              <a:t>Cheerleading</a:t>
            </a:r>
          </a:p>
          <a:p>
            <a:r>
              <a:rPr lang="en-US" dirty="0"/>
              <a:t>Christmas (Ind.)</a:t>
            </a:r>
          </a:p>
          <a:p>
            <a:r>
              <a:rPr lang="en-US" dirty="0"/>
              <a:t>Coffee</a:t>
            </a:r>
          </a:p>
          <a:p>
            <a:r>
              <a:rPr lang="en-US" dirty="0"/>
              <a:t>Cokes</a:t>
            </a:r>
          </a:p>
          <a:p>
            <a:r>
              <a:rPr lang="en-US" dirty="0"/>
              <a:t>Covering</a:t>
            </a:r>
          </a:p>
          <a:p>
            <a:r>
              <a:rPr lang="en-US" dirty="0"/>
              <a:t>Dance Bands</a:t>
            </a:r>
          </a:p>
        </p:txBody>
      </p:sp>
      <p:sp>
        <p:nvSpPr>
          <p:cNvPr id="3" name="TextBox 2"/>
          <p:cNvSpPr txBox="1"/>
          <p:nvPr/>
        </p:nvSpPr>
        <p:spPr>
          <a:xfrm>
            <a:off x="2067231" y="1002887"/>
            <a:ext cx="2045110" cy="5632311"/>
          </a:xfrm>
          <a:prstGeom prst="rect">
            <a:avLst/>
          </a:prstGeom>
          <a:noFill/>
        </p:spPr>
        <p:txBody>
          <a:bodyPr wrap="square" rtlCol="0">
            <a:spAutoFit/>
          </a:bodyPr>
          <a:lstStyle/>
          <a:p>
            <a:r>
              <a:rPr lang="en-US" b="1" dirty="0"/>
              <a:t>Dancing</a:t>
            </a:r>
          </a:p>
          <a:p>
            <a:r>
              <a:rPr lang="en-US" dirty="0"/>
              <a:t>Dating Activity</a:t>
            </a:r>
          </a:p>
          <a:p>
            <a:r>
              <a:rPr lang="en-US" dirty="0" err="1"/>
              <a:t>Decro</a:t>
            </a:r>
            <a:r>
              <a:rPr lang="en-US" dirty="0"/>
              <a:t>. Crosses</a:t>
            </a:r>
          </a:p>
          <a:p>
            <a:r>
              <a:rPr lang="en-US" dirty="0"/>
              <a:t>Divorce</a:t>
            </a:r>
          </a:p>
          <a:p>
            <a:r>
              <a:rPr lang="en-US" dirty="0"/>
              <a:t>Drive-ins</a:t>
            </a:r>
          </a:p>
          <a:p>
            <a:r>
              <a:rPr lang="en-US" dirty="0"/>
              <a:t>Easter Eggs</a:t>
            </a:r>
          </a:p>
          <a:p>
            <a:r>
              <a:rPr lang="en-US" b="1" dirty="0"/>
              <a:t>Evolution</a:t>
            </a:r>
          </a:p>
          <a:p>
            <a:r>
              <a:rPr lang="en-US" dirty="0"/>
              <a:t>Exposed Ankles</a:t>
            </a:r>
          </a:p>
          <a:p>
            <a:r>
              <a:rPr lang="en-US" dirty="0"/>
              <a:t>Football</a:t>
            </a:r>
          </a:p>
          <a:p>
            <a:r>
              <a:rPr lang="en-US" b="1" dirty="0"/>
              <a:t>Girly </a:t>
            </a:r>
            <a:r>
              <a:rPr lang="en-US" b="1" dirty="0" err="1"/>
              <a:t>Maz</a:t>
            </a:r>
            <a:r>
              <a:rPr lang="en-US" b="1" dirty="0"/>
              <a:t>.</a:t>
            </a:r>
          </a:p>
          <a:p>
            <a:r>
              <a:rPr lang="en-US" dirty="0"/>
              <a:t>Guns</a:t>
            </a:r>
          </a:p>
          <a:p>
            <a:r>
              <a:rPr lang="en-US" dirty="0"/>
              <a:t>Hair Styles</a:t>
            </a:r>
          </a:p>
          <a:p>
            <a:r>
              <a:rPr lang="en-US" dirty="0"/>
              <a:t>Holding Hands</a:t>
            </a:r>
          </a:p>
          <a:p>
            <a:r>
              <a:rPr lang="en-US" dirty="0"/>
              <a:t>Holidays</a:t>
            </a:r>
          </a:p>
          <a:p>
            <a:r>
              <a:rPr lang="en-US" dirty="0"/>
              <a:t>Home classes</a:t>
            </a:r>
          </a:p>
          <a:p>
            <a:r>
              <a:rPr lang="en-US" dirty="0"/>
              <a:t>Horse Racing</a:t>
            </a:r>
          </a:p>
          <a:p>
            <a:r>
              <a:rPr lang="en-US" dirty="0"/>
              <a:t>Hunting</a:t>
            </a:r>
          </a:p>
          <a:p>
            <a:r>
              <a:rPr lang="en-US" dirty="0"/>
              <a:t>Insurance</a:t>
            </a:r>
          </a:p>
          <a:p>
            <a:r>
              <a:rPr lang="en-US" dirty="0"/>
              <a:t>Jack-O-Lanterns</a:t>
            </a:r>
          </a:p>
          <a:p>
            <a:r>
              <a:rPr lang="en-US" dirty="0"/>
              <a:t>John Burch Soc.</a:t>
            </a:r>
          </a:p>
        </p:txBody>
      </p:sp>
      <p:sp>
        <p:nvSpPr>
          <p:cNvPr id="4" name="TextBox 3"/>
          <p:cNvSpPr txBox="1"/>
          <p:nvPr/>
        </p:nvSpPr>
        <p:spPr>
          <a:xfrm>
            <a:off x="3809998" y="1002887"/>
            <a:ext cx="2045110" cy="5632311"/>
          </a:xfrm>
          <a:prstGeom prst="rect">
            <a:avLst/>
          </a:prstGeom>
          <a:noFill/>
        </p:spPr>
        <p:txBody>
          <a:bodyPr wrap="square" rtlCol="0">
            <a:spAutoFit/>
          </a:bodyPr>
          <a:lstStyle/>
          <a:p>
            <a:r>
              <a:rPr lang="en-US" dirty="0"/>
              <a:t>Kneeling</a:t>
            </a:r>
          </a:p>
          <a:p>
            <a:r>
              <a:rPr lang="en-US" dirty="0"/>
              <a:t>Length of hair</a:t>
            </a:r>
          </a:p>
          <a:p>
            <a:r>
              <a:rPr lang="en-US" dirty="0"/>
              <a:t>Length of skirts</a:t>
            </a:r>
          </a:p>
          <a:p>
            <a:r>
              <a:rPr lang="en-US" dirty="0"/>
              <a:t>“Low” neckline</a:t>
            </a:r>
          </a:p>
          <a:p>
            <a:r>
              <a:rPr lang="en-US" dirty="0"/>
              <a:t>Majorettes</a:t>
            </a:r>
          </a:p>
          <a:p>
            <a:r>
              <a:rPr lang="en-US" dirty="0"/>
              <a:t>Makeup</a:t>
            </a:r>
          </a:p>
          <a:p>
            <a:r>
              <a:rPr lang="en-US" dirty="0"/>
              <a:t>Meeting Houses</a:t>
            </a:r>
          </a:p>
          <a:p>
            <a:r>
              <a:rPr lang="en-US" b="1" dirty="0"/>
              <a:t>Mini Skirts</a:t>
            </a:r>
          </a:p>
          <a:p>
            <a:r>
              <a:rPr lang="en-US" dirty="0" err="1"/>
              <a:t>Moonlanding</a:t>
            </a:r>
            <a:endParaRPr lang="en-US" dirty="0"/>
          </a:p>
          <a:p>
            <a:r>
              <a:rPr lang="en-US" dirty="0"/>
              <a:t>Movies</a:t>
            </a:r>
          </a:p>
          <a:p>
            <a:r>
              <a:rPr lang="en-US" dirty="0"/>
              <a:t>Mustaches</a:t>
            </a:r>
          </a:p>
          <a:p>
            <a:r>
              <a:rPr lang="en-US" dirty="0"/>
              <a:t>Novels</a:t>
            </a:r>
          </a:p>
          <a:p>
            <a:r>
              <a:rPr lang="en-US" dirty="0"/>
              <a:t>Obesity</a:t>
            </a:r>
          </a:p>
          <a:p>
            <a:r>
              <a:rPr lang="en-US" dirty="0"/>
              <a:t>Pantsuits</a:t>
            </a:r>
          </a:p>
          <a:p>
            <a:r>
              <a:rPr lang="en-US" dirty="0"/>
              <a:t>Pedal Pushers</a:t>
            </a:r>
          </a:p>
          <a:p>
            <a:r>
              <a:rPr lang="en-US" dirty="0"/>
              <a:t>Dominoes</a:t>
            </a:r>
          </a:p>
          <a:p>
            <a:r>
              <a:rPr lang="en-US" dirty="0"/>
              <a:t>Ph. D.’s</a:t>
            </a:r>
          </a:p>
          <a:p>
            <a:r>
              <a:rPr lang="en-US" dirty="0"/>
              <a:t>Piano (Ind.)</a:t>
            </a:r>
          </a:p>
          <a:p>
            <a:r>
              <a:rPr lang="en-US" dirty="0"/>
              <a:t>Picture of Christ</a:t>
            </a:r>
          </a:p>
          <a:p>
            <a:r>
              <a:rPr lang="en-US" dirty="0"/>
              <a:t>Playing Cards</a:t>
            </a:r>
          </a:p>
        </p:txBody>
      </p:sp>
      <p:sp>
        <p:nvSpPr>
          <p:cNvPr id="5" name="TextBox 4"/>
          <p:cNvSpPr txBox="1"/>
          <p:nvPr/>
        </p:nvSpPr>
        <p:spPr>
          <a:xfrm>
            <a:off x="5673211" y="1002887"/>
            <a:ext cx="2045110" cy="5909310"/>
          </a:xfrm>
          <a:prstGeom prst="rect">
            <a:avLst/>
          </a:prstGeom>
          <a:noFill/>
        </p:spPr>
        <p:txBody>
          <a:bodyPr wrap="square" rtlCol="0">
            <a:spAutoFit/>
          </a:bodyPr>
          <a:lstStyle/>
          <a:p>
            <a:r>
              <a:rPr lang="en-US" dirty="0"/>
              <a:t>Politics</a:t>
            </a:r>
          </a:p>
          <a:p>
            <a:r>
              <a:rPr lang="en-US" dirty="0"/>
              <a:t>Pray before Col.</a:t>
            </a:r>
          </a:p>
          <a:p>
            <a:r>
              <a:rPr lang="en-US" dirty="0"/>
              <a:t>Projectors</a:t>
            </a:r>
          </a:p>
          <a:p>
            <a:r>
              <a:rPr lang="en-US" dirty="0"/>
              <a:t>Square Dancing</a:t>
            </a:r>
          </a:p>
          <a:p>
            <a:r>
              <a:rPr lang="en-US" dirty="0"/>
              <a:t>Stained Glass W.</a:t>
            </a:r>
          </a:p>
          <a:p>
            <a:r>
              <a:rPr lang="en-US" dirty="0"/>
              <a:t>Public School</a:t>
            </a:r>
          </a:p>
          <a:p>
            <a:r>
              <a:rPr lang="en-US" dirty="0"/>
              <a:t>Pulpit flowers</a:t>
            </a:r>
          </a:p>
          <a:p>
            <a:r>
              <a:rPr lang="en-US" dirty="0"/>
              <a:t>Race Rel.</a:t>
            </a:r>
          </a:p>
          <a:p>
            <a:r>
              <a:rPr lang="en-US" dirty="0"/>
              <a:t>Rebaptism</a:t>
            </a:r>
          </a:p>
          <a:p>
            <a:r>
              <a:rPr lang="en-US" dirty="0"/>
              <a:t>Recreation</a:t>
            </a:r>
          </a:p>
          <a:p>
            <a:r>
              <a:rPr lang="en-US" dirty="0"/>
              <a:t>Rel. Papers</a:t>
            </a:r>
          </a:p>
          <a:p>
            <a:r>
              <a:rPr lang="en-US" dirty="0"/>
              <a:t>Rel. Schools</a:t>
            </a:r>
          </a:p>
          <a:p>
            <a:r>
              <a:rPr lang="en-US" dirty="0"/>
              <a:t>Remarriage</a:t>
            </a:r>
          </a:p>
          <a:p>
            <a:r>
              <a:rPr lang="en-US" dirty="0"/>
              <a:t>Seat Cushions</a:t>
            </a:r>
          </a:p>
          <a:p>
            <a:r>
              <a:rPr lang="en-US" dirty="0"/>
              <a:t>Shaving legs</a:t>
            </a:r>
          </a:p>
          <a:p>
            <a:r>
              <a:rPr lang="en-US" dirty="0"/>
              <a:t>Social Drinking</a:t>
            </a:r>
          </a:p>
          <a:p>
            <a:r>
              <a:rPr lang="en-US" dirty="0"/>
              <a:t>Shorts</a:t>
            </a:r>
          </a:p>
          <a:p>
            <a:r>
              <a:rPr lang="en-US" dirty="0"/>
              <a:t>Women Working</a:t>
            </a:r>
          </a:p>
          <a:p>
            <a:r>
              <a:rPr lang="en-US" dirty="0"/>
              <a:t>Slavery</a:t>
            </a:r>
          </a:p>
          <a:p>
            <a:r>
              <a:rPr lang="en-US" b="1" dirty="0"/>
              <a:t>Smoking</a:t>
            </a:r>
          </a:p>
          <a:p>
            <a:r>
              <a:rPr lang="en-US" dirty="0"/>
              <a:t>Spanking</a:t>
            </a:r>
          </a:p>
        </p:txBody>
      </p:sp>
      <p:sp>
        <p:nvSpPr>
          <p:cNvPr id="6" name="TextBox 5"/>
          <p:cNvSpPr txBox="1"/>
          <p:nvPr/>
        </p:nvSpPr>
        <p:spPr>
          <a:xfrm>
            <a:off x="7366817" y="1002887"/>
            <a:ext cx="2045110" cy="5355312"/>
          </a:xfrm>
          <a:prstGeom prst="rect">
            <a:avLst/>
          </a:prstGeom>
          <a:noFill/>
        </p:spPr>
        <p:txBody>
          <a:bodyPr wrap="square" rtlCol="0">
            <a:spAutoFit/>
          </a:bodyPr>
          <a:lstStyle/>
          <a:p>
            <a:r>
              <a:rPr lang="en-US" dirty="0"/>
              <a:t>Speed Limits</a:t>
            </a:r>
          </a:p>
          <a:p>
            <a:r>
              <a:rPr lang="en-US" dirty="0"/>
              <a:t>Sports Cars</a:t>
            </a:r>
          </a:p>
          <a:p>
            <a:r>
              <a:rPr lang="en-US" dirty="0"/>
              <a:t>Proms</a:t>
            </a:r>
          </a:p>
          <a:p>
            <a:r>
              <a:rPr lang="en-US" dirty="0"/>
              <a:t>Providence</a:t>
            </a:r>
          </a:p>
          <a:p>
            <a:r>
              <a:rPr lang="en-US" dirty="0"/>
              <a:t>Steeples</a:t>
            </a:r>
          </a:p>
          <a:p>
            <a:r>
              <a:rPr lang="en-US" dirty="0"/>
              <a:t>Sweat Suits</a:t>
            </a:r>
          </a:p>
          <a:p>
            <a:r>
              <a:rPr lang="en-US" dirty="0"/>
              <a:t>Sweaters</a:t>
            </a:r>
          </a:p>
          <a:p>
            <a:r>
              <a:rPr lang="en-US" dirty="0"/>
              <a:t>Swimming</a:t>
            </a:r>
          </a:p>
          <a:p>
            <a:r>
              <a:rPr lang="en-US" dirty="0"/>
              <a:t>T-shirts</a:t>
            </a:r>
          </a:p>
          <a:p>
            <a:r>
              <a:rPr lang="en-US" dirty="0"/>
              <a:t>Television</a:t>
            </a:r>
          </a:p>
          <a:p>
            <a:r>
              <a:rPr lang="en-US" dirty="0"/>
              <a:t>Ties</a:t>
            </a:r>
          </a:p>
          <a:p>
            <a:r>
              <a:rPr lang="en-US" dirty="0"/>
              <a:t>Toupees</a:t>
            </a:r>
          </a:p>
          <a:p>
            <a:r>
              <a:rPr lang="en-US" dirty="0"/>
              <a:t>Trick or Treat</a:t>
            </a:r>
          </a:p>
          <a:p>
            <a:r>
              <a:rPr lang="en-US" dirty="0"/>
              <a:t>Whistling</a:t>
            </a:r>
          </a:p>
          <a:p>
            <a:r>
              <a:rPr lang="en-US" dirty="0"/>
              <a:t>Kissing</a:t>
            </a:r>
          </a:p>
          <a:p>
            <a:r>
              <a:rPr lang="en-US" dirty="0"/>
              <a:t>Winking</a:t>
            </a:r>
          </a:p>
          <a:p>
            <a:r>
              <a:rPr lang="en-US" dirty="0"/>
              <a:t>Skating</a:t>
            </a:r>
          </a:p>
          <a:p>
            <a:r>
              <a:rPr lang="en-US" dirty="0"/>
              <a:t>Xmas Trees</a:t>
            </a:r>
          </a:p>
          <a:p>
            <a:r>
              <a:rPr lang="en-US" dirty="0"/>
              <a:t>“X” for Christ</a:t>
            </a:r>
          </a:p>
        </p:txBody>
      </p:sp>
      <p:sp>
        <p:nvSpPr>
          <p:cNvPr id="7" name="TextBox 6"/>
          <p:cNvSpPr txBox="1"/>
          <p:nvPr/>
        </p:nvSpPr>
        <p:spPr>
          <a:xfrm>
            <a:off x="275303" y="114642"/>
            <a:ext cx="2458064" cy="646331"/>
          </a:xfrm>
          <a:prstGeom prst="rect">
            <a:avLst/>
          </a:prstGeom>
          <a:noFill/>
        </p:spPr>
        <p:txBody>
          <a:bodyPr wrap="square" rtlCol="0">
            <a:spAutoFit/>
          </a:bodyPr>
          <a:lstStyle/>
          <a:p>
            <a:r>
              <a:rPr lang="en-US" sz="3600" dirty="0"/>
              <a:t>Don Patton</a:t>
            </a:r>
          </a:p>
        </p:txBody>
      </p:sp>
      <p:sp>
        <p:nvSpPr>
          <p:cNvPr id="8" name="Rectangle 7"/>
          <p:cNvSpPr/>
          <p:nvPr/>
        </p:nvSpPr>
        <p:spPr>
          <a:xfrm>
            <a:off x="0" y="935804"/>
            <a:ext cx="907517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38050" y="44160"/>
            <a:ext cx="5034116" cy="830997"/>
          </a:xfrm>
          <a:prstGeom prst="rect">
            <a:avLst/>
          </a:prstGeom>
          <a:noFill/>
        </p:spPr>
        <p:txBody>
          <a:bodyPr wrap="square" rtlCol="0">
            <a:spAutoFit/>
          </a:bodyPr>
          <a:lstStyle/>
          <a:p>
            <a:pPr algn="ctr"/>
            <a:r>
              <a:rPr lang="en-US" sz="2400" dirty="0"/>
              <a:t>“Personal Convictions”</a:t>
            </a:r>
          </a:p>
          <a:p>
            <a:pPr algn="ctr"/>
            <a:r>
              <a:rPr lang="en-US" sz="2400" dirty="0"/>
              <a:t>Easton Road – Dallas, TX   </a:t>
            </a:r>
            <a:r>
              <a:rPr lang="en-US" sz="2400" dirty="0">
                <a:latin typeface="Times New Roman" panose="02020603050405020304" pitchFamily="18" charset="0"/>
                <a:cs typeface="Times New Roman" panose="02020603050405020304" pitchFamily="18" charset="0"/>
              </a:rPr>
              <a:t>♦ April 1990</a:t>
            </a:r>
            <a:endParaRPr lang="en-US" sz="2400" dirty="0"/>
          </a:p>
        </p:txBody>
      </p:sp>
    </p:spTree>
    <p:extLst>
      <p:ext uri="{BB962C8B-B14F-4D97-AF65-F5344CB8AC3E}">
        <p14:creationId xmlns:p14="http://schemas.microsoft.com/office/powerpoint/2010/main" val="3936838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727588"/>
            <a:ext cx="5614219" cy="646331"/>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4"/>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The Abuse</a:t>
            </a:r>
          </a:p>
        </p:txBody>
      </p:sp>
      <p:sp>
        <p:nvSpPr>
          <p:cNvPr id="4" name="TextBox 3"/>
          <p:cNvSpPr txBox="1"/>
          <p:nvPr/>
        </p:nvSpPr>
        <p:spPr>
          <a:xfrm>
            <a:off x="589936" y="2172929"/>
            <a:ext cx="8191755" cy="1261884"/>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Some apply it to matters</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of faith, doctrine &amp; morals </a:t>
            </a:r>
            <a:endPar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000" u="sng" kern="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sz="2800" u="sng" kern="0" dirty="0">
                <a:solidFill>
                  <a:srgbClr val="FFFF00"/>
                </a:solidFill>
                <a:effectLst>
                  <a:outerShdw blurRad="38100" dist="38100" dir="2700000" algn="tl">
                    <a:srgbClr val="000000">
                      <a:alpha val="43137"/>
                    </a:srgbClr>
                  </a:outerShdw>
                </a:effectLst>
              </a:rPr>
              <a:t>Rom. 14 deals with matter of liberties /indifference</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kumimoji="0" lang="en-US" sz="10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15048059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5922" name="Rectangle 2"/>
          <p:cNvSpPr>
            <a:spLocks noGrp="1" noChangeArrowheads="1"/>
          </p:cNvSpPr>
          <p:nvPr>
            <p:ph type="title" idx="4294967295"/>
          </p:nvPr>
        </p:nvSpPr>
        <p:spPr>
          <a:xfrm>
            <a:off x="685800" y="0"/>
            <a:ext cx="7772400" cy="1143000"/>
          </a:xfrm>
        </p:spPr>
        <p:txBody>
          <a:bodyPr/>
          <a:lstStyle/>
          <a:p>
            <a:pPr algn="ctr">
              <a:defRPr/>
            </a:pPr>
            <a:r>
              <a:rPr lang="en-US" b="1" u="sng" dirty="0">
                <a:solidFill>
                  <a:schemeClr val="accent2"/>
                </a:solidFill>
                <a:effectLst>
                  <a:outerShdw blurRad="38100" dist="38100" dir="2700000" algn="tl">
                    <a:srgbClr val="000000"/>
                  </a:outerShdw>
                </a:effectLst>
                <a:latin typeface="Arial" charset="0"/>
              </a:rPr>
              <a:t>Romans 14</a:t>
            </a:r>
            <a:endParaRPr lang="en-US" b="1" u="sng" dirty="0">
              <a:effectLst>
                <a:outerShdw blurRad="38100" dist="38100" dir="2700000" algn="tl">
                  <a:srgbClr val="FFFFFF"/>
                </a:outerShdw>
              </a:effectLst>
              <a:latin typeface="Arial" charset="0"/>
            </a:endParaRPr>
          </a:p>
        </p:txBody>
      </p:sp>
      <p:sp>
        <p:nvSpPr>
          <p:cNvPr id="34819" name="AutoShape 3"/>
          <p:cNvSpPr>
            <a:spLocks noChangeArrowheads="1"/>
          </p:cNvSpPr>
          <p:nvPr/>
        </p:nvSpPr>
        <p:spPr bwMode="auto">
          <a:xfrm>
            <a:off x="762000" y="1447800"/>
            <a:ext cx="2667000" cy="1828800"/>
          </a:xfrm>
          <a:prstGeom prst="star32">
            <a:avLst>
              <a:gd name="adj" fmla="val 37500"/>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FF00"/>
                </a:solidFill>
                <a:effectLst/>
                <a:uLnTx/>
                <a:uFillTx/>
                <a:latin typeface="Times New Roman" panose="02020603050405020304" pitchFamily="18" charset="0"/>
              </a:rPr>
              <a:t>Doctrine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FF00"/>
                </a:solidFill>
                <a:effectLst/>
                <a:uLnTx/>
                <a:uFillTx/>
                <a:latin typeface="Times New Roman" panose="02020603050405020304" pitchFamily="18" charset="0"/>
              </a:rPr>
              <a:t>Faith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FF00"/>
                </a:solidFill>
                <a:effectLst/>
                <a:uLnTx/>
                <a:uFillTx/>
                <a:latin typeface="Times New Roman" panose="02020603050405020304" pitchFamily="18" charset="0"/>
              </a:rPr>
              <a:t>Morals</a:t>
            </a:r>
            <a:endParaRPr kumimoji="0" lang="en-US" sz="28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34820" name="AutoShape 4"/>
          <p:cNvSpPr>
            <a:spLocks noChangeArrowheads="1"/>
          </p:cNvSpPr>
          <p:nvPr/>
        </p:nvSpPr>
        <p:spPr bwMode="auto">
          <a:xfrm>
            <a:off x="5943600" y="1447800"/>
            <a:ext cx="2667000" cy="1828800"/>
          </a:xfrm>
          <a:prstGeom prst="star32">
            <a:avLst>
              <a:gd name="adj" fmla="val 37500"/>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FF00"/>
                </a:solidFill>
                <a:effectLst/>
                <a:uLnTx/>
                <a:uFillTx/>
                <a:latin typeface="Times New Roman" panose="02020603050405020304" pitchFamily="18" charset="0"/>
              </a:rPr>
              <a:t>Indifference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FF00"/>
                </a:solidFill>
                <a:effectLst/>
                <a:uLnTx/>
                <a:uFillTx/>
                <a:latin typeface="Times New Roman" panose="02020603050405020304" pitchFamily="18" charset="0"/>
              </a:rPr>
              <a:t>Liberty</a:t>
            </a:r>
          </a:p>
        </p:txBody>
      </p:sp>
      <p:sp>
        <p:nvSpPr>
          <p:cNvPr id="34821" name="AutoShape 5"/>
          <p:cNvSpPr>
            <a:spLocks noChangeArrowheads="1"/>
          </p:cNvSpPr>
          <p:nvPr/>
        </p:nvSpPr>
        <p:spPr bwMode="auto">
          <a:xfrm>
            <a:off x="3505200" y="1676400"/>
            <a:ext cx="2133600" cy="1371600"/>
          </a:xfrm>
          <a:prstGeom prst="leftRightArrow">
            <a:avLst>
              <a:gd name="adj1" fmla="val 50000"/>
              <a:gd name="adj2" fmla="val 31111"/>
            </a:avLst>
          </a:prstGeom>
          <a:solidFill>
            <a:srgbClr val="0000FF"/>
          </a:solidFill>
          <a:ln w="9525">
            <a:solidFill>
              <a:srgbClr val="FD031B"/>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srgbClr val="FFFF00"/>
                </a:solidFill>
                <a:effectLst/>
                <a:uLnTx/>
                <a:uFillTx/>
                <a:latin typeface="Times New Roman" panose="02020603050405020304" pitchFamily="18" charset="0"/>
              </a:rPr>
              <a:t>?</a:t>
            </a:r>
            <a:endParaRPr kumimoji="0" 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465926" name="Text Box 6"/>
          <p:cNvSpPr txBox="1">
            <a:spLocks noChangeArrowheads="1"/>
          </p:cNvSpPr>
          <p:nvPr/>
        </p:nvSpPr>
        <p:spPr bwMode="auto">
          <a:xfrm>
            <a:off x="1219200" y="3352800"/>
            <a:ext cx="7278688"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Char char="•"/>
              <a:tabLst/>
              <a:defRPr/>
            </a:pPr>
            <a:r>
              <a:rPr kumimoji="0" lang="en-US" sz="36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rPr>
              <a:t> God received him </a:t>
            </a:r>
            <a:r>
              <a:rPr kumimoji="0" lang="en-US" sz="3600" b="1" i="0" u="none" strike="noStrike" kern="0" cap="none" spc="0" normalizeH="0" baseline="0" noProof="0" dirty="0">
                <a:ln>
                  <a:noFill/>
                </a:ln>
                <a:solidFill>
                  <a:srgbClr val="FD031B"/>
                </a:solidFill>
                <a:effectLst>
                  <a:outerShdw blurRad="38100" dist="38100" dir="2700000" algn="tl">
                    <a:srgbClr val="000000">
                      <a:alpha val="43137"/>
                    </a:srgbClr>
                  </a:outerShdw>
                </a:effectLst>
                <a:uLnTx/>
                <a:uFillTx/>
                <a:latin typeface="Times New Roman" panose="02020603050405020304" pitchFamily="18" charset="0"/>
              </a:rPr>
              <a:t>(v. 3)</a:t>
            </a:r>
            <a:endParaRPr kumimoji="0" lang="en-US" sz="36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Char char="•"/>
              <a:tabLst/>
              <a:defRPr/>
            </a:pPr>
            <a:r>
              <a:rPr kumimoji="0" lang="en-US" sz="36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rPr>
              <a:t> To the Lord </a:t>
            </a:r>
            <a:r>
              <a:rPr kumimoji="0" lang="en-US" sz="3600" b="1" i="0" u="none" strike="noStrike" kern="0" cap="none" spc="0" normalizeH="0" baseline="0" noProof="0" dirty="0">
                <a:ln>
                  <a:noFill/>
                </a:ln>
                <a:solidFill>
                  <a:srgbClr val="FD031B"/>
                </a:solidFill>
                <a:effectLst>
                  <a:outerShdw blurRad="38100" dist="38100" dir="2700000" algn="tl">
                    <a:srgbClr val="000000">
                      <a:alpha val="43137"/>
                    </a:srgbClr>
                  </a:outerShdw>
                </a:effectLst>
                <a:uLnTx/>
                <a:uFillTx/>
                <a:latin typeface="Times New Roman" panose="02020603050405020304" pitchFamily="18" charset="0"/>
              </a:rPr>
              <a:t>(v. 6)</a:t>
            </a:r>
          </a:p>
          <a:p>
            <a:pPr marL="0" marR="0" lvl="0" indent="0" defTabSz="914400" eaLnBrk="1" fontAlgn="auto" latinLnBrk="0" hangingPunct="1">
              <a:lnSpc>
                <a:spcPct val="100000"/>
              </a:lnSpc>
              <a:spcBef>
                <a:spcPts val="0"/>
              </a:spcBef>
              <a:spcAft>
                <a:spcPts val="0"/>
              </a:spcAft>
              <a:buClrTx/>
              <a:buSzTx/>
              <a:buFontTx/>
              <a:buChar char="•"/>
              <a:tabLst/>
              <a:defRPr/>
            </a:pPr>
            <a:r>
              <a:rPr kumimoji="0" lang="en-US" sz="36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rPr>
              <a:t> Not to judge (condemn) him </a:t>
            </a:r>
            <a:r>
              <a:rPr kumimoji="0" lang="en-US" sz="3600" b="1" i="0" u="none" strike="noStrike" kern="0" cap="none" spc="0" normalizeH="0" baseline="0" noProof="0" dirty="0">
                <a:ln>
                  <a:noFill/>
                </a:ln>
                <a:solidFill>
                  <a:srgbClr val="FD031B"/>
                </a:solidFill>
                <a:effectLst>
                  <a:outerShdw blurRad="38100" dist="38100" dir="2700000" algn="tl">
                    <a:srgbClr val="000000">
                      <a:alpha val="43137"/>
                    </a:srgbClr>
                  </a:outerShdw>
                </a:effectLst>
                <a:uLnTx/>
                <a:uFillTx/>
                <a:latin typeface="Times New Roman" panose="02020603050405020304" pitchFamily="18" charset="0"/>
              </a:rPr>
              <a:t>(v. 13)</a:t>
            </a:r>
            <a:endParaRPr kumimoji="0" lang="en-US" sz="36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Char char="•"/>
              <a:tabLst/>
              <a:defRPr/>
            </a:pPr>
            <a:r>
              <a:rPr kumimoji="0" lang="en-US" sz="36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rPr>
              <a:t> Not wrong within itself </a:t>
            </a:r>
            <a:r>
              <a:rPr kumimoji="0" lang="en-US" sz="3600" b="1" i="0" u="none" strike="noStrike" kern="0" cap="none" spc="0" normalizeH="0" baseline="0" noProof="0" dirty="0">
                <a:ln>
                  <a:noFill/>
                </a:ln>
                <a:solidFill>
                  <a:srgbClr val="FD031B"/>
                </a:solidFill>
                <a:effectLst>
                  <a:outerShdw blurRad="38100" dist="38100" dir="2700000" algn="tl">
                    <a:srgbClr val="000000">
                      <a:alpha val="43137"/>
                    </a:srgbClr>
                  </a:outerShdw>
                </a:effectLst>
                <a:uLnTx/>
                <a:uFillTx/>
                <a:latin typeface="Times New Roman" panose="02020603050405020304" pitchFamily="18" charset="0"/>
              </a:rPr>
              <a:t>(v. 14)</a:t>
            </a:r>
          </a:p>
          <a:p>
            <a:pPr marL="0" marR="0" lvl="0" indent="0" defTabSz="914400" eaLnBrk="1" fontAlgn="auto" latinLnBrk="0" hangingPunct="1">
              <a:lnSpc>
                <a:spcPct val="100000"/>
              </a:lnSpc>
              <a:spcBef>
                <a:spcPts val="0"/>
              </a:spcBef>
              <a:spcAft>
                <a:spcPts val="0"/>
              </a:spcAft>
              <a:buClrTx/>
              <a:buSzTx/>
              <a:buFontTx/>
              <a:buChar char="•"/>
              <a:tabLst/>
              <a:defRPr/>
            </a:pPr>
            <a:r>
              <a:rPr kumimoji="0" lang="en-US" sz="36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rPr>
              <a:t> Keep it to self </a:t>
            </a:r>
            <a:r>
              <a:rPr kumimoji="0" lang="en-US" sz="3600" b="1" i="0" u="none" strike="noStrike" kern="0" cap="none" spc="0" normalizeH="0" baseline="0" noProof="0" dirty="0">
                <a:ln>
                  <a:noFill/>
                </a:ln>
                <a:solidFill>
                  <a:srgbClr val="FD031B"/>
                </a:solidFill>
                <a:effectLst>
                  <a:outerShdw blurRad="38100" dist="38100" dir="2700000" algn="tl">
                    <a:srgbClr val="000000">
                      <a:alpha val="43137"/>
                    </a:srgbClr>
                  </a:outerShdw>
                </a:effectLst>
                <a:uLnTx/>
                <a:uFillTx/>
                <a:latin typeface="Times New Roman" panose="02020603050405020304" pitchFamily="18" charset="0"/>
              </a:rPr>
              <a:t>(v. 22)</a:t>
            </a:r>
            <a:endParaRPr kumimoji="0" lang="en-US" sz="36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ndParaRPr>
          </a:p>
        </p:txBody>
      </p:sp>
      <p:sp>
        <p:nvSpPr>
          <p:cNvPr id="465927" name="Oval 7"/>
          <p:cNvSpPr>
            <a:spLocks noChangeArrowheads="1"/>
          </p:cNvSpPr>
          <p:nvPr/>
        </p:nvSpPr>
        <p:spPr bwMode="auto">
          <a:xfrm>
            <a:off x="5943600" y="1371600"/>
            <a:ext cx="2743200" cy="2057400"/>
          </a:xfrm>
          <a:prstGeom prst="ellipse">
            <a:avLst/>
          </a:prstGeom>
          <a:noFill/>
          <a:ln w="76200">
            <a:solidFill>
              <a:srgbClr val="CA021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Times New Roman" panose="02020603050405020304" pitchFamily="18" charset="0"/>
            </a:endParaRPr>
          </a:p>
        </p:txBody>
      </p:sp>
    </p:spTree>
    <p:extLst>
      <p:ext uri="{BB962C8B-B14F-4D97-AF65-F5344CB8AC3E}">
        <p14:creationId xmlns:p14="http://schemas.microsoft.com/office/powerpoint/2010/main" val="1610427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5927"/>
                                        </p:tgtEl>
                                        <p:attrNameLst>
                                          <p:attrName>style.visibility</p:attrName>
                                        </p:attrNameLst>
                                      </p:cBhvr>
                                      <p:to>
                                        <p:strVal val="visible"/>
                                      </p:to>
                                    </p:set>
                                    <p:animEffect transition="in" filter="wipe(left)">
                                      <p:cBhvr>
                                        <p:cTn id="7" dur="500"/>
                                        <p:tgtEl>
                                          <p:spTgt spid="4659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65926">
                                            <p:txEl>
                                              <p:pRg st="0" end="0"/>
                                            </p:txEl>
                                          </p:spTgt>
                                        </p:tgtEl>
                                        <p:attrNameLst>
                                          <p:attrName>style.visibility</p:attrName>
                                        </p:attrNameLst>
                                      </p:cBhvr>
                                      <p:to>
                                        <p:strVal val="visible"/>
                                      </p:to>
                                    </p:set>
                                    <p:animEffect transition="in" filter="fade">
                                      <p:cBhvr>
                                        <p:cTn id="12" dur="1000"/>
                                        <p:tgtEl>
                                          <p:spTgt spid="465926">
                                            <p:txEl>
                                              <p:pRg st="0" end="0"/>
                                            </p:txEl>
                                          </p:spTgt>
                                        </p:tgtEl>
                                      </p:cBhvr>
                                    </p:animEffect>
                                    <p:anim calcmode="lin" valueType="num">
                                      <p:cBhvr>
                                        <p:cTn id="13" dur="1000" fill="hold"/>
                                        <p:tgtEl>
                                          <p:spTgt spid="46592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659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65926">
                                            <p:txEl>
                                              <p:pRg st="1" end="1"/>
                                            </p:txEl>
                                          </p:spTgt>
                                        </p:tgtEl>
                                        <p:attrNameLst>
                                          <p:attrName>style.visibility</p:attrName>
                                        </p:attrNameLst>
                                      </p:cBhvr>
                                      <p:to>
                                        <p:strVal val="visible"/>
                                      </p:to>
                                    </p:set>
                                    <p:animEffect transition="in" filter="fade">
                                      <p:cBhvr>
                                        <p:cTn id="19" dur="1000"/>
                                        <p:tgtEl>
                                          <p:spTgt spid="465926">
                                            <p:txEl>
                                              <p:pRg st="1" end="1"/>
                                            </p:txEl>
                                          </p:spTgt>
                                        </p:tgtEl>
                                      </p:cBhvr>
                                    </p:animEffect>
                                    <p:anim calcmode="lin" valueType="num">
                                      <p:cBhvr>
                                        <p:cTn id="20" dur="1000" fill="hold"/>
                                        <p:tgtEl>
                                          <p:spTgt spid="46592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659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65926">
                                            <p:txEl>
                                              <p:pRg st="2" end="2"/>
                                            </p:txEl>
                                          </p:spTgt>
                                        </p:tgtEl>
                                        <p:attrNameLst>
                                          <p:attrName>style.visibility</p:attrName>
                                        </p:attrNameLst>
                                      </p:cBhvr>
                                      <p:to>
                                        <p:strVal val="visible"/>
                                      </p:to>
                                    </p:set>
                                    <p:animEffect transition="in" filter="fade">
                                      <p:cBhvr>
                                        <p:cTn id="26" dur="1000"/>
                                        <p:tgtEl>
                                          <p:spTgt spid="465926">
                                            <p:txEl>
                                              <p:pRg st="2" end="2"/>
                                            </p:txEl>
                                          </p:spTgt>
                                        </p:tgtEl>
                                      </p:cBhvr>
                                    </p:animEffect>
                                    <p:anim calcmode="lin" valueType="num">
                                      <p:cBhvr>
                                        <p:cTn id="27" dur="1000" fill="hold"/>
                                        <p:tgtEl>
                                          <p:spTgt spid="46592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659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65926">
                                            <p:txEl>
                                              <p:pRg st="3" end="3"/>
                                            </p:txEl>
                                          </p:spTgt>
                                        </p:tgtEl>
                                        <p:attrNameLst>
                                          <p:attrName>style.visibility</p:attrName>
                                        </p:attrNameLst>
                                      </p:cBhvr>
                                      <p:to>
                                        <p:strVal val="visible"/>
                                      </p:to>
                                    </p:set>
                                    <p:animEffect transition="in" filter="fade">
                                      <p:cBhvr>
                                        <p:cTn id="33" dur="1000"/>
                                        <p:tgtEl>
                                          <p:spTgt spid="465926">
                                            <p:txEl>
                                              <p:pRg st="3" end="3"/>
                                            </p:txEl>
                                          </p:spTgt>
                                        </p:tgtEl>
                                      </p:cBhvr>
                                    </p:animEffect>
                                    <p:anim calcmode="lin" valueType="num">
                                      <p:cBhvr>
                                        <p:cTn id="34" dur="1000" fill="hold"/>
                                        <p:tgtEl>
                                          <p:spTgt spid="46592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659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65926">
                                            <p:txEl>
                                              <p:pRg st="4" end="4"/>
                                            </p:txEl>
                                          </p:spTgt>
                                        </p:tgtEl>
                                        <p:attrNameLst>
                                          <p:attrName>style.visibility</p:attrName>
                                        </p:attrNameLst>
                                      </p:cBhvr>
                                      <p:to>
                                        <p:strVal val="visible"/>
                                      </p:to>
                                    </p:set>
                                    <p:animEffect transition="in" filter="fade">
                                      <p:cBhvr>
                                        <p:cTn id="40" dur="1000"/>
                                        <p:tgtEl>
                                          <p:spTgt spid="465926">
                                            <p:txEl>
                                              <p:pRg st="4" end="4"/>
                                            </p:txEl>
                                          </p:spTgt>
                                        </p:tgtEl>
                                      </p:cBhvr>
                                    </p:animEffect>
                                    <p:anim calcmode="lin" valueType="num">
                                      <p:cBhvr>
                                        <p:cTn id="41" dur="1000" fill="hold"/>
                                        <p:tgtEl>
                                          <p:spTgt spid="46592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6592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6" grpId="0" build="p"/>
      <p:bldP spid="4659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447675" y="1219200"/>
          <a:ext cx="8248650" cy="5276850"/>
        </p:xfrm>
        <a:graphic>
          <a:graphicData uri="http://schemas.openxmlformats.org/presentationml/2006/ole">
            <mc:AlternateContent xmlns:mc="http://schemas.openxmlformats.org/markup-compatibility/2006">
              <mc:Choice xmlns:v="urn:schemas-microsoft-com:vml" Requires="v">
                <p:oleObj spid="_x0000_s17426" name="Drawing" r:id="rId3" imgW="8248680" imgH="5276880" progId="WPDraw30.Drawing">
                  <p:embed/>
                </p:oleObj>
              </mc:Choice>
              <mc:Fallback>
                <p:oleObj name="Drawing" r:id="rId3" imgW="8248680" imgH="5276880" progId="WPDraw30.Drawing">
                  <p:embed/>
                  <p:pic>
                    <p:nvPicPr>
                      <p:cNvPr id="512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 y="1219200"/>
                        <a:ext cx="8248650"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Text Box 5"/>
          <p:cNvSpPr txBox="1">
            <a:spLocks noChangeArrowheads="1"/>
          </p:cNvSpPr>
          <p:nvPr/>
        </p:nvSpPr>
        <p:spPr bwMode="auto">
          <a:xfrm>
            <a:off x="1652588" y="50800"/>
            <a:ext cx="5815012"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schemeClr val="tx1"/>
                </a:solidFill>
                <a:effectLst/>
                <a:uLnTx/>
                <a:uFillTx/>
                <a:latin typeface="Times New Roman" panose="02020603050405020304" pitchFamily="18" charset="0"/>
              </a:rPr>
              <a:t>There Is A Difference</a:t>
            </a:r>
          </a:p>
        </p:txBody>
      </p:sp>
    </p:spTree>
    <p:extLst>
      <p:ext uri="{BB962C8B-B14F-4D97-AF65-F5344CB8AC3E}">
        <p14:creationId xmlns:p14="http://schemas.microsoft.com/office/powerpoint/2010/main" val="2317860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04775" y="336884"/>
            <a:ext cx="7353701" cy="1077218"/>
          </a:xfrm>
          <a:prstGeom prst="rect">
            <a:avLst/>
          </a:prstGeom>
          <a:noFill/>
        </p:spPr>
        <p:txBody>
          <a:bodyPr wrap="square" rtlCol="0">
            <a:spAutoFit/>
          </a:bodyPr>
          <a:lstStyle/>
          <a:p>
            <a:pPr algn="ctr"/>
            <a:r>
              <a:rPr lang="en-US" sz="3200" dirty="0"/>
              <a:t>Morals and Doctrine Condemned Before and After Romans 14</a:t>
            </a:r>
          </a:p>
        </p:txBody>
      </p:sp>
      <p:sp>
        <p:nvSpPr>
          <p:cNvPr id="3" name="TextBox 2"/>
          <p:cNvSpPr txBox="1"/>
          <p:nvPr/>
        </p:nvSpPr>
        <p:spPr>
          <a:xfrm>
            <a:off x="789273" y="2406316"/>
            <a:ext cx="2319688" cy="172354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2400" b="1" u="sng" dirty="0">
                <a:solidFill>
                  <a:srgbClr val="0070C0"/>
                </a:solidFill>
              </a:rPr>
              <a:t>Rom. 13:12-14</a:t>
            </a:r>
          </a:p>
          <a:p>
            <a:pPr algn="ctr"/>
            <a:endParaRPr lang="en-US" sz="2400" dirty="0"/>
          </a:p>
          <a:p>
            <a:pPr algn="ctr"/>
            <a:r>
              <a:rPr lang="en-US" sz="2400" u="sng" dirty="0"/>
              <a:t>Moral</a:t>
            </a:r>
            <a:r>
              <a:rPr lang="en-US" sz="2400" dirty="0"/>
              <a:t> Issues</a:t>
            </a:r>
          </a:p>
          <a:p>
            <a:pPr algn="ctr"/>
            <a:endParaRPr lang="en-US" sz="1000" dirty="0"/>
          </a:p>
          <a:p>
            <a:pPr algn="ctr"/>
            <a:r>
              <a:rPr lang="en-US" sz="2400" dirty="0"/>
              <a:t>Condemned</a:t>
            </a:r>
          </a:p>
        </p:txBody>
      </p:sp>
      <p:sp>
        <p:nvSpPr>
          <p:cNvPr id="4" name="TextBox 3"/>
          <p:cNvSpPr txBox="1"/>
          <p:nvPr/>
        </p:nvSpPr>
        <p:spPr>
          <a:xfrm>
            <a:off x="6187441" y="2406316"/>
            <a:ext cx="2319688" cy="172354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2400" b="1" u="sng" dirty="0">
                <a:solidFill>
                  <a:srgbClr val="0070C0"/>
                </a:solidFill>
              </a:rPr>
              <a:t>Rom. 16:17-18</a:t>
            </a:r>
          </a:p>
          <a:p>
            <a:pPr algn="ctr"/>
            <a:endParaRPr lang="en-US" sz="2400" dirty="0"/>
          </a:p>
          <a:p>
            <a:pPr algn="ctr"/>
            <a:r>
              <a:rPr lang="en-US" sz="2400" u="sng" dirty="0"/>
              <a:t>Doctrinal</a:t>
            </a:r>
            <a:r>
              <a:rPr lang="en-US" sz="2400" dirty="0"/>
              <a:t> Issues</a:t>
            </a:r>
          </a:p>
          <a:p>
            <a:pPr algn="ctr"/>
            <a:endParaRPr lang="en-US" sz="1000" dirty="0"/>
          </a:p>
          <a:p>
            <a:pPr algn="ctr"/>
            <a:r>
              <a:rPr lang="en-US" sz="2400" dirty="0"/>
              <a:t>Condemned</a:t>
            </a:r>
          </a:p>
        </p:txBody>
      </p:sp>
      <p:sp>
        <p:nvSpPr>
          <p:cNvPr id="5" name="TextBox 4"/>
          <p:cNvSpPr txBox="1"/>
          <p:nvPr/>
        </p:nvSpPr>
        <p:spPr>
          <a:xfrm rot="20578382">
            <a:off x="712268" y="1867301"/>
            <a:ext cx="2646948" cy="523220"/>
          </a:xfrm>
          <a:prstGeom prst="rect">
            <a:avLst/>
          </a:prstGeom>
          <a:noFill/>
        </p:spPr>
        <p:txBody>
          <a:bodyPr wrap="square" rtlCol="0">
            <a:spAutoFit/>
          </a:bodyPr>
          <a:lstStyle/>
          <a:p>
            <a:pPr algn="ctr"/>
            <a:r>
              <a:rPr lang="en-US" sz="2800" i="1" dirty="0">
                <a:latin typeface="AR BLANCA" panose="02000000000000000000" pitchFamily="2" charset="0"/>
              </a:rPr>
              <a:t>Before</a:t>
            </a:r>
          </a:p>
        </p:txBody>
      </p:sp>
      <p:sp>
        <p:nvSpPr>
          <p:cNvPr id="6" name="TextBox 5"/>
          <p:cNvSpPr txBox="1"/>
          <p:nvPr/>
        </p:nvSpPr>
        <p:spPr>
          <a:xfrm rot="20578382">
            <a:off x="6023810" y="1867301"/>
            <a:ext cx="2646948" cy="523220"/>
          </a:xfrm>
          <a:prstGeom prst="rect">
            <a:avLst/>
          </a:prstGeom>
          <a:noFill/>
        </p:spPr>
        <p:txBody>
          <a:bodyPr wrap="square" rtlCol="0">
            <a:spAutoFit/>
          </a:bodyPr>
          <a:lstStyle/>
          <a:p>
            <a:pPr algn="ctr"/>
            <a:r>
              <a:rPr lang="en-US" sz="2800" i="1" dirty="0">
                <a:latin typeface="AR BLANCA" panose="02000000000000000000" pitchFamily="2" charset="0"/>
              </a:rPr>
              <a:t>After</a:t>
            </a:r>
          </a:p>
        </p:txBody>
      </p:sp>
      <p:sp>
        <p:nvSpPr>
          <p:cNvPr id="7" name="TextBox 6"/>
          <p:cNvSpPr txBox="1"/>
          <p:nvPr/>
        </p:nvSpPr>
        <p:spPr>
          <a:xfrm>
            <a:off x="3531669" y="2406316"/>
            <a:ext cx="2319688" cy="172354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2400" b="1" u="sng" dirty="0">
                <a:solidFill>
                  <a:srgbClr val="0070C0"/>
                </a:solidFill>
              </a:rPr>
              <a:t>Rom. 14</a:t>
            </a:r>
          </a:p>
          <a:p>
            <a:pPr algn="ctr"/>
            <a:endParaRPr lang="en-US" sz="1000" dirty="0"/>
          </a:p>
          <a:p>
            <a:pPr algn="ctr"/>
            <a:r>
              <a:rPr lang="en-US" sz="2400" dirty="0"/>
              <a:t>How could this chapter approve fellowship?</a:t>
            </a:r>
          </a:p>
        </p:txBody>
      </p:sp>
      <p:sp>
        <p:nvSpPr>
          <p:cNvPr id="8" name="Curved Up Arrow 7"/>
          <p:cNvSpPr/>
          <p:nvPr/>
        </p:nvSpPr>
        <p:spPr>
          <a:xfrm>
            <a:off x="4691513" y="4215865"/>
            <a:ext cx="2440807" cy="83739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Up Arrow 8"/>
          <p:cNvSpPr/>
          <p:nvPr/>
        </p:nvSpPr>
        <p:spPr>
          <a:xfrm flipH="1">
            <a:off x="2035742" y="4215865"/>
            <a:ext cx="2440807" cy="83739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90305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52387" y="202131"/>
            <a:ext cx="8345104" cy="904774"/>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FF00"/>
                </a:solidFill>
              </a:rPr>
              <a:t>Test of What Fits in Romans 14</a:t>
            </a:r>
          </a:p>
        </p:txBody>
      </p:sp>
      <p:sp>
        <p:nvSpPr>
          <p:cNvPr id="3" name="TextBox 2"/>
          <p:cNvSpPr txBox="1"/>
          <p:nvPr/>
        </p:nvSpPr>
        <p:spPr>
          <a:xfrm>
            <a:off x="803709" y="1520791"/>
            <a:ext cx="7642459" cy="4616648"/>
          </a:xfrm>
          <a:prstGeom prst="rect">
            <a:avLst/>
          </a:prstGeom>
          <a:solidFill>
            <a:srgbClr val="002060"/>
          </a:solidFill>
        </p:spPr>
        <p:txBody>
          <a:bodyPr wrap="square" rtlCol="0">
            <a:spAutoFit/>
          </a:bodyPr>
          <a:lstStyle/>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Must neither be REQUIRED or FORBIDDEN</a:t>
            </a:r>
          </a:p>
          <a:p>
            <a:pPr marL="285750" indent="-285750">
              <a:buFont typeface="Arial" panose="020B0604020202020204" pitchFamily="34" charset="0"/>
              <a:buChar char="•"/>
            </a:pPr>
            <a:endParaRPr lang="en-US" sz="1000" dirty="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A liberty must first be authorized (1 Cor. 6:12)</a:t>
            </a:r>
          </a:p>
          <a:p>
            <a:pPr marL="285750" indent="-285750">
              <a:buFont typeface="Arial" panose="020B0604020202020204" pitchFamily="34" charset="0"/>
              <a:buChar char="•"/>
            </a:pPr>
            <a:endParaRPr lang="en-US" sz="1000" dirty="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If one matter of morals, faith &amp; doctrine – why not all?</a:t>
            </a:r>
          </a:p>
          <a:p>
            <a:pPr marL="285750" indent="-285750">
              <a:buFont typeface="Arial" panose="020B0604020202020204" pitchFamily="34" charset="0"/>
              <a:buChar char="•"/>
            </a:pPr>
            <a:endParaRPr lang="en-US" sz="1000" dirty="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 Substitute _____?_____ for “meat”: </a:t>
            </a:r>
          </a:p>
          <a:p>
            <a:pPr marL="800100" lvl="1" indent="-342900">
              <a:buFont typeface="Wingdings" panose="05000000000000000000" pitchFamily="2" charset="2"/>
              <a:buChar char="ü"/>
            </a:pPr>
            <a:r>
              <a:rPr lang="en-US" sz="2400" i="1" dirty="0">
                <a:solidFill>
                  <a:schemeClr val="bg1"/>
                </a:solidFill>
                <a:effectLst>
                  <a:outerShdw blurRad="38100" dist="38100" dir="2700000" algn="tl">
                    <a:srgbClr val="000000">
                      <a:alpha val="43137"/>
                    </a:srgbClr>
                  </a:outerShdw>
                </a:effectLst>
              </a:rPr>
              <a:t>Does God receive one who ________ (</a:t>
            </a:r>
            <a:r>
              <a:rPr lang="en-US" sz="2400" i="1" dirty="0" err="1">
                <a:solidFill>
                  <a:schemeClr val="bg1"/>
                </a:solidFill>
                <a:effectLst>
                  <a:outerShdw blurRad="38100" dist="38100" dir="2700000" algn="tl">
                    <a:srgbClr val="000000">
                      <a:alpha val="43137"/>
                    </a:srgbClr>
                  </a:outerShdw>
                </a:effectLst>
              </a:rPr>
              <a:t>v.</a:t>
            </a:r>
            <a:r>
              <a:rPr lang="en-US" sz="2400" i="1" dirty="0">
                <a:solidFill>
                  <a:schemeClr val="bg1"/>
                </a:solidFill>
                <a:effectLst>
                  <a:outerShdw blurRad="38100" dist="38100" dir="2700000" algn="tl">
                    <a:srgbClr val="000000">
                      <a:alpha val="43137"/>
                    </a:srgbClr>
                  </a:outerShdw>
                </a:effectLst>
              </a:rPr>
              <a:t> 3)?</a:t>
            </a:r>
          </a:p>
          <a:p>
            <a:pPr marL="800100" lvl="1" indent="-342900">
              <a:buFont typeface="Wingdings" panose="05000000000000000000" pitchFamily="2" charset="2"/>
              <a:buChar char="ü"/>
            </a:pPr>
            <a:r>
              <a:rPr lang="en-US" sz="2400" i="1" dirty="0">
                <a:solidFill>
                  <a:schemeClr val="bg1"/>
                </a:solidFill>
                <a:effectLst>
                  <a:outerShdw blurRad="38100" dist="38100" dir="2700000" algn="tl">
                    <a:srgbClr val="000000">
                      <a:alpha val="43137"/>
                    </a:srgbClr>
                  </a:outerShdw>
                </a:effectLst>
              </a:rPr>
              <a:t>Can one ___________ to the Lord (</a:t>
            </a:r>
            <a:r>
              <a:rPr lang="en-US" sz="2400" i="1" dirty="0" err="1">
                <a:solidFill>
                  <a:schemeClr val="bg1"/>
                </a:solidFill>
                <a:effectLst>
                  <a:outerShdw blurRad="38100" dist="38100" dir="2700000" algn="tl">
                    <a:srgbClr val="000000">
                      <a:alpha val="43137"/>
                    </a:srgbClr>
                  </a:outerShdw>
                </a:effectLst>
              </a:rPr>
              <a:t>v.</a:t>
            </a:r>
            <a:r>
              <a:rPr lang="en-US" sz="2400" i="1" dirty="0">
                <a:solidFill>
                  <a:schemeClr val="bg1"/>
                </a:solidFill>
                <a:effectLst>
                  <a:outerShdw blurRad="38100" dist="38100" dir="2700000" algn="tl">
                    <a:srgbClr val="000000">
                      <a:alpha val="43137"/>
                    </a:srgbClr>
                  </a:outerShdw>
                </a:effectLst>
              </a:rPr>
              <a:t> 4)?</a:t>
            </a:r>
          </a:p>
          <a:p>
            <a:pPr marL="800100" lvl="1" indent="-342900">
              <a:buFont typeface="Wingdings" panose="05000000000000000000" pitchFamily="2" charset="2"/>
              <a:buChar char="ü"/>
            </a:pPr>
            <a:r>
              <a:rPr lang="en-US" sz="2400" i="1" dirty="0">
                <a:solidFill>
                  <a:schemeClr val="bg1"/>
                </a:solidFill>
                <a:effectLst>
                  <a:outerShdw blurRad="38100" dist="38100" dir="2700000" algn="tl">
                    <a:srgbClr val="000000">
                      <a:alpha val="43137"/>
                    </a:srgbClr>
                  </a:outerShdw>
                </a:effectLst>
              </a:rPr>
              <a:t>Is ________ clean (</a:t>
            </a:r>
            <a:r>
              <a:rPr lang="en-US" sz="2400" i="1" dirty="0" err="1">
                <a:solidFill>
                  <a:schemeClr val="bg1"/>
                </a:solidFill>
                <a:effectLst>
                  <a:outerShdw blurRad="38100" dist="38100" dir="2700000" algn="tl">
                    <a:srgbClr val="000000">
                      <a:alpha val="43137"/>
                    </a:srgbClr>
                  </a:outerShdw>
                </a:effectLst>
              </a:rPr>
              <a:t>v.</a:t>
            </a:r>
            <a:r>
              <a:rPr lang="en-US" sz="2400" i="1" dirty="0">
                <a:solidFill>
                  <a:schemeClr val="bg1"/>
                </a:solidFill>
                <a:effectLst>
                  <a:outerShdw blurRad="38100" dist="38100" dir="2700000" algn="tl">
                    <a:srgbClr val="000000">
                      <a:alpha val="43137"/>
                    </a:srgbClr>
                  </a:outerShdw>
                </a:effectLst>
              </a:rPr>
              <a:t> 14)?</a:t>
            </a:r>
          </a:p>
          <a:p>
            <a:pPr marL="800100" lvl="1" indent="-342900">
              <a:buFont typeface="Wingdings" panose="05000000000000000000" pitchFamily="2" charset="2"/>
              <a:buChar char="ü"/>
            </a:pPr>
            <a:r>
              <a:rPr lang="en-US" sz="2400" i="1" dirty="0">
                <a:solidFill>
                  <a:schemeClr val="bg1"/>
                </a:solidFill>
                <a:effectLst>
                  <a:outerShdw blurRad="38100" dist="38100" dir="2700000" algn="tl">
                    <a:srgbClr val="000000">
                      <a:alpha val="43137"/>
                    </a:srgbClr>
                  </a:outerShdw>
                </a:effectLst>
              </a:rPr>
              <a:t>Is it sinful to condemn one who _______ (</a:t>
            </a:r>
            <a:r>
              <a:rPr lang="en-US" sz="2400" i="1" dirty="0" err="1">
                <a:solidFill>
                  <a:schemeClr val="bg1"/>
                </a:solidFill>
                <a:effectLst>
                  <a:outerShdw blurRad="38100" dist="38100" dir="2700000" algn="tl">
                    <a:srgbClr val="000000">
                      <a:alpha val="43137"/>
                    </a:srgbClr>
                  </a:outerShdw>
                </a:effectLst>
              </a:rPr>
              <a:t>v.</a:t>
            </a:r>
            <a:r>
              <a:rPr lang="en-US" sz="2400" i="1" dirty="0">
                <a:solidFill>
                  <a:schemeClr val="bg1"/>
                </a:solidFill>
                <a:effectLst>
                  <a:outerShdw blurRad="38100" dist="38100" dir="2700000" algn="tl">
                    <a:srgbClr val="000000">
                      <a:alpha val="43137"/>
                    </a:srgbClr>
                  </a:outerShdw>
                </a:effectLst>
              </a:rPr>
              <a:t> 13)?</a:t>
            </a:r>
          </a:p>
          <a:p>
            <a:pPr marL="800100" lvl="1" indent="-342900">
              <a:buFont typeface="Wingdings" panose="05000000000000000000" pitchFamily="2" charset="2"/>
              <a:buChar char="ü"/>
            </a:pPr>
            <a:r>
              <a:rPr lang="en-US" sz="2400" i="1" dirty="0">
                <a:solidFill>
                  <a:schemeClr val="bg1"/>
                </a:solidFill>
                <a:effectLst>
                  <a:outerShdw blurRad="38100" dist="38100" dir="2700000" algn="tl">
                    <a:srgbClr val="000000">
                      <a:alpha val="43137"/>
                    </a:srgbClr>
                  </a:outerShdw>
                </a:effectLst>
              </a:rPr>
              <a:t>Does God allow one to participate in ______ as long as he doesn’t put a stumbling block… (</a:t>
            </a:r>
            <a:r>
              <a:rPr lang="en-US" sz="2400" i="1" dirty="0" err="1">
                <a:solidFill>
                  <a:schemeClr val="bg1"/>
                </a:solidFill>
                <a:effectLst>
                  <a:outerShdw blurRad="38100" dist="38100" dir="2700000" algn="tl">
                    <a:srgbClr val="000000">
                      <a:alpha val="43137"/>
                    </a:srgbClr>
                  </a:outerShdw>
                </a:effectLst>
              </a:rPr>
              <a:t>v.</a:t>
            </a:r>
            <a:r>
              <a:rPr lang="en-US" sz="2400" i="1" dirty="0">
                <a:solidFill>
                  <a:schemeClr val="bg1"/>
                </a:solidFill>
                <a:effectLst>
                  <a:outerShdw blurRad="38100" dist="38100" dir="2700000" algn="tl">
                    <a:srgbClr val="000000">
                      <a:alpha val="43137"/>
                    </a:srgbClr>
                  </a:outerShdw>
                </a:effectLst>
              </a:rPr>
              <a:t> 13)?</a:t>
            </a:r>
          </a:p>
          <a:p>
            <a:pPr marL="800100" lvl="1" indent="-342900">
              <a:buFont typeface="Wingdings" panose="05000000000000000000" pitchFamily="2" charset="2"/>
              <a:buChar char="ü"/>
            </a:pPr>
            <a:r>
              <a:rPr lang="en-US" sz="2400" i="1" dirty="0">
                <a:solidFill>
                  <a:schemeClr val="bg1"/>
                </a:solidFill>
                <a:effectLst>
                  <a:outerShdw blurRad="38100" dist="38100" dir="2700000" algn="tl">
                    <a:srgbClr val="000000">
                      <a:alpha val="43137"/>
                    </a:srgbClr>
                  </a:outerShdw>
                </a:effectLst>
              </a:rPr>
              <a:t>Is _________ good?</a:t>
            </a:r>
          </a:p>
        </p:txBody>
      </p:sp>
    </p:spTree>
    <p:extLst>
      <p:ext uri="{BB962C8B-B14F-4D97-AF65-F5344CB8AC3E}">
        <p14:creationId xmlns:p14="http://schemas.microsoft.com/office/powerpoint/2010/main" val="516355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1000"/>
                                        <p:tgtEl>
                                          <p:spTgt spid="3">
                                            <p:txEl>
                                              <p:pRg st="11" end="11"/>
                                            </p:txEl>
                                          </p:spTgt>
                                        </p:tgtEl>
                                      </p:cBhvr>
                                    </p:animEffect>
                                    <p:anim calcmode="lin" valueType="num">
                                      <p:cBhvr>
                                        <p:cTn id="6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animEffect transition="in" filter="fade">
                                      <p:cBhvr>
                                        <p:cTn id="75" dur="1000"/>
                                        <p:tgtEl>
                                          <p:spTgt spid="3">
                                            <p:txEl>
                                              <p:pRg st="12" end="12"/>
                                            </p:txEl>
                                          </p:spTgt>
                                        </p:tgtEl>
                                      </p:cBhvr>
                                    </p:animEffect>
                                    <p:anim calcmode="lin" valueType="num">
                                      <p:cBhvr>
                                        <p:cTn id="7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67146" y="78656"/>
            <a:ext cx="5093109" cy="6709529"/>
          </a:xfrm>
          <a:prstGeom prst="rect">
            <a:avLst/>
          </a:prstGeom>
          <a:solidFill>
            <a:schemeClr val="bg1"/>
          </a:solidFill>
        </p:spPr>
        <p:txBody>
          <a:bodyPr wrap="square" rtlCol="0">
            <a:spAutoFit/>
          </a:bodyPr>
          <a:lstStyle/>
          <a:p>
            <a:pPr algn="ctr"/>
            <a:r>
              <a:rPr lang="en-US" sz="2800" dirty="0"/>
              <a:t>2 Corinthians 6:14–17</a:t>
            </a:r>
          </a:p>
          <a:p>
            <a:endParaRPr lang="en-US" dirty="0"/>
          </a:p>
          <a:p>
            <a:r>
              <a:rPr lang="en-US" sz="2400" baseline="30000" dirty="0">
                <a:latin typeface="Arial Narrow" panose="020B0606020202030204" pitchFamily="34" charset="0"/>
              </a:rPr>
              <a:t>14 </a:t>
            </a:r>
            <a:r>
              <a:rPr lang="en-US" sz="2400" dirty="0">
                <a:latin typeface="Arial Narrow" panose="020B0606020202030204" pitchFamily="34" charset="0"/>
              </a:rPr>
              <a:t>Do not be unequally </a:t>
            </a:r>
            <a:r>
              <a:rPr lang="en-US" sz="2400" b="1" u="sng" dirty="0">
                <a:solidFill>
                  <a:srgbClr val="002060"/>
                </a:solidFill>
                <a:latin typeface="Arial Narrow" panose="020B0606020202030204" pitchFamily="34" charset="0"/>
              </a:rPr>
              <a:t>yoked</a:t>
            </a:r>
            <a:r>
              <a:rPr lang="en-US" sz="2400" dirty="0">
                <a:latin typeface="Arial Narrow" panose="020B0606020202030204" pitchFamily="34" charset="0"/>
              </a:rPr>
              <a:t> together with unbelievers. For what </a:t>
            </a:r>
            <a:r>
              <a:rPr lang="en-US" sz="2400" b="1" u="sng" dirty="0">
                <a:solidFill>
                  <a:srgbClr val="002060"/>
                </a:solidFill>
                <a:latin typeface="Arial Narrow" panose="020B0606020202030204" pitchFamily="34" charset="0"/>
              </a:rPr>
              <a:t>fellowship</a:t>
            </a:r>
            <a:r>
              <a:rPr lang="en-US" sz="2400" dirty="0">
                <a:latin typeface="Arial Narrow" panose="020B0606020202030204" pitchFamily="34" charset="0"/>
              </a:rPr>
              <a:t> has righteousness with lawlessness? And what </a:t>
            </a:r>
            <a:r>
              <a:rPr lang="en-US" sz="2400" b="1" u="sng" dirty="0">
                <a:solidFill>
                  <a:srgbClr val="C00000"/>
                </a:solidFill>
                <a:latin typeface="Arial Narrow" panose="020B0606020202030204" pitchFamily="34" charset="0"/>
              </a:rPr>
              <a:t>communion</a:t>
            </a:r>
            <a:r>
              <a:rPr lang="en-US" sz="2400" dirty="0">
                <a:latin typeface="Arial Narrow" panose="020B0606020202030204" pitchFamily="34" charset="0"/>
              </a:rPr>
              <a:t> has light with darkness? </a:t>
            </a:r>
          </a:p>
          <a:p>
            <a:r>
              <a:rPr lang="en-US" sz="2400" baseline="30000" dirty="0">
                <a:latin typeface="Arial Narrow" panose="020B0606020202030204" pitchFamily="34" charset="0"/>
              </a:rPr>
              <a:t>15 </a:t>
            </a:r>
            <a:r>
              <a:rPr lang="en-US" sz="2400" dirty="0">
                <a:latin typeface="Arial Narrow" panose="020B0606020202030204" pitchFamily="34" charset="0"/>
              </a:rPr>
              <a:t>And what </a:t>
            </a:r>
            <a:r>
              <a:rPr lang="en-US" sz="2400" b="1" u="sng" dirty="0">
                <a:solidFill>
                  <a:srgbClr val="002060"/>
                </a:solidFill>
                <a:latin typeface="Arial Narrow" panose="020B0606020202030204" pitchFamily="34" charset="0"/>
              </a:rPr>
              <a:t>accord</a:t>
            </a:r>
            <a:r>
              <a:rPr lang="en-US" sz="2400" dirty="0">
                <a:latin typeface="Arial Narrow" panose="020B0606020202030204" pitchFamily="34" charset="0"/>
              </a:rPr>
              <a:t> has Christ with Belial? Or what </a:t>
            </a:r>
            <a:r>
              <a:rPr lang="en-US" sz="2400" b="1" u="sng" dirty="0">
                <a:solidFill>
                  <a:srgbClr val="002060"/>
                </a:solidFill>
                <a:latin typeface="Arial Narrow" panose="020B0606020202030204" pitchFamily="34" charset="0"/>
              </a:rPr>
              <a:t>part</a:t>
            </a:r>
            <a:r>
              <a:rPr lang="en-US" sz="2400" dirty="0">
                <a:latin typeface="Arial Narrow" panose="020B0606020202030204" pitchFamily="34" charset="0"/>
              </a:rPr>
              <a:t> has a believer with an unbeliever? </a:t>
            </a:r>
          </a:p>
          <a:p>
            <a:r>
              <a:rPr lang="en-US" sz="2400" baseline="30000" dirty="0">
                <a:latin typeface="Arial Narrow" panose="020B0606020202030204" pitchFamily="34" charset="0"/>
              </a:rPr>
              <a:t>16 </a:t>
            </a:r>
            <a:r>
              <a:rPr lang="en-US" sz="2400" dirty="0">
                <a:latin typeface="Arial Narrow" panose="020B0606020202030204" pitchFamily="34" charset="0"/>
              </a:rPr>
              <a:t>And what </a:t>
            </a:r>
            <a:r>
              <a:rPr lang="en-US" sz="2400" b="1" u="sng" dirty="0">
                <a:solidFill>
                  <a:srgbClr val="002060"/>
                </a:solidFill>
                <a:latin typeface="Arial Narrow" panose="020B0606020202030204" pitchFamily="34" charset="0"/>
              </a:rPr>
              <a:t>agreement</a:t>
            </a:r>
            <a:r>
              <a:rPr lang="en-US" sz="2400" dirty="0">
                <a:latin typeface="Arial Narrow" panose="020B0606020202030204" pitchFamily="34" charset="0"/>
              </a:rPr>
              <a:t> has the temple of God with idols? For you are the temple of the living God. As God has said: </a:t>
            </a:r>
            <a:r>
              <a:rPr lang="en-US" sz="2400" i="1" dirty="0">
                <a:latin typeface="Arial Narrow" panose="020B0606020202030204" pitchFamily="34" charset="0"/>
              </a:rPr>
              <a:t>“I will dwell in them</a:t>
            </a:r>
            <a:r>
              <a:rPr lang="en-US" sz="2400" dirty="0">
                <a:latin typeface="Arial Narrow" panose="020B0606020202030204" pitchFamily="34" charset="0"/>
              </a:rPr>
              <a:t> </a:t>
            </a:r>
            <a:r>
              <a:rPr lang="en-US" sz="2400" i="1" dirty="0">
                <a:latin typeface="Arial Narrow" panose="020B0606020202030204" pitchFamily="34" charset="0"/>
              </a:rPr>
              <a:t>And walk among them</a:t>
            </a:r>
            <a:r>
              <a:rPr lang="en-US" sz="2400" dirty="0">
                <a:latin typeface="Arial Narrow" panose="020B0606020202030204" pitchFamily="34" charset="0"/>
              </a:rPr>
              <a:t>. </a:t>
            </a:r>
            <a:r>
              <a:rPr lang="en-US" sz="2400" i="1" dirty="0">
                <a:latin typeface="Arial Narrow" panose="020B0606020202030204" pitchFamily="34" charset="0"/>
              </a:rPr>
              <a:t>I will be their God,</a:t>
            </a:r>
            <a:r>
              <a:rPr lang="en-US" sz="2400" dirty="0">
                <a:latin typeface="Arial Narrow" panose="020B0606020202030204" pitchFamily="34" charset="0"/>
              </a:rPr>
              <a:t> </a:t>
            </a:r>
            <a:r>
              <a:rPr lang="en-US" sz="2400" i="1" dirty="0">
                <a:latin typeface="Arial Narrow" panose="020B0606020202030204" pitchFamily="34" charset="0"/>
              </a:rPr>
              <a:t>And they shall be My people.”</a:t>
            </a:r>
            <a:r>
              <a:rPr lang="en-US" sz="2400" dirty="0">
                <a:latin typeface="Arial Narrow" panose="020B0606020202030204" pitchFamily="34" charset="0"/>
              </a:rPr>
              <a:t> </a:t>
            </a:r>
          </a:p>
          <a:p>
            <a:r>
              <a:rPr lang="en-US" sz="2400" baseline="30000" dirty="0">
                <a:latin typeface="Arial Narrow" panose="020B0606020202030204" pitchFamily="34" charset="0"/>
              </a:rPr>
              <a:t>17 </a:t>
            </a:r>
            <a:r>
              <a:rPr lang="en-US" sz="2400" dirty="0">
                <a:latin typeface="Arial Narrow" panose="020B0606020202030204" pitchFamily="34" charset="0"/>
              </a:rPr>
              <a:t>Therefore </a:t>
            </a:r>
            <a:r>
              <a:rPr lang="en-US" sz="2400" i="1" dirty="0">
                <a:latin typeface="Arial Narrow" panose="020B0606020202030204" pitchFamily="34" charset="0"/>
              </a:rPr>
              <a:t>“Come out from among them</a:t>
            </a:r>
            <a:r>
              <a:rPr lang="en-US" sz="2400" dirty="0">
                <a:latin typeface="Arial Narrow" panose="020B0606020202030204" pitchFamily="34" charset="0"/>
              </a:rPr>
              <a:t> </a:t>
            </a:r>
            <a:r>
              <a:rPr lang="en-US" sz="2400" i="1" dirty="0">
                <a:latin typeface="Arial Narrow" panose="020B0606020202030204" pitchFamily="34" charset="0"/>
              </a:rPr>
              <a:t>And be separate, says the Lord</a:t>
            </a:r>
            <a:r>
              <a:rPr lang="en-US" sz="2400" dirty="0">
                <a:latin typeface="Arial Narrow" panose="020B0606020202030204" pitchFamily="34" charset="0"/>
              </a:rPr>
              <a:t>. </a:t>
            </a:r>
            <a:r>
              <a:rPr lang="en-US" sz="2400" i="1" dirty="0">
                <a:latin typeface="Arial Narrow" panose="020B0606020202030204" pitchFamily="34" charset="0"/>
              </a:rPr>
              <a:t>Do not touch what is unclean,</a:t>
            </a:r>
            <a:r>
              <a:rPr lang="en-US" sz="2400" dirty="0">
                <a:latin typeface="Arial Narrow" panose="020B0606020202030204" pitchFamily="34" charset="0"/>
              </a:rPr>
              <a:t> </a:t>
            </a:r>
            <a:r>
              <a:rPr lang="en-US" sz="2400" i="1" dirty="0">
                <a:latin typeface="Arial Narrow" panose="020B0606020202030204" pitchFamily="34" charset="0"/>
              </a:rPr>
              <a:t>And I will receive you.”</a:t>
            </a:r>
            <a:r>
              <a:rPr lang="en-US" sz="2400" dirty="0">
                <a:latin typeface="Arial Narrow" panose="020B0606020202030204" pitchFamily="34" charset="0"/>
              </a:rPr>
              <a:t> </a:t>
            </a:r>
          </a:p>
        </p:txBody>
      </p:sp>
      <p:cxnSp>
        <p:nvCxnSpPr>
          <p:cNvPr id="4" name="Straight Arrow Connector 3"/>
          <p:cNvCxnSpPr/>
          <p:nvPr/>
        </p:nvCxnSpPr>
        <p:spPr>
          <a:xfrm flipV="1">
            <a:off x="3667432" y="1032387"/>
            <a:ext cx="2349910" cy="1966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74657" y="801554"/>
            <a:ext cx="2585884"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Common Work</a:t>
            </a:r>
          </a:p>
        </p:txBody>
      </p:sp>
      <p:cxnSp>
        <p:nvCxnSpPr>
          <p:cNvPr id="8" name="Straight Arrow Connector 7"/>
          <p:cNvCxnSpPr/>
          <p:nvPr/>
        </p:nvCxnSpPr>
        <p:spPr>
          <a:xfrm flipV="1">
            <a:off x="3962400" y="1425677"/>
            <a:ext cx="2054942" cy="1966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74657" y="1194844"/>
            <a:ext cx="2585884"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Share in Action</a:t>
            </a:r>
          </a:p>
        </p:txBody>
      </p:sp>
      <p:cxnSp>
        <p:nvCxnSpPr>
          <p:cNvPr id="11" name="Straight Arrow Connector 10"/>
          <p:cNvCxnSpPr/>
          <p:nvPr/>
        </p:nvCxnSpPr>
        <p:spPr>
          <a:xfrm flipV="1">
            <a:off x="1769806" y="2104103"/>
            <a:ext cx="4247536" cy="6882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74657" y="1818966"/>
            <a:ext cx="2585884" cy="461665"/>
          </a:xfrm>
          <a:prstGeom prst="rect">
            <a:avLst/>
          </a:prstGeom>
          <a:noFill/>
        </p:spPr>
        <p:txBody>
          <a:bodyPr wrap="square" rtlCol="0">
            <a:spAutoFit/>
          </a:bodyPr>
          <a:lstStyle/>
          <a:p>
            <a:r>
              <a:rPr lang="en-US" sz="2400" dirty="0" err="1">
                <a:solidFill>
                  <a:schemeClr val="bg1"/>
                </a:solidFill>
                <a:effectLst>
                  <a:outerShdw blurRad="38100" dist="38100" dir="2700000" algn="tl">
                    <a:srgbClr val="000000">
                      <a:alpha val="43137"/>
                    </a:srgbClr>
                  </a:outerShdw>
                </a:effectLst>
              </a:rPr>
              <a:t>koinonia</a:t>
            </a:r>
            <a:endParaRPr lang="en-US" sz="2400" dirty="0">
              <a:solidFill>
                <a:schemeClr val="bg1"/>
              </a:solidFill>
              <a:effectLst>
                <a:outerShdw blurRad="38100" dist="38100" dir="2700000" algn="tl">
                  <a:srgbClr val="000000">
                    <a:alpha val="43137"/>
                  </a:srgbClr>
                </a:outerShdw>
              </a:effectLst>
            </a:endParaRPr>
          </a:p>
        </p:txBody>
      </p:sp>
      <p:cxnSp>
        <p:nvCxnSpPr>
          <p:cNvPr id="15" name="Straight Arrow Connector 14"/>
          <p:cNvCxnSpPr/>
          <p:nvPr/>
        </p:nvCxnSpPr>
        <p:spPr>
          <a:xfrm flipV="1">
            <a:off x="2487561" y="2497394"/>
            <a:ext cx="3529781" cy="5899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74656" y="2266561"/>
            <a:ext cx="281202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Harmony of thought</a:t>
            </a:r>
          </a:p>
        </p:txBody>
      </p:sp>
      <p:cxnSp>
        <p:nvCxnSpPr>
          <p:cNvPr id="18" name="Straight Arrow Connector 17"/>
          <p:cNvCxnSpPr/>
          <p:nvPr/>
        </p:nvCxnSpPr>
        <p:spPr>
          <a:xfrm flipV="1">
            <a:off x="1769806" y="2871019"/>
            <a:ext cx="4247536" cy="2949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74655" y="2654934"/>
            <a:ext cx="2812027" cy="830997"/>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A part together with</a:t>
            </a:r>
          </a:p>
          <a:p>
            <a:r>
              <a:rPr lang="en-US" sz="2400" dirty="0">
                <a:solidFill>
                  <a:schemeClr val="bg1"/>
                </a:solidFill>
                <a:effectLst>
                  <a:outerShdw blurRad="38100" dist="38100" dir="2700000" algn="tl">
                    <a:srgbClr val="000000">
                      <a:alpha val="43137"/>
                    </a:srgbClr>
                  </a:outerShdw>
                </a:effectLst>
              </a:rPr>
              <a:t>others</a:t>
            </a:r>
          </a:p>
        </p:txBody>
      </p:sp>
      <p:cxnSp>
        <p:nvCxnSpPr>
          <p:cNvPr id="21" name="Straight Arrow Connector 20"/>
          <p:cNvCxnSpPr/>
          <p:nvPr/>
        </p:nvCxnSpPr>
        <p:spPr>
          <a:xfrm flipV="1">
            <a:off x="2890684" y="3618271"/>
            <a:ext cx="3126658" cy="3932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89402" y="3433420"/>
            <a:ext cx="2812027"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A union of purpose</a:t>
            </a:r>
          </a:p>
        </p:txBody>
      </p:sp>
      <p:sp>
        <p:nvSpPr>
          <p:cNvPr id="23" name="Rounded Rectangle 22"/>
          <p:cNvSpPr/>
          <p:nvPr/>
        </p:nvSpPr>
        <p:spPr>
          <a:xfrm>
            <a:off x="5579808" y="4031225"/>
            <a:ext cx="3406874" cy="2629140"/>
          </a:xfrm>
          <a:prstGeom prst="roundRect">
            <a:avLst>
              <a:gd name="adj" fmla="val 21903"/>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Thus:</a:t>
            </a:r>
          </a:p>
          <a:p>
            <a:pPr algn="ctr"/>
            <a:r>
              <a:rPr lang="en-US" sz="2400" dirty="0">
                <a:solidFill>
                  <a:srgbClr val="002060"/>
                </a:solidFill>
              </a:rPr>
              <a:t>Agreement in principle </a:t>
            </a:r>
          </a:p>
          <a:p>
            <a:pPr algn="ctr"/>
            <a:r>
              <a:rPr lang="en-US" sz="2400" dirty="0">
                <a:solidFill>
                  <a:srgbClr val="002060"/>
                </a:solidFill>
              </a:rPr>
              <a:t>leading to joint or common action in spiritual work</a:t>
            </a:r>
          </a:p>
        </p:txBody>
      </p:sp>
      <p:sp>
        <p:nvSpPr>
          <p:cNvPr id="17" name="Wave 16"/>
          <p:cNvSpPr/>
          <p:nvPr/>
        </p:nvSpPr>
        <p:spPr>
          <a:xfrm rot="20860627">
            <a:off x="6305" y="112812"/>
            <a:ext cx="1121434" cy="595223"/>
          </a:xfrm>
          <a:prstGeom prst="wave">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bg1">
                    <a:lumMod val="75000"/>
                  </a:schemeClr>
                </a:solidFill>
              </a:rPr>
              <a:t>Review</a:t>
            </a:r>
          </a:p>
        </p:txBody>
      </p:sp>
    </p:spTree>
    <p:extLst>
      <p:ext uri="{BB962C8B-B14F-4D97-AF65-F5344CB8AC3E}">
        <p14:creationId xmlns:p14="http://schemas.microsoft.com/office/powerpoint/2010/main" val="28893272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387" y="202131"/>
            <a:ext cx="8345104" cy="904774"/>
          </a:xfrm>
          <a:prstGeom prst="rect">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FF00"/>
                </a:solidFill>
              </a:rPr>
              <a:t>If Romans 14 Includes Matters of Faith</a:t>
            </a:r>
          </a:p>
        </p:txBody>
      </p:sp>
      <p:sp>
        <p:nvSpPr>
          <p:cNvPr id="3" name="TextBox 2"/>
          <p:cNvSpPr txBox="1"/>
          <p:nvPr/>
        </p:nvSpPr>
        <p:spPr>
          <a:xfrm>
            <a:off x="779646" y="1665171"/>
            <a:ext cx="7690585" cy="3539430"/>
          </a:xfrm>
          <a:prstGeom prst="rect">
            <a:avLst/>
          </a:prstGeom>
          <a:noFill/>
        </p:spPr>
        <p:txBody>
          <a:bodyPr wrap="square" rtlCol="0">
            <a:spAutoFit/>
          </a:bodyPr>
          <a:lstStyle/>
          <a:p>
            <a:pPr marL="457200" indent="-457200">
              <a:buFont typeface="Wingdings" panose="05000000000000000000" pitchFamily="2" charset="2"/>
              <a:buChar char="q"/>
            </a:pPr>
            <a:r>
              <a:rPr lang="en-US" sz="3200" dirty="0">
                <a:solidFill>
                  <a:schemeClr val="accent6">
                    <a:lumMod val="50000"/>
                  </a:schemeClr>
                </a:solidFill>
              </a:rPr>
              <a:t>Need to know if it includes ALL matters of faith, morals &amp; doctrine.</a:t>
            </a:r>
          </a:p>
          <a:p>
            <a:pPr marL="457200" indent="-457200">
              <a:buFont typeface="Wingdings" panose="05000000000000000000" pitchFamily="2" charset="2"/>
              <a:buChar char="q"/>
            </a:pPr>
            <a:endParaRPr lang="en-US" sz="3200" dirty="0">
              <a:solidFill>
                <a:schemeClr val="accent6">
                  <a:lumMod val="50000"/>
                </a:schemeClr>
              </a:solidFill>
            </a:endParaRPr>
          </a:p>
          <a:p>
            <a:pPr marL="457200" indent="-457200">
              <a:buFont typeface="Wingdings" panose="05000000000000000000" pitchFamily="2" charset="2"/>
              <a:buChar char="q"/>
            </a:pPr>
            <a:r>
              <a:rPr lang="en-US" sz="3200" dirty="0">
                <a:solidFill>
                  <a:schemeClr val="accent6">
                    <a:lumMod val="50000"/>
                  </a:schemeClr>
                </a:solidFill>
              </a:rPr>
              <a:t>If not, need a list of which matters of faith are included &amp; which are not!</a:t>
            </a:r>
          </a:p>
          <a:p>
            <a:pPr marL="457200" indent="-457200">
              <a:buFont typeface="Wingdings" panose="05000000000000000000" pitchFamily="2" charset="2"/>
              <a:buChar char="q"/>
            </a:pPr>
            <a:endParaRPr lang="en-US" sz="3200" dirty="0">
              <a:solidFill>
                <a:schemeClr val="accent6">
                  <a:lumMod val="50000"/>
                </a:schemeClr>
              </a:solidFill>
            </a:endParaRPr>
          </a:p>
          <a:p>
            <a:pPr marL="457200" indent="-457200">
              <a:buFont typeface="Wingdings" panose="05000000000000000000" pitchFamily="2" charset="2"/>
              <a:buChar char="q"/>
            </a:pPr>
            <a:r>
              <a:rPr lang="en-US" sz="3200" dirty="0">
                <a:solidFill>
                  <a:schemeClr val="accent6">
                    <a:lumMod val="50000"/>
                  </a:schemeClr>
                </a:solidFill>
              </a:rPr>
              <a:t>Need the criteria of how to determine</a:t>
            </a:r>
          </a:p>
        </p:txBody>
      </p:sp>
    </p:spTree>
    <p:extLst>
      <p:ext uri="{BB962C8B-B14F-4D97-AF65-F5344CB8AC3E}">
        <p14:creationId xmlns:p14="http://schemas.microsoft.com/office/powerpoint/2010/main" val="2144002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727588"/>
            <a:ext cx="5614219" cy="646331"/>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4"/>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The Abuse</a:t>
            </a:r>
          </a:p>
        </p:txBody>
      </p:sp>
      <p:sp>
        <p:nvSpPr>
          <p:cNvPr id="4" name="TextBox 3"/>
          <p:cNvSpPr txBox="1"/>
          <p:nvPr/>
        </p:nvSpPr>
        <p:spPr>
          <a:xfrm>
            <a:off x="589936" y="2172929"/>
            <a:ext cx="8191755" cy="1692771"/>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Some apply it to matters</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of faith, doctrine &amp; morals </a:t>
            </a:r>
            <a:endPar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lang="en-US" sz="1000" u="sng" kern="0" dirty="0">
              <a:solidFill>
                <a:srgbClr val="FFFF00"/>
              </a:solidFill>
              <a:effectLst>
                <a:outerShdw blurRad="38100" dist="38100" dir="2700000" algn="tl">
                  <a:srgbClr val="000000">
                    <a:alpha val="43137"/>
                  </a:srgbClr>
                </a:outerShdw>
              </a:effectLst>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sz="2800" u="sng" kern="0" dirty="0">
                <a:solidFill>
                  <a:srgbClr val="FFFF00"/>
                </a:solidFill>
                <a:effectLst>
                  <a:outerShdw blurRad="38100" dist="38100" dir="2700000" algn="tl">
                    <a:srgbClr val="000000">
                      <a:alpha val="43137"/>
                    </a:srgbClr>
                  </a:outerShdw>
                </a:effectLst>
              </a:rPr>
              <a:t>Rom. 14 deals with matter of liberties /indifference</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endParaRPr kumimoji="0" lang="en-US" sz="10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endParaRP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Dangers of the abuse</a:t>
            </a:r>
          </a:p>
        </p:txBody>
      </p:sp>
    </p:spTree>
    <p:extLst>
      <p:ext uri="{BB962C8B-B14F-4D97-AF65-F5344CB8AC3E}">
        <p14:creationId xmlns:p14="http://schemas.microsoft.com/office/powerpoint/2010/main" val="1572554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5141" name="Oval 5"/>
          <p:cNvSpPr>
            <a:spLocks noChangeArrowheads="1"/>
          </p:cNvSpPr>
          <p:nvPr/>
        </p:nvSpPr>
        <p:spPr bwMode="auto">
          <a:xfrm>
            <a:off x="3886200" y="2057400"/>
            <a:ext cx="1371600" cy="114300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chemeClr val="bg1"/>
                </a:solidFill>
                <a:effectLst/>
                <a:uLnTx/>
                <a:uFillTx/>
                <a:latin typeface="Times New Roman" panose="02020603050405020304" pitchFamily="18" charset="0"/>
              </a:rPr>
              <a:t>Error!</a:t>
            </a:r>
            <a:endParaRPr kumimoji="0" lang="en-US" sz="3200" b="1" i="0" u="none" strike="noStrike" kern="0" cap="none" spc="0" normalizeH="0" baseline="0" noProof="0">
              <a:ln>
                <a:noFill/>
              </a:ln>
              <a:solidFill>
                <a:schemeClr val="tx1"/>
              </a:solidFill>
              <a:effectLst/>
              <a:uLnTx/>
              <a:uFillTx/>
              <a:latin typeface="Times New Roman" panose="02020603050405020304" pitchFamily="18" charset="0"/>
            </a:endParaRPr>
          </a:p>
        </p:txBody>
      </p:sp>
      <p:grpSp>
        <p:nvGrpSpPr>
          <p:cNvPr id="2" name="Group 2"/>
          <p:cNvGrpSpPr>
            <a:grpSpLocks/>
          </p:cNvGrpSpPr>
          <p:nvPr/>
        </p:nvGrpSpPr>
        <p:grpSpPr bwMode="auto">
          <a:xfrm>
            <a:off x="0" y="2590800"/>
            <a:ext cx="5830888" cy="3505200"/>
            <a:chOff x="0" y="1632"/>
            <a:chExt cx="3673" cy="2208"/>
          </a:xfrm>
        </p:grpSpPr>
        <p:graphicFrame>
          <p:nvGraphicFramePr>
            <p:cNvPr id="6147" name="Object 3"/>
            <p:cNvGraphicFramePr>
              <a:graphicFrameLocks noChangeAspect="1"/>
            </p:cNvGraphicFramePr>
            <p:nvPr/>
          </p:nvGraphicFramePr>
          <p:xfrm>
            <a:off x="0" y="1632"/>
            <a:ext cx="3673" cy="2208"/>
          </p:xfrm>
          <a:graphic>
            <a:graphicData uri="http://schemas.openxmlformats.org/presentationml/2006/ole">
              <mc:AlternateContent xmlns:mc="http://schemas.openxmlformats.org/markup-compatibility/2006">
                <mc:Choice xmlns:v="urn:schemas-microsoft-com:vml" Requires="v">
                  <p:oleObj spid="_x0000_s18464" name="Drawing" r:id="rId3" imgW="5829480" imgH="3505320" progId="WPDraw30.Drawing">
                    <p:embed/>
                  </p:oleObj>
                </mc:Choice>
                <mc:Fallback>
                  <p:oleObj name="Drawing" r:id="rId3" imgW="5829480" imgH="3505320" progId="WPDraw30.Drawing">
                    <p:embed/>
                    <p:pic>
                      <p:nvPicPr>
                        <p:cNvPr id="614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32"/>
                          <a:ext cx="3673" cy="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2" name="Rectangle 4"/>
            <p:cNvSpPr>
              <a:spLocks noChangeArrowheads="1"/>
            </p:cNvSpPr>
            <p:nvPr/>
          </p:nvSpPr>
          <p:spPr bwMode="auto">
            <a:xfrm>
              <a:off x="2496" y="2304"/>
              <a:ext cx="1152" cy="528"/>
            </a:xfrm>
            <a:prstGeom prst="rect">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chemeClr val="tx1"/>
                  </a:solidFill>
                  <a:effectLst/>
                  <a:uLnTx/>
                  <a:uFillTx/>
                  <a:latin typeface="Arial Rounded MT Bold" panose="020F0704030504030204" pitchFamily="34" charset="0"/>
                </a:rPr>
                <a:t>Abuse Of</a:t>
              </a:r>
              <a:r>
                <a:rPr kumimoji="0" lang="en-US" sz="2400" b="1" i="0" u="none" strike="noStrike" kern="0" cap="none" spc="0" normalizeH="0" baseline="0" noProof="0">
                  <a:ln>
                    <a:noFill/>
                  </a:ln>
                  <a:solidFill>
                    <a:schemeClr val="tx1"/>
                  </a:solidFill>
                  <a:effectLst/>
                  <a:uLnTx/>
                  <a:uFillTx/>
                  <a:latin typeface="Arial Rounded MT Bold" panose="020F070403050403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chemeClr val="tx1"/>
                  </a:solidFill>
                  <a:effectLst/>
                  <a:uLnTx/>
                  <a:uFillTx/>
                  <a:latin typeface="Arial Rounded MT Bold" panose="020F0704030504030204" pitchFamily="34" charset="0"/>
                </a:rPr>
                <a:t>Romans 14</a:t>
              </a:r>
            </a:p>
          </p:txBody>
        </p:sp>
      </p:grpSp>
      <p:graphicFrame>
        <p:nvGraphicFramePr>
          <p:cNvPr id="475142" name="Object 2"/>
          <p:cNvGraphicFramePr>
            <a:graphicFrameLocks noChangeAspect="1"/>
          </p:cNvGraphicFramePr>
          <p:nvPr/>
        </p:nvGraphicFramePr>
        <p:xfrm>
          <a:off x="4953000" y="1905000"/>
          <a:ext cx="6916738" cy="3571875"/>
        </p:xfrm>
        <a:graphic>
          <a:graphicData uri="http://schemas.openxmlformats.org/presentationml/2006/ole">
            <mc:AlternateContent xmlns:mc="http://schemas.openxmlformats.org/markup-compatibility/2006">
              <mc:Choice xmlns:v="urn:schemas-microsoft-com:vml" Requires="v">
                <p:oleObj spid="_x0000_s18465" name="Drawing" r:id="rId5" imgW="6915240" imgH="3571920" progId="WPDraw30.Drawing">
                  <p:embed/>
                </p:oleObj>
              </mc:Choice>
              <mc:Fallback>
                <p:oleObj name="Drawing" r:id="rId5" imgW="6915240" imgH="3571920" progId="WPDraw30.Drawing">
                  <p:embed/>
                  <p:pic>
                    <p:nvPicPr>
                      <p:cNvPr id="475142"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905000"/>
                        <a:ext cx="6916738"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5143" name="Text Box 7"/>
          <p:cNvSpPr txBox="1">
            <a:spLocks noChangeArrowheads="1"/>
          </p:cNvSpPr>
          <p:nvPr/>
        </p:nvSpPr>
        <p:spPr bwMode="auto">
          <a:xfrm>
            <a:off x="457200" y="762000"/>
            <a:ext cx="8458200" cy="579438"/>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32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Tahoma" pitchFamily="34" charset="0"/>
              </a:rPr>
              <a:t>What’s The Big Deal About Romans 14?</a:t>
            </a:r>
          </a:p>
        </p:txBody>
      </p:sp>
    </p:spTree>
    <p:extLst>
      <p:ext uri="{BB962C8B-B14F-4D97-AF65-F5344CB8AC3E}">
        <p14:creationId xmlns:p14="http://schemas.microsoft.com/office/powerpoint/2010/main" val="42375936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75142"/>
                                        </p:tgtEl>
                                        <p:attrNameLst>
                                          <p:attrName>style.visibility</p:attrName>
                                        </p:attrNameLst>
                                      </p:cBhvr>
                                      <p:to>
                                        <p:strVal val="visible"/>
                                      </p:to>
                                    </p:set>
                                    <p:anim calcmode="lin" valueType="num">
                                      <p:cBhvr additive="base">
                                        <p:cTn id="13" dur="2000" fill="hold"/>
                                        <p:tgtEl>
                                          <p:spTgt spid="475142"/>
                                        </p:tgtEl>
                                        <p:attrNameLst>
                                          <p:attrName>ppt_x</p:attrName>
                                        </p:attrNameLst>
                                      </p:cBhvr>
                                      <p:tavLst>
                                        <p:tav tm="0">
                                          <p:val>
                                            <p:strVal val="1+#ppt_w/2"/>
                                          </p:val>
                                        </p:tav>
                                        <p:tav tm="100000">
                                          <p:val>
                                            <p:strVal val="#ppt_x"/>
                                          </p:val>
                                        </p:tav>
                                      </p:tavLst>
                                    </p:anim>
                                    <p:anim calcmode="lin" valueType="num">
                                      <p:cBhvr additive="base">
                                        <p:cTn id="14" dur="2000" fill="hold"/>
                                        <p:tgtEl>
                                          <p:spTgt spid="47514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475141"/>
                                        </p:tgtEl>
                                        <p:attrNameLst>
                                          <p:attrName>style.visibility</p:attrName>
                                        </p:attrNameLst>
                                      </p:cBhvr>
                                      <p:to>
                                        <p:strVal val="visible"/>
                                      </p:to>
                                    </p:set>
                                    <p:animEffect transition="in" filter="slide(fromRight)">
                                      <p:cBhvr>
                                        <p:cTn id="19" dur="500"/>
                                        <p:tgtEl>
                                          <p:spTgt spid="47514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path" presetSubtype="0" accel="50000" decel="50000" fill="hold" grpId="1" nodeType="clickEffect">
                                  <p:stCondLst>
                                    <p:cond delay="0"/>
                                  </p:stCondLst>
                                  <p:childTnLst>
                                    <p:animMotion origin="layout" path="M 0.0 0.0  L 0.0 0.33333  E" pathEditMode="relative" ptsTypes="">
                                      <p:cBhvr>
                                        <p:cTn id="23" dur="2000" fill="hold"/>
                                        <p:tgtEl>
                                          <p:spTgt spid="47514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1" grpId="0" animBg="1" autoUpdateAnimBg="0"/>
      <p:bldP spid="475141" grpId="1"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5141" name="Oval 5"/>
          <p:cNvSpPr>
            <a:spLocks noChangeArrowheads="1"/>
          </p:cNvSpPr>
          <p:nvPr/>
        </p:nvSpPr>
        <p:spPr bwMode="auto">
          <a:xfrm>
            <a:off x="3886200" y="2057400"/>
            <a:ext cx="1371600" cy="114300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dirty="0">
                <a:solidFill>
                  <a:schemeClr val="bg1"/>
                </a:solidFill>
              </a:rPr>
              <a:t>Sin</a:t>
            </a:r>
            <a:r>
              <a:rPr kumimoji="0" lang="en-US" sz="3200" b="1" i="0" u="none" strike="noStrike" kern="0" cap="none" spc="0" normalizeH="0" baseline="0" noProof="0" dirty="0">
                <a:ln>
                  <a:noFill/>
                </a:ln>
                <a:solidFill>
                  <a:schemeClr val="bg1"/>
                </a:solidFill>
                <a:effectLst/>
                <a:uLnTx/>
                <a:uFillTx/>
                <a:latin typeface="Times New Roman" panose="02020603050405020304" pitchFamily="18" charset="0"/>
              </a:rPr>
              <a:t>!</a:t>
            </a:r>
            <a:endParaRPr kumimoji="0" lang="en-US" sz="3200" b="1" i="0" u="none" strike="noStrike" kern="0" cap="none" spc="0" normalizeH="0" baseline="0" noProof="0" dirty="0">
              <a:ln>
                <a:noFill/>
              </a:ln>
              <a:solidFill>
                <a:schemeClr val="tx1"/>
              </a:solidFill>
              <a:effectLst/>
              <a:uLnTx/>
              <a:uFillTx/>
              <a:latin typeface="Times New Roman" panose="02020603050405020304" pitchFamily="18" charset="0"/>
            </a:endParaRPr>
          </a:p>
        </p:txBody>
      </p:sp>
      <p:grpSp>
        <p:nvGrpSpPr>
          <p:cNvPr id="2" name="Group 2"/>
          <p:cNvGrpSpPr>
            <a:grpSpLocks/>
          </p:cNvGrpSpPr>
          <p:nvPr/>
        </p:nvGrpSpPr>
        <p:grpSpPr bwMode="auto">
          <a:xfrm>
            <a:off x="0" y="2590800"/>
            <a:ext cx="5830888" cy="3505200"/>
            <a:chOff x="0" y="1632"/>
            <a:chExt cx="3673" cy="2208"/>
          </a:xfrm>
        </p:grpSpPr>
        <p:graphicFrame>
          <p:nvGraphicFramePr>
            <p:cNvPr id="6147" name="Object 3"/>
            <p:cNvGraphicFramePr>
              <a:graphicFrameLocks noChangeAspect="1"/>
            </p:cNvGraphicFramePr>
            <p:nvPr/>
          </p:nvGraphicFramePr>
          <p:xfrm>
            <a:off x="0" y="1632"/>
            <a:ext cx="3673" cy="2208"/>
          </p:xfrm>
          <a:graphic>
            <a:graphicData uri="http://schemas.openxmlformats.org/presentationml/2006/ole">
              <mc:AlternateContent xmlns:mc="http://schemas.openxmlformats.org/markup-compatibility/2006">
                <mc:Choice xmlns:v="urn:schemas-microsoft-com:vml" Requires="v">
                  <p:oleObj spid="_x0000_s19474" name="Drawing" r:id="rId3" imgW="5829480" imgH="3505320" progId="WPDraw30.Drawing">
                    <p:embed/>
                  </p:oleObj>
                </mc:Choice>
                <mc:Fallback>
                  <p:oleObj name="Drawing" r:id="rId3" imgW="5829480" imgH="3505320" progId="WPDraw30.Drawing">
                    <p:embed/>
                    <p:pic>
                      <p:nvPicPr>
                        <p:cNvPr id="614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32"/>
                          <a:ext cx="3673" cy="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2" name="Rectangle 4"/>
            <p:cNvSpPr>
              <a:spLocks noChangeArrowheads="1"/>
            </p:cNvSpPr>
            <p:nvPr/>
          </p:nvSpPr>
          <p:spPr bwMode="auto">
            <a:xfrm>
              <a:off x="2496" y="2304"/>
              <a:ext cx="1152" cy="528"/>
            </a:xfrm>
            <a:prstGeom prst="rect">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chemeClr val="tx1"/>
                  </a:solidFill>
                  <a:effectLst/>
                  <a:uLnTx/>
                  <a:uFillTx/>
                  <a:latin typeface="Arial Rounded MT Bold" panose="020F0704030504030204" pitchFamily="34" charset="0"/>
                </a:rPr>
                <a:t>Abuse Of</a:t>
              </a:r>
              <a:r>
                <a:rPr kumimoji="0" lang="en-US" sz="2400" b="1" i="0" u="none" strike="noStrike" kern="0" cap="none" spc="0" normalizeH="0" baseline="0" noProof="0">
                  <a:ln>
                    <a:noFill/>
                  </a:ln>
                  <a:solidFill>
                    <a:schemeClr val="tx1"/>
                  </a:solidFill>
                  <a:effectLst/>
                  <a:uLnTx/>
                  <a:uFillTx/>
                  <a:latin typeface="Arial Rounded MT Bold" panose="020F070403050403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chemeClr val="tx1"/>
                  </a:solidFill>
                  <a:effectLst/>
                  <a:uLnTx/>
                  <a:uFillTx/>
                  <a:latin typeface="Arial Rounded MT Bold" panose="020F0704030504030204" pitchFamily="34" charset="0"/>
                </a:rPr>
                <a:t>Romans 14</a:t>
              </a:r>
            </a:p>
          </p:txBody>
        </p:sp>
      </p:grpSp>
      <p:graphicFrame>
        <p:nvGraphicFramePr>
          <p:cNvPr id="475142" name="Object 2"/>
          <p:cNvGraphicFramePr>
            <a:graphicFrameLocks noChangeAspect="1"/>
          </p:cNvGraphicFramePr>
          <p:nvPr/>
        </p:nvGraphicFramePr>
        <p:xfrm>
          <a:off x="4953000" y="1905000"/>
          <a:ext cx="6916738" cy="3571875"/>
        </p:xfrm>
        <a:graphic>
          <a:graphicData uri="http://schemas.openxmlformats.org/presentationml/2006/ole">
            <mc:AlternateContent xmlns:mc="http://schemas.openxmlformats.org/markup-compatibility/2006">
              <mc:Choice xmlns:v="urn:schemas-microsoft-com:vml" Requires="v">
                <p:oleObj spid="_x0000_s19475" name="Drawing" r:id="rId5" imgW="6915240" imgH="3571920" progId="WPDraw30.Drawing">
                  <p:embed/>
                </p:oleObj>
              </mc:Choice>
              <mc:Fallback>
                <p:oleObj name="Drawing" r:id="rId5" imgW="6915240" imgH="3571920" progId="WPDraw30.Drawing">
                  <p:embed/>
                  <p:pic>
                    <p:nvPicPr>
                      <p:cNvPr id="475142"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905000"/>
                        <a:ext cx="6916738"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5143" name="Text Box 7"/>
          <p:cNvSpPr txBox="1">
            <a:spLocks noChangeArrowheads="1"/>
          </p:cNvSpPr>
          <p:nvPr/>
        </p:nvSpPr>
        <p:spPr bwMode="auto">
          <a:xfrm>
            <a:off x="457200" y="762000"/>
            <a:ext cx="8458200" cy="579438"/>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32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Tahoma" pitchFamily="34" charset="0"/>
              </a:rPr>
              <a:t>What’s The Big Deal About Romans 14?</a:t>
            </a:r>
          </a:p>
        </p:txBody>
      </p:sp>
      <p:sp>
        <p:nvSpPr>
          <p:cNvPr id="3" name="TextBox 2"/>
          <p:cNvSpPr txBox="1"/>
          <p:nvPr/>
        </p:nvSpPr>
        <p:spPr>
          <a:xfrm>
            <a:off x="490889" y="5322867"/>
            <a:ext cx="8162222" cy="1077218"/>
          </a:xfrm>
          <a:prstGeom prst="rect">
            <a:avLst/>
          </a:prstGeom>
          <a:solidFill>
            <a:srgbClr val="C00000"/>
          </a:solid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The Next Generation Will Make Logical Application of the Principles!</a:t>
            </a:r>
          </a:p>
        </p:txBody>
      </p:sp>
    </p:spTree>
    <p:extLst>
      <p:ext uri="{BB962C8B-B14F-4D97-AF65-F5344CB8AC3E}">
        <p14:creationId xmlns:p14="http://schemas.microsoft.com/office/powerpoint/2010/main" val="3950667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75142"/>
                                        </p:tgtEl>
                                        <p:attrNameLst>
                                          <p:attrName>style.visibility</p:attrName>
                                        </p:attrNameLst>
                                      </p:cBhvr>
                                      <p:to>
                                        <p:strVal val="visible"/>
                                      </p:to>
                                    </p:set>
                                    <p:anim calcmode="lin" valueType="num">
                                      <p:cBhvr additive="base">
                                        <p:cTn id="7" dur="2000" fill="hold"/>
                                        <p:tgtEl>
                                          <p:spTgt spid="475142"/>
                                        </p:tgtEl>
                                        <p:attrNameLst>
                                          <p:attrName>ppt_x</p:attrName>
                                        </p:attrNameLst>
                                      </p:cBhvr>
                                      <p:tavLst>
                                        <p:tav tm="0">
                                          <p:val>
                                            <p:strVal val="1+#ppt_w/2"/>
                                          </p:val>
                                        </p:tav>
                                        <p:tav tm="100000">
                                          <p:val>
                                            <p:strVal val="#ppt_x"/>
                                          </p:val>
                                        </p:tav>
                                      </p:tavLst>
                                    </p:anim>
                                    <p:anim calcmode="lin" valueType="num">
                                      <p:cBhvr additive="base">
                                        <p:cTn id="8" dur="2000" fill="hold"/>
                                        <p:tgtEl>
                                          <p:spTgt spid="4751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475141"/>
                                        </p:tgtEl>
                                        <p:attrNameLst>
                                          <p:attrName>style.visibility</p:attrName>
                                        </p:attrNameLst>
                                      </p:cBhvr>
                                      <p:to>
                                        <p:strVal val="visible"/>
                                      </p:to>
                                    </p:set>
                                    <p:animEffect transition="in" filter="slide(fromRight)">
                                      <p:cBhvr>
                                        <p:cTn id="13" dur="500"/>
                                        <p:tgtEl>
                                          <p:spTgt spid="47514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path" presetSubtype="0" accel="50000" decel="50000" fill="hold" grpId="1" nodeType="clickEffect">
                                  <p:stCondLst>
                                    <p:cond delay="0"/>
                                  </p:stCondLst>
                                  <p:childTnLst>
                                    <p:animMotion origin="layout" path="M 0.0 0.0  L 0.0 0.33333  E" pathEditMode="relative" ptsTypes="">
                                      <p:cBhvr>
                                        <p:cTn id="17" dur="2000" fill="hold"/>
                                        <p:tgtEl>
                                          <p:spTgt spid="475141"/>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1" grpId="0" animBg="1" autoUpdateAnimBg="0"/>
      <p:bldP spid="475141" grpId="1"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5"/>
          <p:cNvSpPr>
            <a:spLocks noGrp="1" noChangeArrowheads="1"/>
          </p:cNvSpPr>
          <p:nvPr>
            <p:ph type="sldNum" sz="quarter" idx="12"/>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F1502C03-ED08-4801-BBB4-881CCA8440CB}" type="slidenum">
              <a:rPr kumimoji="0" lang="en-US" sz="1400" b="0" i="0" u="none" strike="noStrike" kern="0" cap="none" spc="0" normalizeH="0" baseline="0" noProof="0">
                <a:ln>
                  <a:noFill/>
                </a:ln>
                <a:solidFill>
                  <a:srgbClr val="FFFFFF"/>
                </a:solidFill>
                <a:effectLst/>
                <a:uLnTx/>
                <a:uFillTx/>
                <a:latin typeface="Arial Black" panose="020B0A04020102020204" pitchFamily="34" charset="0"/>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sz="1400" b="0" i="0" u="none" strike="noStrike" kern="0" cap="none" spc="0" normalizeH="0" baseline="0" noProof="0">
              <a:ln>
                <a:noFill/>
              </a:ln>
              <a:solidFill>
                <a:srgbClr val="FFFFFF"/>
              </a:solidFill>
              <a:effectLst/>
              <a:uLnTx/>
              <a:uFillTx/>
              <a:latin typeface="Arial Black" panose="020B0A04020102020204" pitchFamily="34" charset="0"/>
            </a:endParaRPr>
          </a:p>
        </p:txBody>
      </p:sp>
      <p:sp>
        <p:nvSpPr>
          <p:cNvPr id="490500" name="Rectangle 4"/>
          <p:cNvSpPr>
            <a:spLocks noGrp="1" noChangeArrowheads="1"/>
          </p:cNvSpPr>
          <p:nvPr>
            <p:ph type="title" idx="4294967295"/>
          </p:nvPr>
        </p:nvSpPr>
        <p:spPr>
          <a:xfrm>
            <a:off x="433849" y="545306"/>
            <a:ext cx="7886700" cy="1325563"/>
          </a:xfrm>
        </p:spPr>
        <p:txBody>
          <a:bodyPr>
            <a:noAutofit/>
          </a:bodyPr>
          <a:lstStyle/>
          <a:p>
            <a:pPr>
              <a:defRPr/>
            </a:pPr>
            <a:r>
              <a:rPr lang="en-US" sz="4800" dirty="0">
                <a:effectLst>
                  <a:outerShdw blurRad="38100" dist="38100" dir="2700000" algn="tl">
                    <a:srgbClr val="000000"/>
                  </a:outerShdw>
                </a:effectLst>
              </a:rPr>
              <a:t>Loose Thinking On</a:t>
            </a:r>
            <a:br>
              <a:rPr lang="en-US" sz="4800" dirty="0">
                <a:effectLst>
                  <a:outerShdw blurRad="38100" dist="38100" dir="2700000" algn="tl">
                    <a:srgbClr val="000000"/>
                  </a:outerShdw>
                </a:effectLst>
              </a:rPr>
            </a:br>
            <a:r>
              <a:rPr lang="en-US" sz="4800" dirty="0">
                <a:effectLst>
                  <a:outerShdw blurRad="38100" dist="38100" dir="2700000" algn="tl">
                    <a:srgbClr val="000000"/>
                  </a:outerShdw>
                </a:effectLst>
              </a:rPr>
              <a:t>Romans 14 Leads To:</a:t>
            </a:r>
          </a:p>
        </p:txBody>
      </p:sp>
      <p:sp>
        <p:nvSpPr>
          <p:cNvPr id="490502" name="AutoShape 6"/>
          <p:cNvSpPr>
            <a:spLocks noChangeArrowheads="1"/>
          </p:cNvSpPr>
          <p:nvPr/>
        </p:nvSpPr>
        <p:spPr bwMode="auto">
          <a:xfrm>
            <a:off x="762000" y="2667000"/>
            <a:ext cx="7696200" cy="838200"/>
          </a:xfrm>
          <a:prstGeom prst="roundRect">
            <a:avLst>
              <a:gd name="adj" fmla="val 50000"/>
            </a:avLst>
          </a:prstGeom>
          <a:solidFill>
            <a:schemeClr val="bg2"/>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schemeClr val="tx1"/>
                </a:solidFill>
                <a:effectLst/>
                <a:uLnTx/>
                <a:uFillTx/>
                <a:latin typeface="Arial" panose="020B0604020202020204" pitchFamily="34" charset="0"/>
              </a:rPr>
              <a:t>Broader “Grey” Areas</a:t>
            </a:r>
          </a:p>
        </p:txBody>
      </p:sp>
      <p:sp>
        <p:nvSpPr>
          <p:cNvPr id="490504" name="AutoShape 8"/>
          <p:cNvSpPr>
            <a:spLocks noChangeArrowheads="1"/>
          </p:cNvSpPr>
          <p:nvPr/>
        </p:nvSpPr>
        <p:spPr bwMode="auto">
          <a:xfrm>
            <a:off x="762000" y="3771900"/>
            <a:ext cx="7696200" cy="838200"/>
          </a:xfrm>
          <a:prstGeom prst="roundRect">
            <a:avLst>
              <a:gd name="adj" fmla="val 50000"/>
            </a:avLst>
          </a:prstGeom>
          <a:solidFill>
            <a:schemeClr val="bg2"/>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schemeClr val="tx1"/>
                </a:solidFill>
                <a:effectLst/>
                <a:uLnTx/>
                <a:uFillTx/>
                <a:latin typeface="Arial" panose="020B0604020202020204" pitchFamily="34" charset="0"/>
              </a:rPr>
              <a:t>Fellowship with Various Errors</a:t>
            </a:r>
          </a:p>
        </p:txBody>
      </p:sp>
      <p:sp>
        <p:nvSpPr>
          <p:cNvPr id="490505" name="AutoShape 9"/>
          <p:cNvSpPr>
            <a:spLocks noChangeArrowheads="1"/>
          </p:cNvSpPr>
          <p:nvPr/>
        </p:nvSpPr>
        <p:spPr bwMode="auto">
          <a:xfrm>
            <a:off x="762000" y="4876800"/>
            <a:ext cx="7696200" cy="838200"/>
          </a:xfrm>
          <a:prstGeom prst="roundRect">
            <a:avLst>
              <a:gd name="adj" fmla="val 50000"/>
            </a:avLst>
          </a:prstGeom>
          <a:solidFill>
            <a:schemeClr val="bg2"/>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schemeClr val="tx1"/>
                </a:solidFill>
                <a:effectLst/>
                <a:uLnTx/>
                <a:uFillTx/>
                <a:latin typeface="Arial" panose="020B0604020202020204" pitchFamily="34" charset="0"/>
              </a:rPr>
              <a:t>Softer Preaching</a:t>
            </a:r>
          </a:p>
        </p:txBody>
      </p:sp>
      <p:pic>
        <p:nvPicPr>
          <p:cNvPr id="490506" name="Picture 10" descr="j02817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519363"/>
            <a:ext cx="503238"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0507" name="Picture 11" descr="j02817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648075"/>
            <a:ext cx="5238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0509" name="Picture 13" descr="j02817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38200" y="4751388"/>
            <a:ext cx="531813"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4111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490506"/>
                                        </p:tgtEl>
                                        <p:attrNameLst>
                                          <p:attrName>style.visibility</p:attrName>
                                        </p:attrNameLst>
                                      </p:cBhvr>
                                      <p:to>
                                        <p:strVal val="visible"/>
                                      </p:to>
                                    </p:set>
                                    <p:anim calcmode="lin" valueType="num">
                                      <p:cBhvr>
                                        <p:cTn id="7" dur="1000" fill="hold"/>
                                        <p:tgtEl>
                                          <p:spTgt spid="490506"/>
                                        </p:tgtEl>
                                        <p:attrNameLst>
                                          <p:attrName>ppt_w</p:attrName>
                                        </p:attrNameLst>
                                      </p:cBhvr>
                                      <p:tavLst>
                                        <p:tav tm="0">
                                          <p:val>
                                            <p:strVal val="(6*min(max(#ppt_w*#ppt_h,.3),1)-7.4)/-.7*#ppt_w"/>
                                          </p:val>
                                        </p:tav>
                                        <p:tav tm="100000">
                                          <p:val>
                                            <p:strVal val="#ppt_w"/>
                                          </p:val>
                                        </p:tav>
                                      </p:tavLst>
                                    </p:anim>
                                    <p:anim calcmode="lin" valueType="num">
                                      <p:cBhvr>
                                        <p:cTn id="8" dur="1000" fill="hold"/>
                                        <p:tgtEl>
                                          <p:spTgt spid="490506"/>
                                        </p:tgtEl>
                                        <p:attrNameLst>
                                          <p:attrName>ppt_h</p:attrName>
                                        </p:attrNameLst>
                                      </p:cBhvr>
                                      <p:tavLst>
                                        <p:tav tm="0">
                                          <p:val>
                                            <p:strVal val="(6*min(max(#ppt_w*#ppt_h,.3),1)-7.4)/-.7*#ppt_h"/>
                                          </p:val>
                                        </p:tav>
                                        <p:tav tm="100000">
                                          <p:val>
                                            <p:strVal val="#ppt_h"/>
                                          </p:val>
                                        </p:tav>
                                      </p:tavLst>
                                    </p:anim>
                                    <p:anim calcmode="lin" valueType="num">
                                      <p:cBhvr>
                                        <p:cTn id="9" dur="1000" fill="hold"/>
                                        <p:tgtEl>
                                          <p:spTgt spid="490506"/>
                                        </p:tgtEl>
                                        <p:attrNameLst>
                                          <p:attrName>ppt_x</p:attrName>
                                        </p:attrNameLst>
                                      </p:cBhvr>
                                      <p:tavLst>
                                        <p:tav tm="0">
                                          <p:val>
                                            <p:fltVal val="0.5"/>
                                          </p:val>
                                        </p:tav>
                                        <p:tav tm="100000">
                                          <p:val>
                                            <p:strVal val="#ppt_x"/>
                                          </p:val>
                                        </p:tav>
                                      </p:tavLst>
                                    </p:anim>
                                    <p:anim calcmode="lin" valueType="num">
                                      <p:cBhvr>
                                        <p:cTn id="10" dur="1000" fill="hold"/>
                                        <p:tgtEl>
                                          <p:spTgt spid="490506"/>
                                        </p:tgtEl>
                                        <p:attrNameLst>
                                          <p:attrName>ppt_y</p:attrName>
                                        </p:attrNameLst>
                                      </p:cBhvr>
                                      <p:tavLst>
                                        <p:tav tm="0">
                                          <p:val>
                                            <p:strVal val="1+(6*min(max(#ppt_w*#ppt_h,.3),1)-7.4)/-.7*#ppt_h/2"/>
                                          </p:val>
                                        </p:tav>
                                        <p:tav tm="100000">
                                          <p:val>
                                            <p:strVal val="#ppt_y"/>
                                          </p:val>
                                        </p:tav>
                                      </p:tavLst>
                                    </p:anim>
                                  </p:childTnLst>
                                </p:cTn>
                              </p:par>
                              <p:par>
                                <p:cTn id="11" presetID="23" presetClass="entr" presetSubtype="16" fill="hold" grpId="0" nodeType="withEffect">
                                  <p:stCondLst>
                                    <p:cond delay="0"/>
                                  </p:stCondLst>
                                  <p:childTnLst>
                                    <p:set>
                                      <p:cBhvr>
                                        <p:cTn id="12" dur="1" fill="hold">
                                          <p:stCondLst>
                                            <p:cond delay="0"/>
                                          </p:stCondLst>
                                        </p:cTn>
                                        <p:tgtEl>
                                          <p:spTgt spid="490502"/>
                                        </p:tgtEl>
                                        <p:attrNameLst>
                                          <p:attrName>style.visibility</p:attrName>
                                        </p:attrNameLst>
                                      </p:cBhvr>
                                      <p:to>
                                        <p:strVal val="visible"/>
                                      </p:to>
                                    </p:set>
                                    <p:anim calcmode="lin" valueType="num">
                                      <p:cBhvr>
                                        <p:cTn id="13" dur="1000" fill="hold"/>
                                        <p:tgtEl>
                                          <p:spTgt spid="490502"/>
                                        </p:tgtEl>
                                        <p:attrNameLst>
                                          <p:attrName>ppt_w</p:attrName>
                                        </p:attrNameLst>
                                      </p:cBhvr>
                                      <p:tavLst>
                                        <p:tav tm="0">
                                          <p:val>
                                            <p:fltVal val="0"/>
                                          </p:val>
                                        </p:tav>
                                        <p:tav tm="100000">
                                          <p:val>
                                            <p:strVal val="#ppt_w"/>
                                          </p:val>
                                        </p:tav>
                                      </p:tavLst>
                                    </p:anim>
                                    <p:anim calcmode="lin" valueType="num">
                                      <p:cBhvr>
                                        <p:cTn id="14" dur="1000" fill="hold"/>
                                        <p:tgtEl>
                                          <p:spTgt spid="49050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6" fill="hold" nodeType="clickEffect">
                                  <p:stCondLst>
                                    <p:cond delay="0"/>
                                  </p:stCondLst>
                                  <p:childTnLst>
                                    <p:set>
                                      <p:cBhvr>
                                        <p:cTn id="18" dur="1" fill="hold">
                                          <p:stCondLst>
                                            <p:cond delay="0"/>
                                          </p:stCondLst>
                                        </p:cTn>
                                        <p:tgtEl>
                                          <p:spTgt spid="490507"/>
                                        </p:tgtEl>
                                        <p:attrNameLst>
                                          <p:attrName>style.visibility</p:attrName>
                                        </p:attrNameLst>
                                      </p:cBhvr>
                                      <p:to>
                                        <p:strVal val="visible"/>
                                      </p:to>
                                    </p:set>
                                    <p:anim calcmode="lin" valueType="num">
                                      <p:cBhvr>
                                        <p:cTn id="19" dur="1000" fill="hold"/>
                                        <p:tgtEl>
                                          <p:spTgt spid="490507"/>
                                        </p:tgtEl>
                                        <p:attrNameLst>
                                          <p:attrName>ppt_w</p:attrName>
                                        </p:attrNameLst>
                                      </p:cBhvr>
                                      <p:tavLst>
                                        <p:tav tm="0">
                                          <p:val>
                                            <p:strVal val="(6*min(max(#ppt_w*#ppt_h,.3),1)-7.4)/-.7*#ppt_w"/>
                                          </p:val>
                                        </p:tav>
                                        <p:tav tm="100000">
                                          <p:val>
                                            <p:strVal val="#ppt_w"/>
                                          </p:val>
                                        </p:tav>
                                      </p:tavLst>
                                    </p:anim>
                                    <p:anim calcmode="lin" valueType="num">
                                      <p:cBhvr>
                                        <p:cTn id="20" dur="1000" fill="hold"/>
                                        <p:tgtEl>
                                          <p:spTgt spid="490507"/>
                                        </p:tgtEl>
                                        <p:attrNameLst>
                                          <p:attrName>ppt_h</p:attrName>
                                        </p:attrNameLst>
                                      </p:cBhvr>
                                      <p:tavLst>
                                        <p:tav tm="0">
                                          <p:val>
                                            <p:strVal val="(6*min(max(#ppt_w*#ppt_h,.3),1)-7.4)/-.7*#ppt_h"/>
                                          </p:val>
                                        </p:tav>
                                        <p:tav tm="100000">
                                          <p:val>
                                            <p:strVal val="#ppt_h"/>
                                          </p:val>
                                        </p:tav>
                                      </p:tavLst>
                                    </p:anim>
                                    <p:anim calcmode="lin" valueType="num">
                                      <p:cBhvr>
                                        <p:cTn id="21" dur="1000" fill="hold"/>
                                        <p:tgtEl>
                                          <p:spTgt spid="490507"/>
                                        </p:tgtEl>
                                        <p:attrNameLst>
                                          <p:attrName>ppt_x</p:attrName>
                                        </p:attrNameLst>
                                      </p:cBhvr>
                                      <p:tavLst>
                                        <p:tav tm="0">
                                          <p:val>
                                            <p:fltVal val="0.5"/>
                                          </p:val>
                                        </p:tav>
                                        <p:tav tm="100000">
                                          <p:val>
                                            <p:strVal val="#ppt_x"/>
                                          </p:val>
                                        </p:tav>
                                      </p:tavLst>
                                    </p:anim>
                                    <p:anim calcmode="lin" valueType="num">
                                      <p:cBhvr>
                                        <p:cTn id="22" dur="1000" fill="hold"/>
                                        <p:tgtEl>
                                          <p:spTgt spid="490507"/>
                                        </p:tgtEl>
                                        <p:attrNameLst>
                                          <p:attrName>ppt_y</p:attrName>
                                        </p:attrNameLst>
                                      </p:cBhvr>
                                      <p:tavLst>
                                        <p:tav tm="0">
                                          <p:val>
                                            <p:strVal val="1+(6*min(max(#ppt_w*#ppt_h,.3),1)-7.4)/-.7*#ppt_h/2"/>
                                          </p:val>
                                        </p:tav>
                                        <p:tav tm="100000">
                                          <p:val>
                                            <p:strVal val="#ppt_y"/>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490504"/>
                                        </p:tgtEl>
                                        <p:attrNameLst>
                                          <p:attrName>style.visibility</p:attrName>
                                        </p:attrNameLst>
                                      </p:cBhvr>
                                      <p:to>
                                        <p:strVal val="visible"/>
                                      </p:to>
                                    </p:set>
                                    <p:anim calcmode="lin" valueType="num">
                                      <p:cBhvr>
                                        <p:cTn id="25" dur="1000" fill="hold"/>
                                        <p:tgtEl>
                                          <p:spTgt spid="490504"/>
                                        </p:tgtEl>
                                        <p:attrNameLst>
                                          <p:attrName>ppt_w</p:attrName>
                                        </p:attrNameLst>
                                      </p:cBhvr>
                                      <p:tavLst>
                                        <p:tav tm="0">
                                          <p:val>
                                            <p:fltVal val="0"/>
                                          </p:val>
                                        </p:tav>
                                        <p:tav tm="100000">
                                          <p:val>
                                            <p:strVal val="#ppt_w"/>
                                          </p:val>
                                        </p:tav>
                                      </p:tavLst>
                                    </p:anim>
                                    <p:anim calcmode="lin" valueType="num">
                                      <p:cBhvr>
                                        <p:cTn id="26" dur="1000" fill="hold"/>
                                        <p:tgtEl>
                                          <p:spTgt spid="490504"/>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490509"/>
                                        </p:tgtEl>
                                        <p:attrNameLst>
                                          <p:attrName>style.visibility</p:attrName>
                                        </p:attrNameLst>
                                      </p:cBhvr>
                                      <p:to>
                                        <p:strVal val="visible"/>
                                      </p:to>
                                    </p:set>
                                    <p:anim calcmode="lin" valueType="num">
                                      <p:cBhvr>
                                        <p:cTn id="31" dur="1000" fill="hold"/>
                                        <p:tgtEl>
                                          <p:spTgt spid="490509"/>
                                        </p:tgtEl>
                                        <p:attrNameLst>
                                          <p:attrName>ppt_w</p:attrName>
                                        </p:attrNameLst>
                                      </p:cBhvr>
                                      <p:tavLst>
                                        <p:tav tm="0">
                                          <p:val>
                                            <p:strVal val="(6*min(max(#ppt_w*#ppt_h,.3),1)-7.4)/-.7*#ppt_w"/>
                                          </p:val>
                                        </p:tav>
                                        <p:tav tm="100000">
                                          <p:val>
                                            <p:strVal val="#ppt_w"/>
                                          </p:val>
                                        </p:tav>
                                      </p:tavLst>
                                    </p:anim>
                                    <p:anim calcmode="lin" valueType="num">
                                      <p:cBhvr>
                                        <p:cTn id="32" dur="1000" fill="hold"/>
                                        <p:tgtEl>
                                          <p:spTgt spid="490509"/>
                                        </p:tgtEl>
                                        <p:attrNameLst>
                                          <p:attrName>ppt_h</p:attrName>
                                        </p:attrNameLst>
                                      </p:cBhvr>
                                      <p:tavLst>
                                        <p:tav tm="0">
                                          <p:val>
                                            <p:strVal val="(6*min(max(#ppt_w*#ppt_h,.3),1)-7.4)/-.7*#ppt_h"/>
                                          </p:val>
                                        </p:tav>
                                        <p:tav tm="100000">
                                          <p:val>
                                            <p:strVal val="#ppt_h"/>
                                          </p:val>
                                        </p:tav>
                                      </p:tavLst>
                                    </p:anim>
                                    <p:anim calcmode="lin" valueType="num">
                                      <p:cBhvr>
                                        <p:cTn id="33" dur="1000" fill="hold"/>
                                        <p:tgtEl>
                                          <p:spTgt spid="490509"/>
                                        </p:tgtEl>
                                        <p:attrNameLst>
                                          <p:attrName>ppt_x</p:attrName>
                                        </p:attrNameLst>
                                      </p:cBhvr>
                                      <p:tavLst>
                                        <p:tav tm="0">
                                          <p:val>
                                            <p:fltVal val="0.5"/>
                                          </p:val>
                                        </p:tav>
                                        <p:tav tm="100000">
                                          <p:val>
                                            <p:strVal val="#ppt_x"/>
                                          </p:val>
                                        </p:tav>
                                      </p:tavLst>
                                    </p:anim>
                                    <p:anim calcmode="lin" valueType="num">
                                      <p:cBhvr>
                                        <p:cTn id="34" dur="1000" fill="hold"/>
                                        <p:tgtEl>
                                          <p:spTgt spid="490509"/>
                                        </p:tgtEl>
                                        <p:attrNameLst>
                                          <p:attrName>ppt_y</p:attrName>
                                        </p:attrNameLst>
                                      </p:cBhvr>
                                      <p:tavLst>
                                        <p:tav tm="0">
                                          <p:val>
                                            <p:strVal val="1+(6*min(max(#ppt_w*#ppt_h,.3),1)-7.4)/-.7*#ppt_h/2"/>
                                          </p:val>
                                        </p:tav>
                                        <p:tav tm="100000">
                                          <p:val>
                                            <p:strVal val="#ppt_y"/>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490505"/>
                                        </p:tgtEl>
                                        <p:attrNameLst>
                                          <p:attrName>style.visibility</p:attrName>
                                        </p:attrNameLst>
                                      </p:cBhvr>
                                      <p:to>
                                        <p:strVal val="visible"/>
                                      </p:to>
                                    </p:set>
                                    <p:anim calcmode="lin" valueType="num">
                                      <p:cBhvr>
                                        <p:cTn id="37" dur="1000" fill="hold"/>
                                        <p:tgtEl>
                                          <p:spTgt spid="490505"/>
                                        </p:tgtEl>
                                        <p:attrNameLst>
                                          <p:attrName>ppt_w</p:attrName>
                                        </p:attrNameLst>
                                      </p:cBhvr>
                                      <p:tavLst>
                                        <p:tav tm="0">
                                          <p:val>
                                            <p:fltVal val="0"/>
                                          </p:val>
                                        </p:tav>
                                        <p:tav tm="100000">
                                          <p:val>
                                            <p:strVal val="#ppt_w"/>
                                          </p:val>
                                        </p:tav>
                                      </p:tavLst>
                                    </p:anim>
                                    <p:anim calcmode="lin" valueType="num">
                                      <p:cBhvr>
                                        <p:cTn id="38" dur="1000" fill="hold"/>
                                        <p:tgtEl>
                                          <p:spTgt spid="4905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2" grpId="0" animBg="1"/>
      <p:bldP spid="490504" grpId="0" animBg="1"/>
      <p:bldP spid="49050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4758" y="84633"/>
            <a:ext cx="5294847" cy="2123658"/>
          </a:xfrm>
          <a:prstGeom prst="rect">
            <a:avLst/>
          </a:prstGeom>
          <a:noFill/>
          <a:scene3d>
            <a:camera prst="orthographicFront"/>
            <a:lightRig rig="soft" dir="t">
              <a:rot lat="0" lon="0" rev="15600000"/>
            </a:lightRig>
          </a:scene3d>
          <a:sp3d>
            <a:bevelT w="165100" prst="coolSlant"/>
          </a:sp3d>
        </p:spPr>
        <p:txBody>
          <a:bodyPr wrap="none" lIns="91440" tIns="45720" rIns="91440" bIns="45720">
            <a:spAutoFit/>
            <a:sp3d extrusionH="57150" prstMaterial="softEdge">
              <a:bevelT w="25400" h="38100"/>
            </a:sp3d>
          </a:bodyPr>
          <a:lstStyle/>
          <a:p>
            <a:pPr algn="ctr"/>
            <a:r>
              <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Receive Him</a:t>
            </a:r>
          </a:p>
          <a:p>
            <a:pPr algn="ctr"/>
            <a:r>
              <a:rPr lang="en-US" sz="6600" b="1"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(Rom. 14)</a:t>
            </a:r>
            <a:endPar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endParaRPr>
          </a:p>
        </p:txBody>
      </p:sp>
      <p:sp>
        <p:nvSpPr>
          <p:cNvPr id="8" name="Rectangle 7"/>
          <p:cNvSpPr/>
          <p:nvPr/>
        </p:nvSpPr>
        <p:spPr>
          <a:xfrm>
            <a:off x="226136" y="186808"/>
            <a:ext cx="8701548" cy="64302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lowchart: Alternate Process 4"/>
          <p:cNvSpPr/>
          <p:nvPr/>
        </p:nvSpPr>
        <p:spPr>
          <a:xfrm>
            <a:off x="668587" y="2635046"/>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romanUcPeriod"/>
            </a:pPr>
            <a:r>
              <a:rPr lang="en-US" sz="3200" dirty="0">
                <a:solidFill>
                  <a:schemeClr val="tx2"/>
                </a:solidFill>
                <a:latin typeface="Arial Rounded MT Bold" panose="020F0704030504030204" pitchFamily="34" charset="0"/>
              </a:rPr>
              <a:t>The Context</a:t>
            </a:r>
          </a:p>
        </p:txBody>
      </p:sp>
      <p:sp>
        <p:nvSpPr>
          <p:cNvPr id="9" name="Flowchart: Alternate Process 8"/>
          <p:cNvSpPr/>
          <p:nvPr/>
        </p:nvSpPr>
        <p:spPr>
          <a:xfrm>
            <a:off x="668587" y="3418690"/>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3200" dirty="0">
                <a:solidFill>
                  <a:schemeClr val="tx2"/>
                </a:solidFill>
                <a:latin typeface="Arial Rounded MT Bold" panose="020F0704030504030204" pitchFamily="34" charset="0"/>
              </a:rPr>
              <a:t>The Point</a:t>
            </a:r>
          </a:p>
        </p:txBody>
      </p:sp>
      <p:sp>
        <p:nvSpPr>
          <p:cNvPr id="10" name="Flowchart: Alternate Process 9"/>
          <p:cNvSpPr/>
          <p:nvPr/>
        </p:nvSpPr>
        <p:spPr>
          <a:xfrm>
            <a:off x="668587" y="4202333"/>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3200" dirty="0">
                <a:solidFill>
                  <a:schemeClr val="tx2"/>
                </a:solidFill>
                <a:latin typeface="Arial Rounded MT Bold" panose="020F0704030504030204" pitchFamily="34" charset="0"/>
              </a:rPr>
              <a:t>The Chapter</a:t>
            </a:r>
          </a:p>
        </p:txBody>
      </p:sp>
      <p:sp>
        <p:nvSpPr>
          <p:cNvPr id="11" name="Flowchart: Alternate Process 10"/>
          <p:cNvSpPr/>
          <p:nvPr/>
        </p:nvSpPr>
        <p:spPr>
          <a:xfrm>
            <a:off x="668587" y="4985976"/>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4"/>
            </a:pPr>
            <a:r>
              <a:rPr lang="en-US" sz="3200" dirty="0">
                <a:solidFill>
                  <a:schemeClr val="tx2"/>
                </a:solidFill>
                <a:latin typeface="Arial Rounded MT Bold" panose="020F0704030504030204" pitchFamily="34" charset="0"/>
              </a:rPr>
              <a:t>The Abuse</a:t>
            </a:r>
          </a:p>
        </p:txBody>
      </p:sp>
      <p:sp>
        <p:nvSpPr>
          <p:cNvPr id="12" name="Flowchart: Alternate Process 11"/>
          <p:cNvSpPr/>
          <p:nvPr/>
        </p:nvSpPr>
        <p:spPr>
          <a:xfrm>
            <a:off x="668587" y="5769620"/>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5"/>
            </a:pPr>
            <a:r>
              <a:rPr lang="en-US" sz="3200" dirty="0">
                <a:solidFill>
                  <a:schemeClr val="tx2"/>
                </a:solidFill>
                <a:latin typeface="Arial Rounded MT Bold" panose="020F0704030504030204" pitchFamily="34" charset="0"/>
              </a:rPr>
              <a:t>The Application</a:t>
            </a:r>
          </a:p>
        </p:txBody>
      </p:sp>
    </p:spTree>
    <p:extLst>
      <p:ext uri="{BB962C8B-B14F-4D97-AF65-F5344CB8AC3E}">
        <p14:creationId xmlns:p14="http://schemas.microsoft.com/office/powerpoint/2010/main" val="3307181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727588"/>
            <a:ext cx="5614219" cy="646331"/>
          </a:xfrm>
          <a:prstGeom prst="rect">
            <a:avLst/>
          </a:prstGeom>
          <a:noFill/>
        </p:spPr>
        <p:txBody>
          <a:bodyPr wrap="square" rtlCol="0">
            <a:spAutoFit/>
          </a:bodyPr>
          <a:lstStyle/>
          <a:p>
            <a:pPr marL="857250" marR="0" lvl="0" indent="-857250" algn="ctr" defTabSz="914400" eaLnBrk="1" fontAlgn="auto" latinLnBrk="0" hangingPunct="1">
              <a:lnSpc>
                <a:spcPct val="100000"/>
              </a:lnSpc>
              <a:spcBef>
                <a:spcPts val="0"/>
              </a:spcBef>
              <a:spcAft>
                <a:spcPts val="0"/>
              </a:spcAft>
              <a:buClrTx/>
              <a:buSzTx/>
              <a:buFont typeface="+mj-lt"/>
              <a:buAutoNum type="romanUcPeriod" startAt="5"/>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The Application</a:t>
            </a:r>
          </a:p>
        </p:txBody>
      </p:sp>
      <p:sp>
        <p:nvSpPr>
          <p:cNvPr id="3" name="Title 3"/>
          <p:cNvSpPr txBox="1">
            <a:spLocks/>
          </p:cNvSpPr>
          <p:nvPr/>
        </p:nvSpPr>
        <p:spPr>
          <a:xfrm>
            <a:off x="503289" y="2050922"/>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effectLst>
                  <a:outerShdw blurRad="38100" dist="38100" dir="2700000" algn="tl">
                    <a:srgbClr val="000000">
                      <a:alpha val="43137"/>
                    </a:srgbClr>
                  </a:outerShdw>
                </a:effectLst>
              </a:rPr>
              <a:t>The Kind Of Issues That Fit</a:t>
            </a:r>
          </a:p>
        </p:txBody>
      </p:sp>
      <p:sp>
        <p:nvSpPr>
          <p:cNvPr id="4" name="Rounded Rectangle 3"/>
          <p:cNvSpPr/>
          <p:nvPr/>
        </p:nvSpPr>
        <p:spPr>
          <a:xfrm>
            <a:off x="414799" y="2875935"/>
            <a:ext cx="3886200" cy="3751007"/>
          </a:xfrm>
          <a:prstGeom prst="roundRect">
            <a:avLst>
              <a:gd name="adj" fmla="val 11551"/>
            </a:avLst>
          </a:prstGeom>
          <a:solidFill>
            <a:schemeClr val="bg1"/>
          </a:soli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0C0"/>
                </a:solidFill>
              </a:rPr>
              <a:t>The Criteria</a:t>
            </a:r>
          </a:p>
          <a:p>
            <a:pPr algn="ctr"/>
            <a:endParaRPr lang="en-US" sz="2400" dirty="0">
              <a:solidFill>
                <a:schemeClr val="tx1"/>
              </a:solidFill>
            </a:endParaRPr>
          </a:p>
          <a:p>
            <a:pPr algn="ctr"/>
            <a:r>
              <a:rPr lang="en-US" sz="2400" dirty="0">
                <a:solidFill>
                  <a:schemeClr val="tx1"/>
                </a:solidFill>
              </a:rPr>
              <a:t>Matter of indifference</a:t>
            </a:r>
          </a:p>
          <a:p>
            <a:pPr algn="ctr"/>
            <a:r>
              <a:rPr lang="en-US" sz="2400" dirty="0">
                <a:solidFill>
                  <a:schemeClr val="tx1"/>
                </a:solidFill>
              </a:rPr>
              <a:t>(Rom. 14:14)</a:t>
            </a:r>
          </a:p>
          <a:p>
            <a:pPr algn="ctr"/>
            <a:endParaRPr lang="en-US" sz="2400" dirty="0">
              <a:solidFill>
                <a:schemeClr val="tx1"/>
              </a:solidFill>
            </a:endParaRPr>
          </a:p>
          <a:p>
            <a:pPr algn="ctr"/>
            <a:r>
              <a:rPr lang="en-US" sz="2400" dirty="0">
                <a:solidFill>
                  <a:schemeClr val="tx1"/>
                </a:solidFill>
              </a:rPr>
              <a:t>Yet – Matter of Conscience (14:1, 23)</a:t>
            </a:r>
          </a:p>
          <a:p>
            <a:pPr algn="ctr"/>
            <a:endParaRPr lang="en-US" sz="2400" dirty="0">
              <a:solidFill>
                <a:schemeClr val="tx1"/>
              </a:solidFill>
            </a:endParaRPr>
          </a:p>
        </p:txBody>
      </p:sp>
      <p:sp>
        <p:nvSpPr>
          <p:cNvPr id="5" name="Rounded Rectangle 4"/>
          <p:cNvSpPr/>
          <p:nvPr/>
        </p:nvSpPr>
        <p:spPr>
          <a:xfrm>
            <a:off x="4851607" y="2875935"/>
            <a:ext cx="3886200" cy="3751007"/>
          </a:xfrm>
          <a:prstGeom prst="roundRect">
            <a:avLst>
              <a:gd name="adj" fmla="val 11551"/>
            </a:avLst>
          </a:prstGeom>
          <a:solidFill>
            <a:schemeClr val="bg1"/>
          </a:solidFill>
          <a:ln>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70C0"/>
                </a:solidFill>
              </a:rPr>
              <a:t>Issues Today</a:t>
            </a:r>
          </a:p>
          <a:p>
            <a:pPr algn="ctr"/>
            <a:endParaRPr lang="en-US" sz="2400" dirty="0">
              <a:solidFill>
                <a:schemeClr val="tx1"/>
              </a:solidFill>
            </a:endParaRPr>
          </a:p>
          <a:p>
            <a:pPr algn="ctr"/>
            <a:r>
              <a:rPr lang="en-US" sz="2400" dirty="0">
                <a:solidFill>
                  <a:schemeClr val="tx1"/>
                </a:solidFill>
              </a:rPr>
              <a:t>Circumcision</a:t>
            </a:r>
          </a:p>
          <a:p>
            <a:pPr algn="ctr"/>
            <a:r>
              <a:rPr lang="en-US" sz="2400" dirty="0">
                <a:solidFill>
                  <a:schemeClr val="tx1"/>
                </a:solidFill>
              </a:rPr>
              <a:t>Non-Rel. Christmas</a:t>
            </a:r>
          </a:p>
          <a:p>
            <a:pPr algn="ctr"/>
            <a:r>
              <a:rPr lang="en-US" sz="2400" dirty="0">
                <a:solidFill>
                  <a:schemeClr val="tx1"/>
                </a:solidFill>
              </a:rPr>
              <a:t>Playing Cards</a:t>
            </a:r>
          </a:p>
          <a:p>
            <a:pPr algn="ctr"/>
            <a:r>
              <a:rPr lang="en-US" sz="2400" dirty="0">
                <a:solidFill>
                  <a:schemeClr val="tx1"/>
                </a:solidFill>
              </a:rPr>
              <a:t>Playing Dice</a:t>
            </a:r>
          </a:p>
          <a:p>
            <a:pPr algn="ctr"/>
            <a:r>
              <a:rPr lang="en-US" sz="2400" dirty="0">
                <a:solidFill>
                  <a:schemeClr val="tx1"/>
                </a:solidFill>
              </a:rPr>
              <a:t>Eat at rest. with bar</a:t>
            </a:r>
          </a:p>
          <a:p>
            <a:pPr algn="ctr"/>
            <a:r>
              <a:rPr lang="en-US" sz="2400" dirty="0">
                <a:solidFill>
                  <a:schemeClr val="tx1"/>
                </a:solidFill>
              </a:rPr>
              <a:t>No Movies</a:t>
            </a:r>
          </a:p>
          <a:p>
            <a:pPr algn="ctr"/>
            <a:r>
              <a:rPr lang="en-US" sz="2400" dirty="0">
                <a:solidFill>
                  <a:schemeClr val="tx1"/>
                </a:solidFill>
              </a:rPr>
              <a:t>Etc.</a:t>
            </a:r>
          </a:p>
        </p:txBody>
      </p:sp>
    </p:spTree>
    <p:extLst>
      <p:ext uri="{BB962C8B-B14F-4D97-AF65-F5344CB8AC3E}">
        <p14:creationId xmlns:p14="http://schemas.microsoft.com/office/powerpoint/2010/main" val="36590273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4758" y="84633"/>
            <a:ext cx="5294847" cy="2123658"/>
          </a:xfrm>
          <a:prstGeom prst="rect">
            <a:avLst/>
          </a:prstGeom>
          <a:noFill/>
          <a:scene3d>
            <a:camera prst="orthographicFront"/>
            <a:lightRig rig="soft" dir="t">
              <a:rot lat="0" lon="0" rev="15600000"/>
            </a:lightRig>
          </a:scene3d>
          <a:sp3d>
            <a:bevelT w="165100" prst="coolSlant"/>
          </a:sp3d>
        </p:spPr>
        <p:txBody>
          <a:bodyPr wrap="none" lIns="91440" tIns="45720" rIns="91440" bIns="45720">
            <a:spAutoFit/>
            <a:sp3d extrusionH="57150" prstMaterial="softEdge">
              <a:bevelT w="25400" h="38100"/>
            </a:sp3d>
          </a:bodyPr>
          <a:lstStyle/>
          <a:p>
            <a:pPr algn="ctr"/>
            <a:r>
              <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Receive Him</a:t>
            </a:r>
          </a:p>
          <a:p>
            <a:pPr algn="ctr"/>
            <a:r>
              <a:rPr lang="en-US" sz="6600" b="1"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(Rom. 14)</a:t>
            </a:r>
            <a:endPar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endParaRPr>
          </a:p>
        </p:txBody>
      </p:sp>
      <p:sp>
        <p:nvSpPr>
          <p:cNvPr id="8" name="Rectangle 7"/>
          <p:cNvSpPr/>
          <p:nvPr/>
        </p:nvSpPr>
        <p:spPr>
          <a:xfrm>
            <a:off x="226136" y="186808"/>
            <a:ext cx="8701548" cy="64302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lowchart: Alternate Process 4"/>
          <p:cNvSpPr/>
          <p:nvPr/>
        </p:nvSpPr>
        <p:spPr>
          <a:xfrm>
            <a:off x="668587" y="2635046"/>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romanUcPeriod"/>
            </a:pPr>
            <a:r>
              <a:rPr lang="en-US" sz="3200" dirty="0">
                <a:solidFill>
                  <a:schemeClr val="tx2"/>
                </a:solidFill>
                <a:latin typeface="Arial Rounded MT Bold" panose="020F0704030504030204" pitchFamily="34" charset="0"/>
              </a:rPr>
              <a:t>The Context</a:t>
            </a:r>
          </a:p>
        </p:txBody>
      </p:sp>
      <p:sp>
        <p:nvSpPr>
          <p:cNvPr id="9" name="Flowchart: Alternate Process 8"/>
          <p:cNvSpPr/>
          <p:nvPr/>
        </p:nvSpPr>
        <p:spPr>
          <a:xfrm>
            <a:off x="668587" y="3418690"/>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3200" dirty="0">
                <a:solidFill>
                  <a:schemeClr val="tx2"/>
                </a:solidFill>
                <a:latin typeface="Arial Rounded MT Bold" panose="020F0704030504030204" pitchFamily="34" charset="0"/>
              </a:rPr>
              <a:t>The Point</a:t>
            </a:r>
          </a:p>
        </p:txBody>
      </p:sp>
      <p:sp>
        <p:nvSpPr>
          <p:cNvPr id="10" name="Flowchart: Alternate Process 9"/>
          <p:cNvSpPr/>
          <p:nvPr/>
        </p:nvSpPr>
        <p:spPr>
          <a:xfrm>
            <a:off x="668587" y="4202333"/>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3200" dirty="0">
                <a:solidFill>
                  <a:schemeClr val="tx2"/>
                </a:solidFill>
                <a:latin typeface="Arial Rounded MT Bold" panose="020F0704030504030204" pitchFamily="34" charset="0"/>
              </a:rPr>
              <a:t>The Chapter</a:t>
            </a:r>
          </a:p>
        </p:txBody>
      </p:sp>
      <p:sp>
        <p:nvSpPr>
          <p:cNvPr id="11" name="Flowchart: Alternate Process 10"/>
          <p:cNvSpPr/>
          <p:nvPr/>
        </p:nvSpPr>
        <p:spPr>
          <a:xfrm>
            <a:off x="668587" y="4985976"/>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4"/>
            </a:pPr>
            <a:r>
              <a:rPr lang="en-US" sz="3200" dirty="0">
                <a:solidFill>
                  <a:schemeClr val="tx2"/>
                </a:solidFill>
                <a:latin typeface="Arial Rounded MT Bold" panose="020F0704030504030204" pitchFamily="34" charset="0"/>
              </a:rPr>
              <a:t>The Abuse</a:t>
            </a:r>
          </a:p>
        </p:txBody>
      </p:sp>
      <p:sp>
        <p:nvSpPr>
          <p:cNvPr id="12" name="Flowchart: Alternate Process 11"/>
          <p:cNvSpPr/>
          <p:nvPr/>
        </p:nvSpPr>
        <p:spPr>
          <a:xfrm>
            <a:off x="668587" y="5769620"/>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5"/>
            </a:pPr>
            <a:r>
              <a:rPr lang="en-US" sz="3200" dirty="0">
                <a:solidFill>
                  <a:schemeClr val="tx2"/>
                </a:solidFill>
                <a:latin typeface="Arial Rounded MT Bold" panose="020F0704030504030204" pitchFamily="34" charset="0"/>
              </a:rPr>
              <a:t>The Application</a:t>
            </a:r>
          </a:p>
        </p:txBody>
      </p:sp>
    </p:spTree>
    <p:extLst>
      <p:ext uri="{BB962C8B-B14F-4D97-AF65-F5344CB8AC3E}">
        <p14:creationId xmlns:p14="http://schemas.microsoft.com/office/powerpoint/2010/main" val="391847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2534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5993" y="84633"/>
            <a:ext cx="5152373" cy="2123658"/>
          </a:xfrm>
          <a:prstGeom prst="rect">
            <a:avLst/>
          </a:prstGeom>
          <a:noFill/>
          <a:scene3d>
            <a:camera prst="orthographicFront"/>
            <a:lightRig rig="soft" dir="t">
              <a:rot lat="0" lon="0" rev="15600000"/>
            </a:lightRig>
          </a:scene3d>
          <a:sp3d>
            <a:bevelT w="165100" prst="coolSlant"/>
          </a:sp3d>
        </p:spPr>
        <p:txBody>
          <a:bodyPr wrap="none" lIns="91440" tIns="45720" rIns="91440" bIns="45720">
            <a:spAutoFit/>
            <a:sp3d extrusionH="57150" prstMaterial="softEdge">
              <a:bevelT w="25400" h="38100"/>
            </a:sp3d>
          </a:bodyPr>
          <a:lstStyle/>
          <a:p>
            <a:pPr algn="ctr"/>
            <a:r>
              <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Fellowship</a:t>
            </a:r>
          </a:p>
          <a:p>
            <a:pPr algn="ctr"/>
            <a:r>
              <a:rPr lang="en-US" sz="6600" b="1"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In The Truth</a:t>
            </a:r>
            <a:endPar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endParaRPr>
          </a:p>
        </p:txBody>
      </p:sp>
      <p:sp>
        <p:nvSpPr>
          <p:cNvPr id="4" name="Flowchart: Alternate Process 3"/>
          <p:cNvSpPr/>
          <p:nvPr/>
        </p:nvSpPr>
        <p:spPr>
          <a:xfrm>
            <a:off x="678427" y="2635046"/>
            <a:ext cx="7816645" cy="747252"/>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romanUcPeriod"/>
            </a:pPr>
            <a:r>
              <a:rPr lang="en-US" sz="3200" dirty="0">
                <a:solidFill>
                  <a:schemeClr val="tx2"/>
                </a:solidFill>
                <a:latin typeface="Arial Rounded MT Bold" panose="020F0704030504030204" pitchFamily="34" charset="0"/>
              </a:rPr>
              <a:t>The Basis</a:t>
            </a:r>
          </a:p>
        </p:txBody>
      </p:sp>
      <p:sp>
        <p:nvSpPr>
          <p:cNvPr id="5" name="Rectangle 4"/>
          <p:cNvSpPr/>
          <p:nvPr/>
        </p:nvSpPr>
        <p:spPr>
          <a:xfrm>
            <a:off x="226136" y="186808"/>
            <a:ext cx="8701548" cy="64302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Flowchart: Alternate Process 5"/>
          <p:cNvSpPr/>
          <p:nvPr/>
        </p:nvSpPr>
        <p:spPr>
          <a:xfrm>
            <a:off x="678427" y="3645257"/>
            <a:ext cx="7816645" cy="747252"/>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3200" dirty="0">
                <a:solidFill>
                  <a:schemeClr val="tx2"/>
                </a:solidFill>
                <a:latin typeface="Arial Rounded MT Bold" panose="020F0704030504030204" pitchFamily="34" charset="0"/>
              </a:rPr>
              <a:t>The Objections</a:t>
            </a:r>
          </a:p>
        </p:txBody>
      </p:sp>
      <p:sp>
        <p:nvSpPr>
          <p:cNvPr id="7" name="Flowchart: Alternate Process 6"/>
          <p:cNvSpPr/>
          <p:nvPr/>
        </p:nvSpPr>
        <p:spPr>
          <a:xfrm>
            <a:off x="678427" y="4655467"/>
            <a:ext cx="7816645" cy="747252"/>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3200" dirty="0">
                <a:solidFill>
                  <a:schemeClr val="tx2"/>
                </a:solidFill>
                <a:latin typeface="Arial Rounded MT Bold" panose="020F0704030504030204" pitchFamily="34" charset="0"/>
              </a:rPr>
              <a:t>The Application</a:t>
            </a:r>
          </a:p>
        </p:txBody>
      </p:sp>
      <p:sp>
        <p:nvSpPr>
          <p:cNvPr id="8" name="Wave 7"/>
          <p:cNvSpPr/>
          <p:nvPr/>
        </p:nvSpPr>
        <p:spPr>
          <a:xfrm rot="20860627">
            <a:off x="204138" y="145689"/>
            <a:ext cx="1121434" cy="595223"/>
          </a:xfrm>
          <a:prstGeom prst="wave">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bg1">
                    <a:lumMod val="85000"/>
                  </a:schemeClr>
                </a:solidFill>
              </a:rPr>
              <a:t>Review</a:t>
            </a:r>
          </a:p>
        </p:txBody>
      </p:sp>
    </p:spTree>
    <p:extLst>
      <p:ext uri="{BB962C8B-B14F-4D97-AF65-F5344CB8AC3E}">
        <p14:creationId xmlns:p14="http://schemas.microsoft.com/office/powerpoint/2010/main" val="108672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727588"/>
            <a:ext cx="5614219" cy="646331"/>
          </a:xfrm>
          <a:prstGeom prst="rect">
            <a:avLst/>
          </a:prstGeom>
          <a:noFill/>
        </p:spPr>
        <p:txBody>
          <a:bodyPr wrap="square" rtlCol="0">
            <a:spAutoFit/>
          </a:bodyPr>
          <a:lstStyle/>
          <a:p>
            <a:pPr marL="400050" marR="0" lvl="0" indent="-400050" algn="ctr" defTabSz="914400" eaLnBrk="1" fontAlgn="auto" latinLnBrk="0" hangingPunct="1">
              <a:lnSpc>
                <a:spcPct val="100000"/>
              </a:lnSpc>
              <a:spcBef>
                <a:spcPts val="0"/>
              </a:spcBef>
              <a:spcAft>
                <a:spcPts val="0"/>
              </a:spcAft>
              <a:buClrTx/>
              <a:buSzTx/>
              <a:buFont typeface="+mj-lt"/>
              <a:buAutoNum type="romanUcPeriod"/>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The Basis</a:t>
            </a:r>
          </a:p>
        </p:txBody>
      </p:sp>
      <p:sp>
        <p:nvSpPr>
          <p:cNvPr id="3" name="TextBox 2"/>
          <p:cNvSpPr txBox="1"/>
          <p:nvPr/>
        </p:nvSpPr>
        <p:spPr>
          <a:xfrm>
            <a:off x="589936" y="2172929"/>
            <a:ext cx="8191755" cy="1815882"/>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Truth is the basis for unity</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sz="2800" u="sng" kern="0" dirty="0">
                <a:solidFill>
                  <a:srgbClr val="FFFF00"/>
                </a:solidFill>
                <a:effectLst>
                  <a:outerShdw blurRad="38100" dist="38100" dir="2700000" algn="tl">
                    <a:srgbClr val="000000">
                      <a:alpha val="43137"/>
                    </a:srgbClr>
                  </a:outerShdw>
                </a:effectLst>
              </a:rPr>
              <a:t>Truth is the basis for fellowship</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Truth is the basis</a:t>
            </a:r>
            <a:r>
              <a:rPr kumimoji="0" lang="en-US" sz="2800" b="0" i="0" u="sng" strike="noStrike" kern="0" cap="none" spc="0" normalizeH="0" noProof="0" dirty="0">
                <a:ln>
                  <a:noFill/>
                </a:ln>
                <a:solidFill>
                  <a:srgbClr val="FFFF00"/>
                </a:solidFill>
                <a:effectLst>
                  <a:outerShdw blurRad="38100" dist="38100" dir="2700000" algn="tl">
                    <a:srgbClr val="000000">
                      <a:alpha val="43137"/>
                    </a:srgbClr>
                  </a:outerShdw>
                </a:effectLst>
                <a:uLnTx/>
                <a:uFillTx/>
              </a:rPr>
              <a:t> for rejecting</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sz="2800" u="sng" kern="0" baseline="0" dirty="0">
                <a:solidFill>
                  <a:srgbClr val="FFFF00"/>
                </a:solidFill>
                <a:effectLst>
                  <a:outerShdw blurRad="38100" dist="38100" dir="2700000" algn="tl">
                    <a:srgbClr val="000000">
                      <a:alpha val="43137"/>
                    </a:srgbClr>
                  </a:outerShdw>
                </a:effectLst>
              </a:rPr>
              <a:t>Truth includes the whole revelation</a:t>
            </a:r>
            <a:endPar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endParaRPr>
          </a:p>
        </p:txBody>
      </p:sp>
      <p:sp>
        <p:nvSpPr>
          <p:cNvPr id="4" name="TextBox 3"/>
          <p:cNvSpPr txBox="1"/>
          <p:nvPr/>
        </p:nvSpPr>
        <p:spPr>
          <a:xfrm>
            <a:off x="0" y="4451230"/>
            <a:ext cx="9143999" cy="954107"/>
          </a:xfrm>
          <a:prstGeom prst="rect">
            <a:avLst/>
          </a:prstGeom>
          <a:noFill/>
        </p:spPr>
        <p:txBody>
          <a:bodyPr wrap="square" rtlCol="0">
            <a:spAutoFit/>
          </a:bodyPr>
          <a:lstStyle/>
          <a:p>
            <a:pPr algn="ctr"/>
            <a:r>
              <a:rPr lang="en-US" sz="2800" i="1" dirty="0"/>
              <a:t>Unity &amp; Fellowship is Dear &amp; Precious</a:t>
            </a:r>
          </a:p>
          <a:p>
            <a:pPr algn="ctr"/>
            <a:r>
              <a:rPr lang="en-US" sz="2800" i="1" dirty="0"/>
              <a:t>But Should Not be Maintained at the Expense of Truth! </a:t>
            </a:r>
          </a:p>
        </p:txBody>
      </p:sp>
      <p:sp>
        <p:nvSpPr>
          <p:cNvPr id="5" name="Wave 4"/>
          <p:cNvSpPr/>
          <p:nvPr/>
        </p:nvSpPr>
        <p:spPr>
          <a:xfrm rot="20860627">
            <a:off x="36685" y="19553"/>
            <a:ext cx="1121434" cy="595223"/>
          </a:xfrm>
          <a:prstGeom prst="wave">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bg1">
                    <a:lumMod val="85000"/>
                  </a:schemeClr>
                </a:solidFill>
              </a:rPr>
              <a:t>Review</a:t>
            </a:r>
          </a:p>
        </p:txBody>
      </p:sp>
    </p:spTree>
    <p:extLst>
      <p:ext uri="{BB962C8B-B14F-4D97-AF65-F5344CB8AC3E}">
        <p14:creationId xmlns:p14="http://schemas.microsoft.com/office/powerpoint/2010/main" val="64347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4758" y="84633"/>
            <a:ext cx="5294847" cy="2123658"/>
          </a:xfrm>
          <a:prstGeom prst="rect">
            <a:avLst/>
          </a:prstGeom>
          <a:noFill/>
          <a:scene3d>
            <a:camera prst="orthographicFront"/>
            <a:lightRig rig="soft" dir="t">
              <a:rot lat="0" lon="0" rev="15600000"/>
            </a:lightRig>
          </a:scene3d>
          <a:sp3d>
            <a:bevelT w="165100" prst="coolSlant"/>
          </a:sp3d>
        </p:spPr>
        <p:txBody>
          <a:bodyPr wrap="none" lIns="91440" tIns="45720" rIns="91440" bIns="45720">
            <a:spAutoFit/>
            <a:sp3d extrusionH="57150" prstMaterial="softEdge">
              <a:bevelT w="25400" h="38100"/>
            </a:sp3d>
          </a:bodyPr>
          <a:lstStyle/>
          <a:p>
            <a:pPr algn="ctr"/>
            <a:r>
              <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Receive Him</a:t>
            </a:r>
          </a:p>
          <a:p>
            <a:pPr algn="ctr"/>
            <a:r>
              <a:rPr lang="en-US" sz="6600" b="1"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(Rom. 14)</a:t>
            </a:r>
            <a:endPar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endParaRPr>
          </a:p>
        </p:txBody>
      </p:sp>
      <p:sp>
        <p:nvSpPr>
          <p:cNvPr id="8" name="Rectangle 7"/>
          <p:cNvSpPr/>
          <p:nvPr/>
        </p:nvSpPr>
        <p:spPr>
          <a:xfrm>
            <a:off x="226136" y="186808"/>
            <a:ext cx="8701548" cy="64302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 name="TextBox 2"/>
          <p:cNvSpPr txBox="1"/>
          <p:nvPr/>
        </p:nvSpPr>
        <p:spPr>
          <a:xfrm>
            <a:off x="644990" y="2415941"/>
            <a:ext cx="7863840" cy="3416320"/>
          </a:xfrm>
          <a:prstGeom prst="rect">
            <a:avLst/>
          </a:prstGeom>
          <a:solidFill>
            <a:srgbClr val="FFFFFF">
              <a:alpha val="72941"/>
            </a:srgbClr>
          </a:solidFill>
        </p:spPr>
        <p:txBody>
          <a:bodyPr wrap="square" rtlCol="0">
            <a:spAutoFit/>
          </a:bodyPr>
          <a:lstStyle/>
          <a:p>
            <a:pPr algn="ctr"/>
            <a:r>
              <a:rPr lang="en-US" sz="2400" b="1" dirty="0"/>
              <a:t>In the midst of controversy – question of fellowship is raised</a:t>
            </a:r>
          </a:p>
          <a:p>
            <a:pPr algn="ctr"/>
            <a:r>
              <a:rPr lang="en-US" sz="2400" b="1" i="1" dirty="0">
                <a:solidFill>
                  <a:srgbClr val="C00000"/>
                </a:solidFill>
              </a:rPr>
              <a:t>Does Romans 14 apply?</a:t>
            </a:r>
          </a:p>
          <a:p>
            <a:endParaRPr lang="en-US" sz="2400" i="1" dirty="0">
              <a:solidFill>
                <a:srgbClr val="C00000"/>
              </a:solidFill>
            </a:endParaRPr>
          </a:p>
          <a:p>
            <a:pPr marL="742950" lvl="1" indent="-285750">
              <a:buFont typeface="Arial" panose="020B0604020202020204" pitchFamily="34" charset="0"/>
              <a:buChar char="•"/>
            </a:pPr>
            <a:r>
              <a:rPr lang="en-US" sz="2400" dirty="0"/>
              <a:t>Instrumental music?</a:t>
            </a:r>
          </a:p>
          <a:p>
            <a:pPr marL="742950" lvl="1" indent="-285750">
              <a:buFont typeface="Arial" panose="020B0604020202020204" pitchFamily="34" charset="0"/>
              <a:buChar char="•"/>
            </a:pPr>
            <a:r>
              <a:rPr lang="en-US" sz="2400" dirty="0"/>
              <a:t>Missionary society?</a:t>
            </a:r>
          </a:p>
          <a:p>
            <a:pPr marL="742950" lvl="1" indent="-285750">
              <a:buFont typeface="Arial" panose="020B0604020202020204" pitchFamily="34" charset="0"/>
              <a:buChar char="•"/>
            </a:pPr>
            <a:r>
              <a:rPr lang="en-US" sz="2400" dirty="0"/>
              <a:t>Premillennialism?</a:t>
            </a:r>
          </a:p>
          <a:p>
            <a:pPr marL="742950" lvl="1" indent="-285750">
              <a:buFont typeface="Arial" panose="020B0604020202020204" pitchFamily="34" charset="0"/>
              <a:buChar char="•"/>
            </a:pPr>
            <a:r>
              <a:rPr lang="en-US" sz="2400" dirty="0"/>
              <a:t>Institutionalism?</a:t>
            </a:r>
          </a:p>
          <a:p>
            <a:pPr marL="742950" lvl="1" indent="-285750">
              <a:buFont typeface="Arial" panose="020B0604020202020204" pitchFamily="34" charset="0"/>
              <a:buChar char="•"/>
            </a:pPr>
            <a:r>
              <a:rPr lang="en-US" sz="2400" dirty="0"/>
              <a:t>Social gospel?</a:t>
            </a:r>
          </a:p>
          <a:p>
            <a:pPr marL="742950" lvl="1" indent="-285750">
              <a:buFont typeface="Arial" panose="020B0604020202020204" pitchFamily="34" charset="0"/>
              <a:buChar char="•"/>
            </a:pPr>
            <a:r>
              <a:rPr lang="en-US" sz="2400" dirty="0"/>
              <a:t>Divorce &amp; remarriage?</a:t>
            </a:r>
          </a:p>
        </p:txBody>
      </p:sp>
    </p:spTree>
    <p:extLst>
      <p:ext uri="{BB962C8B-B14F-4D97-AF65-F5344CB8AC3E}">
        <p14:creationId xmlns:p14="http://schemas.microsoft.com/office/powerpoint/2010/main" val="1993883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4758" y="84633"/>
            <a:ext cx="5294847" cy="2123658"/>
          </a:xfrm>
          <a:prstGeom prst="rect">
            <a:avLst/>
          </a:prstGeom>
          <a:noFill/>
          <a:scene3d>
            <a:camera prst="orthographicFront"/>
            <a:lightRig rig="soft" dir="t">
              <a:rot lat="0" lon="0" rev="15600000"/>
            </a:lightRig>
          </a:scene3d>
          <a:sp3d>
            <a:bevelT w="165100" prst="coolSlant"/>
          </a:sp3d>
        </p:spPr>
        <p:txBody>
          <a:bodyPr wrap="none" lIns="91440" tIns="45720" rIns="91440" bIns="45720">
            <a:spAutoFit/>
            <a:sp3d extrusionH="57150" prstMaterial="softEdge">
              <a:bevelT w="25400" h="38100"/>
            </a:sp3d>
          </a:bodyPr>
          <a:lstStyle/>
          <a:p>
            <a:pPr algn="ctr"/>
            <a:r>
              <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Receive Him</a:t>
            </a:r>
          </a:p>
          <a:p>
            <a:pPr algn="ctr"/>
            <a:r>
              <a:rPr lang="en-US" sz="6600" b="1"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rPr>
              <a:t>(Rom. 14)</a:t>
            </a:r>
            <a:endParaRPr lang="en-US" sz="6600" b="1" cap="none" spc="0" dirty="0">
              <a:ln/>
              <a:solidFill>
                <a:schemeClr val="bg1"/>
              </a:solidFill>
              <a:effectLst>
                <a:outerShdw blurRad="50800" dist="38100" dir="2700000" algn="tl" rotWithShape="0">
                  <a:prstClr val="black">
                    <a:alpha val="40000"/>
                  </a:prstClr>
                </a:outerShdw>
              </a:effectLst>
              <a:latin typeface="Arial Rounded MT Bold" panose="020F0704030504030204" pitchFamily="34" charset="0"/>
            </a:endParaRPr>
          </a:p>
        </p:txBody>
      </p:sp>
      <p:sp>
        <p:nvSpPr>
          <p:cNvPr id="8" name="Rectangle 7"/>
          <p:cNvSpPr/>
          <p:nvPr/>
        </p:nvSpPr>
        <p:spPr>
          <a:xfrm>
            <a:off x="226136" y="186808"/>
            <a:ext cx="8701548" cy="643029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lowchart: Alternate Process 4"/>
          <p:cNvSpPr/>
          <p:nvPr/>
        </p:nvSpPr>
        <p:spPr>
          <a:xfrm>
            <a:off x="668587" y="2635046"/>
            <a:ext cx="7816645" cy="634365"/>
          </a:xfrm>
          <a:prstGeom prst="flowChartAlternateProcess">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romanUcPeriod"/>
            </a:pPr>
            <a:r>
              <a:rPr lang="en-US" sz="3200" dirty="0">
                <a:solidFill>
                  <a:schemeClr val="tx2"/>
                </a:solidFill>
                <a:latin typeface="Arial Rounded MT Bold" panose="020F0704030504030204" pitchFamily="34" charset="0"/>
              </a:rPr>
              <a:t>The Context</a:t>
            </a:r>
          </a:p>
        </p:txBody>
      </p:sp>
    </p:spTree>
    <p:extLst>
      <p:ext uri="{BB962C8B-B14F-4D97-AF65-F5344CB8AC3E}">
        <p14:creationId xmlns:p14="http://schemas.microsoft.com/office/powerpoint/2010/main" val="3123864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725" y="727588"/>
            <a:ext cx="5614219" cy="646331"/>
          </a:xfrm>
          <a:prstGeom prst="rect">
            <a:avLst/>
          </a:prstGeom>
          <a:noFill/>
        </p:spPr>
        <p:txBody>
          <a:bodyPr wrap="square" rtlCol="0">
            <a:spAutoFit/>
          </a:bodyPr>
          <a:lstStyle/>
          <a:p>
            <a:pPr marL="400050" marR="0" lvl="0" indent="-400050" algn="ctr" defTabSz="914400" eaLnBrk="1" fontAlgn="auto" latinLnBrk="0" hangingPunct="1">
              <a:lnSpc>
                <a:spcPct val="100000"/>
              </a:lnSpc>
              <a:spcBef>
                <a:spcPts val="0"/>
              </a:spcBef>
              <a:spcAft>
                <a:spcPts val="0"/>
              </a:spcAft>
              <a:buClrTx/>
              <a:buSzTx/>
              <a:buFont typeface="+mj-lt"/>
              <a:buAutoNum type="romanUcPeriod"/>
              <a:tabLst/>
              <a:defRPr/>
            </a:pPr>
            <a:r>
              <a:rPr kumimoji="0" lang="en-US" sz="3600" b="0" i="0" u="none" strike="noStrike" kern="0" cap="none" spc="0" normalizeH="0" baseline="0" noProof="0" dirty="0">
                <a:ln>
                  <a:noFill/>
                </a:ln>
                <a:solidFill>
                  <a:schemeClr val="tx2"/>
                </a:solidFill>
                <a:effectLst/>
                <a:uLnTx/>
                <a:uFillTx/>
                <a:latin typeface="Arial Rounded MT Bold" panose="020F0704030504030204" pitchFamily="34" charset="0"/>
              </a:rPr>
              <a:t>The Context</a:t>
            </a:r>
          </a:p>
        </p:txBody>
      </p:sp>
      <p:sp>
        <p:nvSpPr>
          <p:cNvPr id="4" name="TextBox 3"/>
          <p:cNvSpPr txBox="1"/>
          <p:nvPr/>
        </p:nvSpPr>
        <p:spPr>
          <a:xfrm>
            <a:off x="589936" y="2172929"/>
            <a:ext cx="8191755" cy="523220"/>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kumimoji="0" lang="en-US" sz="2800" b="0" i="0" u="sng" strike="noStrike" kern="0" cap="none" spc="0" normalizeH="0" baseline="0" noProof="0" dirty="0">
                <a:ln>
                  <a:noFill/>
                </a:ln>
                <a:solidFill>
                  <a:srgbClr val="FFFF00"/>
                </a:solidFill>
                <a:effectLst>
                  <a:outerShdw blurRad="38100" dist="38100" dir="2700000" algn="tl">
                    <a:srgbClr val="000000">
                      <a:alpha val="43137"/>
                    </a:srgbClr>
                  </a:outerShdw>
                </a:effectLst>
                <a:uLnTx/>
                <a:uFillTx/>
              </a:rPr>
              <a:t>The book</a:t>
            </a:r>
          </a:p>
        </p:txBody>
      </p:sp>
    </p:spTree>
    <p:extLst>
      <p:ext uri="{BB962C8B-B14F-4D97-AF65-F5344CB8AC3E}">
        <p14:creationId xmlns:p14="http://schemas.microsoft.com/office/powerpoint/2010/main" val="15427892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1846</TotalTime>
  <Words>1655</Words>
  <Application>Microsoft Office PowerPoint</Application>
  <PresentationFormat>On-screen Show (4:3)</PresentationFormat>
  <Paragraphs>401</Paragraphs>
  <Slides>48</Slides>
  <Notes>1</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2</vt:i4>
      </vt:variant>
      <vt:variant>
        <vt:lpstr>Slide Titles</vt:lpstr>
      </vt:variant>
      <vt:variant>
        <vt:i4>48</vt:i4>
      </vt:variant>
    </vt:vector>
  </HeadingPairs>
  <TitlesOfParts>
    <vt:vector size="65" baseType="lpstr">
      <vt:lpstr>Calibri Light</vt:lpstr>
      <vt:lpstr>Calibri</vt:lpstr>
      <vt:lpstr>Wingdings</vt:lpstr>
      <vt:lpstr>Arial Narrow</vt:lpstr>
      <vt:lpstr>Arial Black</vt:lpstr>
      <vt:lpstr>Charter Bd BT</vt:lpstr>
      <vt:lpstr>Tahoma</vt:lpstr>
      <vt:lpstr>Arial</vt:lpstr>
      <vt:lpstr>Arial Rounded MT Bold</vt:lpstr>
      <vt:lpstr>Times New Roman</vt:lpstr>
      <vt:lpstr>AR BLANCA</vt:lpstr>
      <vt:lpstr>Office Theme</vt:lpstr>
      <vt:lpstr>1_Office Theme</vt:lpstr>
      <vt:lpstr>2_Office Theme</vt:lpstr>
      <vt:lpstr>5_Office Theme</vt:lpstr>
      <vt:lpstr>Drawing</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Romans 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Loose Thinking On Romans 14 Leads To:</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Donnie V. Rader</dc:creator>
  <cp:lastModifiedBy>Donnie V. Rader</cp:lastModifiedBy>
  <cp:revision>91</cp:revision>
  <dcterms:created xsi:type="dcterms:W3CDTF">2016-06-13T15:06:45Z</dcterms:created>
  <dcterms:modified xsi:type="dcterms:W3CDTF">2016-07-04T03:45:30Z</dcterms:modified>
</cp:coreProperties>
</file>