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8" r:id="rId2"/>
    <p:sldId id="263" r:id="rId3"/>
    <p:sldId id="264"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593B1D"/>
    <a:srgbClr val="8A5C2E"/>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C14B1C86-916E-46B4-93DB-53091B63F56C}" type="slidenum">
              <a:rPr lang="en-US"/>
              <a:pPr>
                <a:defRPr/>
              </a:pPr>
              <a:t>‹#›</a:t>
            </a:fld>
            <a:endParaRPr lang="en-US"/>
          </a:p>
        </p:txBody>
      </p:sp>
    </p:spTree>
    <p:extLst>
      <p:ext uri="{BB962C8B-B14F-4D97-AF65-F5344CB8AC3E}">
        <p14:creationId xmlns:p14="http://schemas.microsoft.com/office/powerpoint/2010/main" val="255578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BA35916D-6F25-4D21-95AF-F5B13FAC4676}" type="slidenum">
              <a:rPr lang="en-US"/>
              <a:pPr>
                <a:defRPr/>
              </a:pPr>
              <a:t>‹#›</a:t>
            </a:fld>
            <a:endParaRPr lang="en-US"/>
          </a:p>
        </p:txBody>
      </p:sp>
    </p:spTree>
    <p:extLst>
      <p:ext uri="{BB962C8B-B14F-4D97-AF65-F5344CB8AC3E}">
        <p14:creationId xmlns:p14="http://schemas.microsoft.com/office/powerpoint/2010/main" val="87474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D8CB73C-9A7A-44EC-B2EC-336C00A3F371}" type="slidenum">
              <a:rPr lang="en-US"/>
              <a:pPr>
                <a:defRPr/>
              </a:pPr>
              <a:t>‹#›</a:t>
            </a:fld>
            <a:endParaRPr lang="en-US"/>
          </a:p>
        </p:txBody>
      </p:sp>
    </p:spTree>
    <p:extLst>
      <p:ext uri="{BB962C8B-B14F-4D97-AF65-F5344CB8AC3E}">
        <p14:creationId xmlns:p14="http://schemas.microsoft.com/office/powerpoint/2010/main" val="159409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780F135C-B21D-4D9D-9313-6741F98BFEBB}" type="slidenum">
              <a:rPr lang="en-US"/>
              <a:pPr>
                <a:defRPr/>
              </a:pPr>
              <a:t>‹#›</a:t>
            </a:fld>
            <a:endParaRPr lang="en-US"/>
          </a:p>
        </p:txBody>
      </p:sp>
    </p:spTree>
    <p:extLst>
      <p:ext uri="{BB962C8B-B14F-4D97-AF65-F5344CB8AC3E}">
        <p14:creationId xmlns:p14="http://schemas.microsoft.com/office/powerpoint/2010/main" val="326984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D09ECD24-0C1E-48B0-AFD6-85E24C7AEC6C}" type="slidenum">
              <a:rPr lang="en-US"/>
              <a:pPr>
                <a:defRPr/>
              </a:pPr>
              <a:t>‹#›</a:t>
            </a:fld>
            <a:endParaRPr lang="en-US"/>
          </a:p>
        </p:txBody>
      </p:sp>
    </p:spTree>
    <p:extLst>
      <p:ext uri="{BB962C8B-B14F-4D97-AF65-F5344CB8AC3E}">
        <p14:creationId xmlns:p14="http://schemas.microsoft.com/office/powerpoint/2010/main" val="82114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39D9D8AD-FA9B-482A-9FC0-CF9CDB609653}" type="slidenum">
              <a:rPr lang="en-US"/>
              <a:pPr>
                <a:defRPr/>
              </a:pPr>
              <a:t>‹#›</a:t>
            </a:fld>
            <a:endParaRPr lang="en-US"/>
          </a:p>
        </p:txBody>
      </p:sp>
    </p:spTree>
    <p:extLst>
      <p:ext uri="{BB962C8B-B14F-4D97-AF65-F5344CB8AC3E}">
        <p14:creationId xmlns:p14="http://schemas.microsoft.com/office/powerpoint/2010/main" val="349283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88CE5925-C870-45BE-91C6-84DD020E7BB7}" type="slidenum">
              <a:rPr lang="en-US"/>
              <a:pPr>
                <a:defRPr/>
              </a:pPr>
              <a:t>‹#›</a:t>
            </a:fld>
            <a:endParaRPr lang="en-US"/>
          </a:p>
        </p:txBody>
      </p:sp>
    </p:spTree>
    <p:extLst>
      <p:ext uri="{BB962C8B-B14F-4D97-AF65-F5344CB8AC3E}">
        <p14:creationId xmlns:p14="http://schemas.microsoft.com/office/powerpoint/2010/main" val="405298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F4B48846-9C2C-4A5B-B236-AC2EB0A9EA2D}" type="slidenum">
              <a:rPr lang="en-US"/>
              <a:pPr>
                <a:defRPr/>
              </a:pPr>
              <a:t>‹#›</a:t>
            </a:fld>
            <a:endParaRPr lang="en-US"/>
          </a:p>
        </p:txBody>
      </p:sp>
    </p:spTree>
    <p:extLst>
      <p:ext uri="{BB962C8B-B14F-4D97-AF65-F5344CB8AC3E}">
        <p14:creationId xmlns:p14="http://schemas.microsoft.com/office/powerpoint/2010/main" val="273900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8DB65FE5-8A6C-4F2A-A84C-9028A0D4B1AF}" type="slidenum">
              <a:rPr lang="en-US"/>
              <a:pPr>
                <a:defRPr/>
              </a:pPr>
              <a:t>‹#›</a:t>
            </a:fld>
            <a:endParaRPr lang="en-US"/>
          </a:p>
        </p:txBody>
      </p:sp>
    </p:spTree>
    <p:extLst>
      <p:ext uri="{BB962C8B-B14F-4D97-AF65-F5344CB8AC3E}">
        <p14:creationId xmlns:p14="http://schemas.microsoft.com/office/powerpoint/2010/main" val="276743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E04BF4F8-1BF1-484D-AEFB-66E7EFC35FD3}" type="slidenum">
              <a:rPr lang="en-US"/>
              <a:pPr>
                <a:defRPr/>
              </a:pPr>
              <a:t>‹#›</a:t>
            </a:fld>
            <a:endParaRPr lang="en-US"/>
          </a:p>
        </p:txBody>
      </p:sp>
    </p:spTree>
    <p:extLst>
      <p:ext uri="{BB962C8B-B14F-4D97-AF65-F5344CB8AC3E}">
        <p14:creationId xmlns:p14="http://schemas.microsoft.com/office/powerpoint/2010/main" val="4110548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DD998EA7-EBF0-4353-A6B9-789698C0DF57}" type="slidenum">
              <a:rPr lang="en-US"/>
              <a:pPr>
                <a:defRPr/>
              </a:pPr>
              <a:t>‹#›</a:t>
            </a:fld>
            <a:endParaRPr lang="en-US"/>
          </a:p>
        </p:txBody>
      </p:sp>
    </p:spTree>
    <p:extLst>
      <p:ext uri="{BB962C8B-B14F-4D97-AF65-F5344CB8AC3E}">
        <p14:creationId xmlns:p14="http://schemas.microsoft.com/office/powerpoint/2010/main" val="245921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8A5C2E"/>
            </a:gs>
            <a:gs pos="50000">
              <a:srgbClr val="593B1D"/>
            </a:gs>
            <a:gs pos="100000">
              <a:srgbClr val="000000"/>
            </a:gs>
          </a:gsLst>
          <a:lin ang="5400000" scaled="0"/>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307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307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307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307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3082"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083"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4"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pPr>
              <a:defRPr/>
            </a:pPr>
            <a:endParaRPr lang="en-US"/>
          </a:p>
        </p:txBody>
      </p:sp>
      <p:sp>
        <p:nvSpPr>
          <p:cNvPr id="3085"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pPr>
              <a:defRPr/>
            </a:pPr>
            <a:endParaRPr lang="en-US"/>
          </a:p>
        </p:txBody>
      </p:sp>
      <p:sp>
        <p:nvSpPr>
          <p:cNvPr id="3086"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pPr>
              <a:defRPr/>
            </a:pPr>
            <a:fld id="{57B38151-2E83-4885-8D96-687F65CB856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66800"/>
            <a:ext cx="8229600" cy="2438400"/>
          </a:xfrm>
          <a:effectLst/>
        </p:spPr>
        <p:txBody>
          <a:bodyPr/>
          <a:lstStyle/>
          <a:p>
            <a:pPr eaLnBrk="1" hangingPunct="1">
              <a:defRPr/>
            </a:pPr>
            <a:r>
              <a:rPr lang="en-US" sz="7200" b="1" dirty="0" smtClean="0">
                <a:solidFill>
                  <a:srgbClr val="FFFF00"/>
                </a:solidFill>
                <a:effectLst>
                  <a:outerShdw blurRad="38100" dist="38100" dir="2700000" algn="tl">
                    <a:srgbClr val="000000">
                      <a:alpha val="43137"/>
                    </a:srgbClr>
                  </a:outerShdw>
                </a:effectLst>
              </a:rPr>
              <a:t>Is </a:t>
            </a:r>
            <a:r>
              <a:rPr lang="en-US" sz="7200" b="1" dirty="0" smtClean="0">
                <a:solidFill>
                  <a:srgbClr val="FFFF00"/>
                </a:solidFill>
                <a:effectLst>
                  <a:outerShdw blurRad="38100" dist="38100" dir="2700000" algn="tl">
                    <a:srgbClr val="000000">
                      <a:alpha val="43137"/>
                    </a:srgbClr>
                  </a:outerShdw>
                </a:effectLst>
              </a:rPr>
              <a:t>Your </a:t>
            </a:r>
            <a:r>
              <a:rPr lang="en-US" sz="7200" b="1" dirty="0" smtClean="0">
                <a:solidFill>
                  <a:srgbClr val="FFFF00"/>
                </a:solidFill>
                <a:effectLst>
                  <a:outerShdw blurRad="38100" dist="38100" dir="2700000" algn="tl">
                    <a:srgbClr val="000000">
                      <a:alpha val="43137"/>
                    </a:srgbClr>
                  </a:outerShdw>
                </a:effectLst>
              </a:rPr>
              <a:t>Heart Right </a:t>
            </a:r>
            <a:r>
              <a:rPr lang="en-US" sz="7200" b="1" dirty="0" smtClean="0">
                <a:solidFill>
                  <a:srgbClr val="FFFF00"/>
                </a:solidFill>
                <a:effectLst>
                  <a:outerShdw blurRad="38100" dist="38100" dir="2700000" algn="tl">
                    <a:srgbClr val="000000">
                      <a:alpha val="43137"/>
                    </a:srgbClr>
                  </a:outerShdw>
                </a:effectLst>
              </a:rPr>
              <a:t>in the Sight of </a:t>
            </a:r>
            <a:r>
              <a:rPr lang="en-US" sz="7200" b="1" dirty="0" smtClean="0">
                <a:solidFill>
                  <a:srgbClr val="FFFF00"/>
                </a:solidFill>
                <a:effectLst>
                  <a:outerShdw blurRad="38100" dist="38100" dir="2700000" algn="tl">
                    <a:srgbClr val="000000">
                      <a:alpha val="43137"/>
                    </a:srgbClr>
                  </a:outerShdw>
                </a:effectLst>
              </a:rPr>
              <a:t>God?</a:t>
            </a:r>
          </a:p>
        </p:txBody>
      </p:sp>
      <p:sp>
        <p:nvSpPr>
          <p:cNvPr id="3076" name="Rectangle 4"/>
          <p:cNvSpPr>
            <a:spLocks noChangeArrowheads="1"/>
          </p:cNvSpPr>
          <p:nvPr/>
        </p:nvSpPr>
        <p:spPr bwMode="auto">
          <a:xfrm>
            <a:off x="1371600" y="4191000"/>
            <a:ext cx="64008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20000"/>
              </a:spcBef>
              <a:buClr>
                <a:schemeClr val="hlink"/>
              </a:buClr>
              <a:buSzPct val="75000"/>
              <a:buFont typeface="Wingdings" pitchFamily="2" charset="2"/>
              <a:buNone/>
            </a:pPr>
            <a:r>
              <a:rPr lang="en-US" altLang="en-US" sz="6000" b="1" i="1" dirty="0">
                <a:effectLst>
                  <a:outerShdw blurRad="38100" dist="38100" dir="2700000" algn="tl">
                    <a:srgbClr val="000000">
                      <a:alpha val="43137"/>
                    </a:srgbClr>
                  </a:outerShdw>
                </a:effectLst>
              </a:rPr>
              <a:t>Acts </a:t>
            </a:r>
            <a:r>
              <a:rPr lang="en-US" altLang="en-US" sz="6000" b="1" i="1" dirty="0" smtClean="0">
                <a:effectLst>
                  <a:outerShdw blurRad="38100" dist="38100" dir="2700000" algn="tl">
                    <a:srgbClr val="000000">
                      <a:alpha val="43137"/>
                    </a:srgbClr>
                  </a:outerShdw>
                </a:effectLst>
              </a:rPr>
              <a:t>8:18-23</a:t>
            </a:r>
            <a:endParaRPr lang="en-US" altLang="en-US" sz="60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1139825"/>
          </a:xfrm>
          <a:effectLst/>
        </p:spPr>
        <p:txBody>
          <a:bodyPr/>
          <a:lstStyle/>
          <a:p>
            <a:pPr eaLnBrk="1" hangingPunct="1">
              <a:defRPr/>
            </a:pPr>
            <a:r>
              <a:rPr lang="en-US" sz="4800" b="1" dirty="0" smtClean="0">
                <a:solidFill>
                  <a:srgbClr val="FFFF00"/>
                </a:solidFill>
                <a:effectLst>
                  <a:outerShdw blurRad="38100" dist="38100" dir="2700000" algn="tl">
                    <a:srgbClr val="000000">
                      <a:alpha val="43137"/>
                    </a:srgbClr>
                  </a:outerShdw>
                </a:effectLst>
              </a:rPr>
              <a:t>Acts 8:18-23</a:t>
            </a:r>
          </a:p>
        </p:txBody>
      </p:sp>
      <p:sp>
        <p:nvSpPr>
          <p:cNvPr id="4099" name="TextBox 4"/>
          <p:cNvSpPr txBox="1">
            <a:spLocks noChangeArrowheads="1"/>
          </p:cNvSpPr>
          <p:nvPr/>
        </p:nvSpPr>
        <p:spPr bwMode="auto">
          <a:xfrm>
            <a:off x="304800" y="1023938"/>
            <a:ext cx="8763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000" b="1" baseline="30000" dirty="0">
                <a:effectLst>
                  <a:outerShdw blurRad="38100" dist="38100" dir="2700000" algn="tl">
                    <a:srgbClr val="000000">
                      <a:alpha val="43137"/>
                    </a:srgbClr>
                  </a:outerShdw>
                </a:effectLst>
              </a:rPr>
              <a:t>18 </a:t>
            </a:r>
            <a:r>
              <a:rPr lang="en-US" sz="3000" dirty="0">
                <a:effectLst>
                  <a:outerShdw blurRad="38100" dist="38100" dir="2700000" algn="tl">
                    <a:srgbClr val="000000">
                      <a:alpha val="43137"/>
                    </a:srgbClr>
                  </a:outerShdw>
                </a:effectLst>
              </a:rPr>
              <a:t>And when Simon saw that through the laying on of the apostles’ hands the Holy Spirit was given, he offered them money, </a:t>
            </a:r>
            <a:r>
              <a:rPr lang="en-US" sz="3000" b="1" baseline="30000" dirty="0">
                <a:effectLst>
                  <a:outerShdw blurRad="38100" dist="38100" dir="2700000" algn="tl">
                    <a:srgbClr val="000000">
                      <a:alpha val="43137"/>
                    </a:srgbClr>
                  </a:outerShdw>
                </a:effectLst>
              </a:rPr>
              <a:t>19 </a:t>
            </a:r>
            <a:r>
              <a:rPr lang="en-US" sz="3000" dirty="0">
                <a:effectLst>
                  <a:outerShdw blurRad="38100" dist="38100" dir="2700000" algn="tl">
                    <a:srgbClr val="000000">
                      <a:alpha val="43137"/>
                    </a:srgbClr>
                  </a:outerShdw>
                </a:effectLst>
              </a:rPr>
              <a:t>saying, “Give me this power also, that anyone on whom I lay hands may receive the Holy Spirit</a:t>
            </a:r>
            <a:r>
              <a:rPr lang="en-US" sz="3000" dirty="0" smtClean="0">
                <a:effectLst>
                  <a:outerShdw blurRad="38100" dist="38100" dir="2700000" algn="tl">
                    <a:srgbClr val="000000">
                      <a:alpha val="43137"/>
                    </a:srgbClr>
                  </a:outerShdw>
                </a:effectLst>
              </a:rPr>
              <a:t>.” </a:t>
            </a:r>
            <a:r>
              <a:rPr lang="en-US" sz="3000" b="1" baseline="30000" dirty="0" smtClean="0">
                <a:effectLst>
                  <a:outerShdw blurRad="38100" dist="38100" dir="2700000" algn="tl">
                    <a:srgbClr val="000000">
                      <a:alpha val="43137"/>
                    </a:srgbClr>
                  </a:outerShdw>
                </a:effectLst>
              </a:rPr>
              <a:t>20</a:t>
            </a:r>
            <a:r>
              <a:rPr lang="en-US" sz="3000" b="1" baseline="30000" dirty="0">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But Peter said to him, “Your money perish with you, because you thought that the gift of God could be purchased with money! </a:t>
            </a:r>
            <a:r>
              <a:rPr lang="en-US" sz="3000" b="1" baseline="30000" dirty="0">
                <a:effectLst>
                  <a:outerShdw blurRad="38100" dist="38100" dir="2700000" algn="tl">
                    <a:srgbClr val="000000">
                      <a:alpha val="43137"/>
                    </a:srgbClr>
                  </a:outerShdw>
                </a:effectLst>
              </a:rPr>
              <a:t>21 </a:t>
            </a:r>
            <a:r>
              <a:rPr lang="en-US" sz="3000" dirty="0">
                <a:effectLst>
                  <a:outerShdw blurRad="38100" dist="38100" dir="2700000" algn="tl">
                    <a:srgbClr val="000000">
                      <a:alpha val="43137"/>
                    </a:srgbClr>
                  </a:outerShdw>
                </a:effectLst>
              </a:rPr>
              <a:t>You have neither part nor portion in this matter, for your heart is not right in the sight of God. </a:t>
            </a:r>
            <a:r>
              <a:rPr lang="en-US" sz="3000" b="1" baseline="30000" dirty="0">
                <a:effectLst>
                  <a:outerShdw blurRad="38100" dist="38100" dir="2700000" algn="tl">
                    <a:srgbClr val="000000">
                      <a:alpha val="43137"/>
                    </a:srgbClr>
                  </a:outerShdw>
                </a:effectLst>
              </a:rPr>
              <a:t>22 </a:t>
            </a:r>
            <a:r>
              <a:rPr lang="en-US" sz="3000" dirty="0">
                <a:effectLst>
                  <a:outerShdw blurRad="38100" dist="38100" dir="2700000" algn="tl">
                    <a:srgbClr val="000000">
                      <a:alpha val="43137"/>
                    </a:srgbClr>
                  </a:outerShdw>
                </a:effectLst>
              </a:rPr>
              <a:t>Repent therefore of this your wickedness, and pray God if perhaps the thought of your heart may be forgiven you. </a:t>
            </a:r>
            <a:r>
              <a:rPr lang="en-US" sz="3000" b="1" baseline="30000" dirty="0">
                <a:effectLst>
                  <a:outerShdw blurRad="38100" dist="38100" dir="2700000" algn="tl">
                    <a:srgbClr val="000000">
                      <a:alpha val="43137"/>
                    </a:srgbClr>
                  </a:outerShdw>
                </a:effectLst>
              </a:rPr>
              <a:t>23 </a:t>
            </a:r>
            <a:r>
              <a:rPr lang="en-US" sz="3000" dirty="0">
                <a:effectLst>
                  <a:outerShdw blurRad="38100" dist="38100" dir="2700000" algn="tl">
                    <a:srgbClr val="000000">
                      <a:alpha val="43137"/>
                    </a:srgbClr>
                  </a:outerShdw>
                </a:effectLst>
              </a:rPr>
              <a:t>For I see that you are poisoned by bitterness and bound by iniquity</a:t>
            </a:r>
            <a:r>
              <a:rPr lang="en-US" sz="3000" dirty="0" smtClean="0">
                <a:effectLst>
                  <a:outerShdw blurRad="38100" dist="38100" dir="2700000" algn="tl">
                    <a:srgbClr val="000000">
                      <a:alpha val="43137"/>
                    </a:srgbClr>
                  </a:outerShdw>
                </a:effectLst>
              </a:rPr>
              <a:t>.”</a:t>
            </a:r>
            <a:endParaRPr lang="en-US" sz="3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1139825"/>
          </a:xfrm>
          <a:effectLst/>
        </p:spPr>
        <p:txBody>
          <a:bodyPr/>
          <a:lstStyle/>
          <a:p>
            <a:pPr eaLnBrk="1" hangingPunct="1">
              <a:defRPr/>
            </a:pPr>
            <a:r>
              <a:rPr lang="en-US" sz="4800" b="1" dirty="0" smtClean="0">
                <a:solidFill>
                  <a:srgbClr val="FFFF00"/>
                </a:solidFill>
                <a:effectLst>
                  <a:outerShdw blurRad="38100" dist="38100" dir="2700000" algn="tl">
                    <a:srgbClr val="000000">
                      <a:alpha val="43137"/>
                    </a:srgbClr>
                  </a:outerShdw>
                </a:effectLst>
              </a:rPr>
              <a:t>Acts 8:18-23</a:t>
            </a:r>
          </a:p>
        </p:txBody>
      </p:sp>
      <p:sp>
        <p:nvSpPr>
          <p:cNvPr id="4099" name="TextBox 4"/>
          <p:cNvSpPr txBox="1">
            <a:spLocks noChangeArrowheads="1"/>
          </p:cNvSpPr>
          <p:nvPr/>
        </p:nvSpPr>
        <p:spPr bwMode="auto">
          <a:xfrm>
            <a:off x="304800" y="1023938"/>
            <a:ext cx="8763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000" b="1" baseline="30000" dirty="0">
                <a:effectLst>
                  <a:outerShdw blurRad="38100" dist="38100" dir="2700000" algn="tl">
                    <a:srgbClr val="000000">
                      <a:alpha val="43137"/>
                    </a:srgbClr>
                  </a:outerShdw>
                </a:effectLst>
              </a:rPr>
              <a:t>18 </a:t>
            </a:r>
            <a:r>
              <a:rPr lang="en-US" sz="3000" dirty="0">
                <a:effectLst>
                  <a:outerShdw blurRad="38100" dist="38100" dir="2700000" algn="tl">
                    <a:srgbClr val="000000">
                      <a:alpha val="43137"/>
                    </a:srgbClr>
                  </a:outerShdw>
                </a:effectLst>
              </a:rPr>
              <a:t>And when Simon saw that through the laying on of the apostles’ hands the Holy Spirit was given, he offered them money, </a:t>
            </a:r>
            <a:r>
              <a:rPr lang="en-US" sz="3000" b="1" baseline="30000" dirty="0">
                <a:effectLst>
                  <a:outerShdw blurRad="38100" dist="38100" dir="2700000" algn="tl">
                    <a:srgbClr val="000000">
                      <a:alpha val="43137"/>
                    </a:srgbClr>
                  </a:outerShdw>
                </a:effectLst>
              </a:rPr>
              <a:t>19 </a:t>
            </a:r>
            <a:r>
              <a:rPr lang="en-US" sz="3000" dirty="0">
                <a:effectLst>
                  <a:outerShdw blurRad="38100" dist="38100" dir="2700000" algn="tl">
                    <a:srgbClr val="000000">
                      <a:alpha val="43137"/>
                    </a:srgbClr>
                  </a:outerShdw>
                </a:effectLst>
              </a:rPr>
              <a:t>saying, “Give me this power also, that anyone on whom I lay hands may receive the Holy Spirit</a:t>
            </a:r>
            <a:r>
              <a:rPr lang="en-US" sz="3000" dirty="0" smtClean="0">
                <a:effectLst>
                  <a:outerShdw blurRad="38100" dist="38100" dir="2700000" algn="tl">
                    <a:srgbClr val="000000">
                      <a:alpha val="43137"/>
                    </a:srgbClr>
                  </a:outerShdw>
                </a:effectLst>
              </a:rPr>
              <a:t>.” </a:t>
            </a:r>
            <a:r>
              <a:rPr lang="en-US" sz="3000" b="1" baseline="30000" dirty="0" smtClean="0">
                <a:effectLst>
                  <a:outerShdw blurRad="38100" dist="38100" dir="2700000" algn="tl">
                    <a:srgbClr val="000000">
                      <a:alpha val="43137"/>
                    </a:srgbClr>
                  </a:outerShdw>
                </a:effectLst>
              </a:rPr>
              <a:t>20</a:t>
            </a:r>
            <a:r>
              <a:rPr lang="en-US" sz="3000" b="1" baseline="30000" dirty="0">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But Peter said to him, “Your money perish with you, because you thought that the gift of God could be purchased with money! </a:t>
            </a:r>
            <a:r>
              <a:rPr lang="en-US" sz="3000" b="1" baseline="30000" dirty="0">
                <a:effectLst>
                  <a:outerShdw blurRad="38100" dist="38100" dir="2700000" algn="tl">
                    <a:srgbClr val="000000">
                      <a:alpha val="43137"/>
                    </a:srgbClr>
                  </a:outerShdw>
                </a:effectLst>
              </a:rPr>
              <a:t>21 </a:t>
            </a:r>
            <a:r>
              <a:rPr lang="en-US" sz="3000" dirty="0">
                <a:effectLst>
                  <a:outerShdw blurRad="38100" dist="38100" dir="2700000" algn="tl">
                    <a:srgbClr val="000000">
                      <a:alpha val="43137"/>
                    </a:srgbClr>
                  </a:outerShdw>
                </a:effectLst>
              </a:rPr>
              <a:t>You have neither part nor portion in this matter, for </a:t>
            </a:r>
            <a:r>
              <a:rPr lang="en-US" sz="3000" b="1" i="1" dirty="0">
                <a:solidFill>
                  <a:srgbClr val="FFC000"/>
                </a:solidFill>
                <a:effectLst>
                  <a:outerShdw blurRad="38100" dist="38100" dir="2700000" algn="tl">
                    <a:srgbClr val="000000">
                      <a:alpha val="43137"/>
                    </a:srgbClr>
                  </a:outerShdw>
                </a:effectLst>
              </a:rPr>
              <a:t>your heart is not right in the sight of God</a:t>
            </a:r>
            <a:r>
              <a:rPr lang="en-US" sz="3000" dirty="0">
                <a:effectLst>
                  <a:outerShdw blurRad="38100" dist="38100" dir="2700000" algn="tl">
                    <a:srgbClr val="000000">
                      <a:alpha val="43137"/>
                    </a:srgbClr>
                  </a:outerShdw>
                </a:effectLst>
              </a:rPr>
              <a:t>. </a:t>
            </a:r>
            <a:r>
              <a:rPr lang="en-US" sz="3000" b="1" baseline="30000" dirty="0">
                <a:effectLst>
                  <a:outerShdw blurRad="38100" dist="38100" dir="2700000" algn="tl">
                    <a:srgbClr val="000000">
                      <a:alpha val="43137"/>
                    </a:srgbClr>
                  </a:outerShdw>
                </a:effectLst>
              </a:rPr>
              <a:t>22 </a:t>
            </a:r>
            <a:r>
              <a:rPr lang="en-US" sz="3000" dirty="0">
                <a:effectLst>
                  <a:outerShdw blurRad="38100" dist="38100" dir="2700000" algn="tl">
                    <a:srgbClr val="000000">
                      <a:alpha val="43137"/>
                    </a:srgbClr>
                  </a:outerShdw>
                </a:effectLst>
              </a:rPr>
              <a:t>Repent therefore of this your wickedness, and pray God if perhaps the thought of your heart may be forgiven you. </a:t>
            </a:r>
            <a:r>
              <a:rPr lang="en-US" sz="3000" b="1" baseline="30000" dirty="0">
                <a:effectLst>
                  <a:outerShdw blurRad="38100" dist="38100" dir="2700000" algn="tl">
                    <a:srgbClr val="000000">
                      <a:alpha val="43137"/>
                    </a:srgbClr>
                  </a:outerShdw>
                </a:effectLst>
              </a:rPr>
              <a:t>23 </a:t>
            </a:r>
            <a:r>
              <a:rPr lang="en-US" sz="3000" dirty="0">
                <a:effectLst>
                  <a:outerShdw blurRad="38100" dist="38100" dir="2700000" algn="tl">
                    <a:srgbClr val="000000">
                      <a:alpha val="43137"/>
                    </a:srgbClr>
                  </a:outerShdw>
                </a:effectLst>
              </a:rPr>
              <a:t>For I see that you are poisoned by bitterness and bound by iniquity</a:t>
            </a:r>
            <a:r>
              <a:rPr lang="en-US" sz="3000" dirty="0" smtClean="0">
                <a:effectLst>
                  <a:outerShdw blurRad="38100" dist="38100" dir="2700000" algn="tl">
                    <a:srgbClr val="000000">
                      <a:alpha val="43137"/>
                    </a:srgbClr>
                  </a:outerShdw>
                </a:effectLst>
              </a:rPr>
              <a: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0895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effectLst/>
        </p:spPr>
        <p:txBody>
          <a:bodyPr/>
          <a:lstStyle/>
          <a:p>
            <a:pPr eaLnBrk="1" hangingPunct="1"/>
            <a:r>
              <a:rPr lang="en-US" altLang="en-US" sz="4800" b="1" dirty="0" smtClean="0">
                <a:solidFill>
                  <a:srgbClr val="FFFF00"/>
                </a:solidFill>
                <a:effectLst>
                  <a:outerShdw blurRad="38100" dist="38100" dir="2700000" algn="tl">
                    <a:srgbClr val="000000">
                      <a:alpha val="43137"/>
                    </a:srgbClr>
                  </a:outerShdw>
                </a:effectLst>
              </a:rPr>
              <a:t>Defining the Bible HEART</a:t>
            </a:r>
          </a:p>
        </p:txBody>
      </p:sp>
      <p:sp>
        <p:nvSpPr>
          <p:cNvPr id="7171" name="Rectangle 3"/>
          <p:cNvSpPr>
            <a:spLocks noGrp="1" noChangeArrowheads="1"/>
          </p:cNvSpPr>
          <p:nvPr>
            <p:ph type="body" idx="1"/>
          </p:nvPr>
        </p:nvSpPr>
        <p:spPr>
          <a:xfrm>
            <a:off x="381000" y="1447800"/>
            <a:ext cx="8763000" cy="5410200"/>
          </a:xfrm>
        </p:spPr>
        <p:txBody>
          <a:bodyPr/>
          <a:lstStyle/>
          <a:p>
            <a:pPr eaLnBrk="1" hangingPunct="1">
              <a:lnSpc>
                <a:spcPct val="90000"/>
              </a:lnSpc>
              <a:buClr>
                <a:srgbClr val="FFFF00"/>
              </a:buClr>
              <a:buSzPct val="100000"/>
              <a:buFont typeface="Arial" panose="020B0604020202020204" pitchFamily="34" charset="0"/>
              <a:buChar char="•"/>
            </a:pPr>
            <a:r>
              <a:rPr lang="en-US" altLang="en-US" sz="3600" dirty="0" smtClean="0">
                <a:effectLst>
                  <a:outerShdw blurRad="38100" dist="38100" dir="2700000" algn="tl">
                    <a:srgbClr val="000000">
                      <a:alpha val="43137"/>
                    </a:srgbClr>
                  </a:outerShdw>
                </a:effectLst>
              </a:rPr>
              <a:t>It is the center from which life proceeds (</a:t>
            </a:r>
            <a:r>
              <a:rPr lang="en-US" altLang="en-US" sz="3600" b="1" i="1" dirty="0" smtClean="0">
                <a:solidFill>
                  <a:srgbClr val="FFFF99"/>
                </a:solidFill>
                <a:effectLst>
                  <a:outerShdw blurRad="38100" dist="38100" dir="2700000" algn="tl">
                    <a:srgbClr val="000000">
                      <a:alpha val="43137"/>
                    </a:srgbClr>
                  </a:outerShdw>
                </a:effectLst>
              </a:rPr>
              <a:t>Prov. 4:23</a:t>
            </a:r>
            <a:r>
              <a:rPr lang="en-US" altLang="en-US" sz="3600" dirty="0" smtClean="0">
                <a:effectLst>
                  <a:outerShdw blurRad="38100" dist="38100" dir="2700000" algn="tl">
                    <a:srgbClr val="000000">
                      <a:alpha val="43137"/>
                    </a:srgbClr>
                  </a:outerShdw>
                </a:effectLst>
              </a:rPr>
              <a:t>)</a:t>
            </a:r>
          </a:p>
          <a:p>
            <a:pPr lvl="1" eaLnBrk="1" hangingPunct="1">
              <a:lnSpc>
                <a:spcPct val="90000"/>
              </a:lnSpc>
              <a:buClr>
                <a:srgbClr val="66FFFF"/>
              </a:buClr>
              <a:buFont typeface="Wingdings" pitchFamily="2" charset="2"/>
              <a:buChar char="w"/>
            </a:pPr>
            <a:r>
              <a:rPr lang="en-US" altLang="en-US" sz="3200" dirty="0" smtClean="0">
                <a:solidFill>
                  <a:srgbClr val="FFFF66"/>
                </a:solidFill>
                <a:effectLst>
                  <a:outerShdw blurRad="38100" dist="38100" dir="2700000" algn="tl">
                    <a:srgbClr val="000000">
                      <a:alpha val="43137"/>
                    </a:srgbClr>
                  </a:outerShdw>
                </a:effectLst>
              </a:rPr>
              <a:t>Not the blood pump</a:t>
            </a:r>
          </a:p>
          <a:p>
            <a:pPr lvl="1" eaLnBrk="1" hangingPunct="1">
              <a:lnSpc>
                <a:spcPct val="90000"/>
              </a:lnSpc>
              <a:buClr>
                <a:srgbClr val="66FFFF"/>
              </a:buClr>
              <a:buFont typeface="Wingdings" pitchFamily="2" charset="2"/>
              <a:buChar char="w"/>
            </a:pPr>
            <a:r>
              <a:rPr lang="en-US" altLang="en-US" sz="3200" dirty="0" smtClean="0">
                <a:solidFill>
                  <a:srgbClr val="FFFF66"/>
                </a:solidFill>
                <a:effectLst>
                  <a:outerShdw blurRad="38100" dist="38100" dir="2700000" algn="tl">
                    <a:srgbClr val="000000">
                      <a:alpha val="43137"/>
                    </a:srgbClr>
                  </a:outerShdw>
                </a:effectLst>
              </a:rPr>
              <a:t>Not the seat of emotion &amp; feelings</a:t>
            </a:r>
          </a:p>
          <a:p>
            <a:pPr eaLnBrk="1" hangingPunct="1">
              <a:lnSpc>
                <a:spcPct val="90000"/>
              </a:lnSpc>
              <a:buClr>
                <a:srgbClr val="FFFF00"/>
              </a:buClr>
              <a:buSzPct val="100000"/>
              <a:buFont typeface="Arial" panose="020B0604020202020204" pitchFamily="34" charset="0"/>
              <a:buChar char="•"/>
            </a:pPr>
            <a:r>
              <a:rPr lang="en-US" altLang="en-US" sz="3600" dirty="0" smtClean="0">
                <a:effectLst>
                  <a:outerShdw blurRad="38100" dist="38100" dir="2700000" algn="tl">
                    <a:srgbClr val="000000">
                      <a:alpha val="43137"/>
                    </a:srgbClr>
                  </a:outerShdw>
                </a:effectLst>
              </a:rPr>
              <a:t>The “heart” of which the Bible speaks…</a:t>
            </a:r>
          </a:p>
          <a:p>
            <a:pPr lvl="1" eaLnBrk="1" hangingPunct="1">
              <a:lnSpc>
                <a:spcPct val="90000"/>
              </a:lnSpc>
              <a:buClr>
                <a:schemeClr val="tx1"/>
              </a:buClr>
              <a:buSzPct val="80000"/>
              <a:buFont typeface="Wingdings" panose="05000000000000000000" pitchFamily="2" charset="2"/>
              <a:buChar char="Ø"/>
            </a:pPr>
            <a:r>
              <a:rPr lang="en-US" altLang="en-US" sz="3200" b="1" dirty="0" smtClean="0">
                <a:solidFill>
                  <a:srgbClr val="66FFFF"/>
                </a:solidFill>
                <a:effectLst>
                  <a:outerShdw blurRad="38100" dist="38100" dir="2700000" algn="tl">
                    <a:srgbClr val="000000">
                      <a:alpha val="43137"/>
                    </a:srgbClr>
                  </a:outerShdw>
                </a:effectLst>
              </a:rPr>
              <a:t>THINKS</a:t>
            </a:r>
            <a:r>
              <a:rPr lang="en-US" altLang="en-US" sz="3200" dirty="0" smtClean="0">
                <a:effectLst>
                  <a:outerShdw blurRad="38100" dist="38100" dir="2700000" algn="tl">
                    <a:srgbClr val="000000">
                      <a:alpha val="43137"/>
                    </a:srgbClr>
                  </a:outerShdw>
                </a:effectLst>
              </a:rPr>
              <a:t>		</a:t>
            </a:r>
            <a:r>
              <a:rPr lang="en-US" altLang="en-US" sz="3200" b="1" i="1" dirty="0" smtClean="0">
                <a:solidFill>
                  <a:srgbClr val="FFFF99"/>
                </a:solidFill>
                <a:effectLst>
                  <a:outerShdw blurRad="38100" dist="38100" dir="2700000" algn="tl">
                    <a:srgbClr val="000000">
                      <a:alpha val="43137"/>
                    </a:srgbClr>
                  </a:outerShdw>
                </a:effectLst>
              </a:rPr>
              <a:t>Prov. 23:7</a:t>
            </a:r>
            <a:endParaRPr lang="en-US" altLang="en-US" sz="3200" dirty="0" smtClean="0">
              <a:effectLst>
                <a:outerShdw blurRad="38100" dist="38100" dir="2700000" algn="tl">
                  <a:srgbClr val="000000">
                    <a:alpha val="43137"/>
                  </a:srgbClr>
                </a:outerShdw>
              </a:effectLst>
            </a:endParaRPr>
          </a:p>
          <a:p>
            <a:pPr lvl="1" eaLnBrk="1" hangingPunct="1">
              <a:lnSpc>
                <a:spcPct val="90000"/>
              </a:lnSpc>
              <a:buClr>
                <a:schemeClr val="tx1"/>
              </a:buClr>
              <a:buSzPct val="80000"/>
              <a:buFont typeface="Wingdings" panose="05000000000000000000" pitchFamily="2" charset="2"/>
              <a:buChar char="Ø"/>
            </a:pPr>
            <a:r>
              <a:rPr lang="en-US" altLang="en-US" sz="3200" b="1" dirty="0" smtClean="0">
                <a:solidFill>
                  <a:srgbClr val="66FFFF"/>
                </a:solidFill>
                <a:effectLst>
                  <a:outerShdw blurRad="38100" dist="38100" dir="2700000" algn="tl">
                    <a:srgbClr val="000000">
                      <a:alpha val="43137"/>
                    </a:srgbClr>
                  </a:outerShdw>
                </a:effectLst>
              </a:rPr>
              <a:t>WILLS</a:t>
            </a:r>
            <a:r>
              <a:rPr lang="en-US" altLang="en-US" sz="3200" dirty="0" smtClean="0">
                <a:effectLst>
                  <a:outerShdw blurRad="38100" dist="38100" dir="2700000" algn="tl">
                    <a:srgbClr val="000000">
                      <a:alpha val="43137"/>
                    </a:srgbClr>
                  </a:outerShdw>
                </a:effectLst>
              </a:rPr>
              <a:t>		</a:t>
            </a:r>
            <a:r>
              <a:rPr lang="en-US" altLang="en-US" sz="3200" b="1" i="1" dirty="0" smtClean="0">
                <a:solidFill>
                  <a:srgbClr val="FFFF99"/>
                </a:solidFill>
                <a:effectLst>
                  <a:outerShdw blurRad="38100" dist="38100" dir="2700000" algn="tl">
                    <a:srgbClr val="000000">
                      <a:alpha val="43137"/>
                    </a:srgbClr>
                  </a:outerShdw>
                </a:effectLst>
              </a:rPr>
              <a:t>Luke 6:45</a:t>
            </a:r>
            <a:endParaRPr lang="en-US" altLang="en-US" sz="3200" dirty="0" smtClean="0">
              <a:effectLst>
                <a:outerShdw blurRad="38100" dist="38100" dir="2700000" algn="tl">
                  <a:srgbClr val="000000">
                    <a:alpha val="43137"/>
                  </a:srgbClr>
                </a:outerShdw>
              </a:effectLst>
            </a:endParaRPr>
          </a:p>
          <a:p>
            <a:pPr lvl="1" eaLnBrk="1" hangingPunct="1">
              <a:lnSpc>
                <a:spcPct val="90000"/>
              </a:lnSpc>
              <a:buClr>
                <a:schemeClr val="tx1"/>
              </a:buClr>
              <a:buSzPct val="80000"/>
              <a:buFont typeface="Wingdings" panose="05000000000000000000" pitchFamily="2" charset="2"/>
              <a:buChar char="Ø"/>
            </a:pPr>
            <a:r>
              <a:rPr lang="en-US" altLang="en-US" sz="3200" b="1" dirty="0" smtClean="0">
                <a:solidFill>
                  <a:srgbClr val="66FFFF"/>
                </a:solidFill>
                <a:effectLst>
                  <a:outerShdw blurRad="38100" dist="38100" dir="2700000" algn="tl">
                    <a:srgbClr val="000000">
                      <a:alpha val="43137"/>
                    </a:srgbClr>
                  </a:outerShdw>
                </a:effectLst>
              </a:rPr>
              <a:t>BELIEVES</a:t>
            </a:r>
            <a:r>
              <a:rPr lang="en-US" altLang="en-US" sz="3200" dirty="0" smtClean="0">
                <a:effectLst>
                  <a:outerShdw blurRad="38100" dist="38100" dir="2700000" algn="tl">
                    <a:srgbClr val="000000">
                      <a:alpha val="43137"/>
                    </a:srgbClr>
                  </a:outerShdw>
                </a:effectLst>
              </a:rPr>
              <a:t>	</a:t>
            </a:r>
            <a:r>
              <a:rPr lang="en-US" altLang="en-US" sz="3200" b="1" i="1" dirty="0" smtClean="0">
                <a:solidFill>
                  <a:srgbClr val="FFFF99"/>
                </a:solidFill>
                <a:effectLst>
                  <a:outerShdw blurRad="38100" dist="38100" dir="2700000" algn="tl">
                    <a:srgbClr val="000000">
                      <a:alpha val="43137"/>
                    </a:srgbClr>
                  </a:outerShdw>
                </a:effectLst>
              </a:rPr>
              <a:t>Rom</a:t>
            </a:r>
            <a:r>
              <a:rPr lang="en-US" altLang="en-US" sz="3200" b="1" i="1" dirty="0" smtClean="0">
                <a:solidFill>
                  <a:srgbClr val="FFFF99"/>
                </a:solidFill>
                <a:effectLst>
                  <a:outerShdw blurRad="38100" dist="38100" dir="2700000" algn="tl">
                    <a:srgbClr val="000000">
                      <a:alpha val="43137"/>
                    </a:srgbClr>
                  </a:outerShdw>
                </a:effectLst>
              </a:rPr>
              <a:t>. 10:10</a:t>
            </a:r>
          </a:p>
          <a:p>
            <a:pPr eaLnBrk="1" hangingPunct="1">
              <a:lnSpc>
                <a:spcPct val="90000"/>
              </a:lnSpc>
              <a:buClr>
                <a:srgbClr val="FFFF00"/>
              </a:buClr>
              <a:buSzPct val="100000"/>
              <a:buFont typeface="Arial" panose="020B0604020202020204" pitchFamily="34" charset="0"/>
              <a:buChar char="•"/>
            </a:pPr>
            <a:r>
              <a:rPr lang="en-US" altLang="en-US" sz="3600" b="1" i="1" dirty="0" smtClean="0">
                <a:solidFill>
                  <a:schemeClr val="hlink"/>
                </a:solidFill>
                <a:effectLst>
                  <a:outerShdw blurRad="38100" dist="38100" dir="2700000" algn="tl">
                    <a:srgbClr val="000000">
                      <a:alpha val="43137"/>
                    </a:srgbClr>
                  </a:outerShdw>
                </a:effectLst>
              </a:rPr>
              <a:t>The center for rational thought &amp; purpose</a:t>
            </a:r>
            <a:endParaRPr lang="en-US" altLang="en-US" sz="36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717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71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p:cTn id="15" dur="500" fill="hold"/>
                                        <p:tgtEl>
                                          <p:spTgt spid="717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717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717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500" fill="hold"/>
                                        <p:tgtEl>
                                          <p:spTgt spid="717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717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17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171">
                                            <p:txEl>
                                              <p:pRg st="4" end="4"/>
                                            </p:txEl>
                                          </p:spTgt>
                                        </p:tgtEl>
                                        <p:attrNameLst>
                                          <p:attrName>style.visibility</p:attrName>
                                        </p:attrNameLst>
                                      </p:cBhvr>
                                      <p:to>
                                        <p:strVal val="visible"/>
                                      </p:to>
                                    </p:set>
                                    <p:anim calcmode="lin" valueType="num">
                                      <p:cBhvr>
                                        <p:cTn id="39" dur="500" fill="hold"/>
                                        <p:tgtEl>
                                          <p:spTgt spid="717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717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717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171">
                                            <p:txEl>
                                              <p:pRg st="5" end="5"/>
                                            </p:txEl>
                                          </p:spTgt>
                                        </p:tgtEl>
                                        <p:attrNameLst>
                                          <p:attrName>style.visibility</p:attrName>
                                        </p:attrNameLst>
                                      </p:cBhvr>
                                      <p:to>
                                        <p:strVal val="visible"/>
                                      </p:to>
                                    </p:set>
                                    <p:anim calcmode="lin" valueType="num">
                                      <p:cBhvr>
                                        <p:cTn id="47" dur="500" fill="hold"/>
                                        <p:tgtEl>
                                          <p:spTgt spid="717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717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717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7171">
                                            <p:txEl>
                                              <p:pRg st="6" end="6"/>
                                            </p:txEl>
                                          </p:spTgt>
                                        </p:tgtEl>
                                        <p:attrNameLst>
                                          <p:attrName>style.visibility</p:attrName>
                                        </p:attrNameLst>
                                      </p:cBhvr>
                                      <p:to>
                                        <p:strVal val="visible"/>
                                      </p:to>
                                    </p:set>
                                    <p:anim calcmode="lin" valueType="num">
                                      <p:cBhvr>
                                        <p:cTn id="55" dur="500" fill="hold"/>
                                        <p:tgtEl>
                                          <p:spTgt spid="717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717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717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7171">
                                            <p:txEl>
                                              <p:pRg st="7" end="7"/>
                                            </p:txEl>
                                          </p:spTgt>
                                        </p:tgtEl>
                                        <p:attrNameLst>
                                          <p:attrName>style.visibility</p:attrName>
                                        </p:attrNameLst>
                                      </p:cBhvr>
                                      <p:to>
                                        <p:strVal val="visible"/>
                                      </p:to>
                                    </p:set>
                                    <p:anim calcmode="lin" valueType="num">
                                      <p:cBhvr>
                                        <p:cTn id="63" dur="500" fill="hold"/>
                                        <p:tgtEl>
                                          <p:spTgt spid="717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717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7171">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066801"/>
          </a:xfrm>
          <a:effectLst/>
        </p:spPr>
        <p:txBody>
          <a:bodyPr/>
          <a:lstStyle/>
          <a:p>
            <a:pPr eaLnBrk="1" hangingPunct="1"/>
            <a:r>
              <a:rPr lang="en-US" altLang="en-US" sz="4800" b="1" dirty="0" smtClean="0">
                <a:solidFill>
                  <a:srgbClr val="FFFF00"/>
                </a:solidFill>
                <a:effectLst>
                  <a:outerShdw blurRad="38100" dist="38100" dir="2700000" algn="tl">
                    <a:srgbClr val="000000">
                      <a:alpha val="43137"/>
                    </a:srgbClr>
                  </a:outerShdw>
                </a:effectLst>
              </a:rPr>
              <a:t>When Heart Is Not Right...</a:t>
            </a:r>
          </a:p>
        </p:txBody>
      </p:sp>
      <p:sp>
        <p:nvSpPr>
          <p:cNvPr id="8195" name="Rectangle 3"/>
          <p:cNvSpPr>
            <a:spLocks noGrp="1" noChangeArrowheads="1"/>
          </p:cNvSpPr>
          <p:nvPr>
            <p:ph type="body" idx="1"/>
          </p:nvPr>
        </p:nvSpPr>
        <p:spPr>
          <a:xfrm>
            <a:off x="0" y="990600"/>
            <a:ext cx="9144000" cy="5867400"/>
          </a:xfrm>
        </p:spPr>
        <p:txBody>
          <a:bodyPr/>
          <a:lstStyle/>
          <a:p>
            <a:pPr eaLnBrk="1" hangingPunct="1">
              <a:lnSpc>
                <a:spcPct val="98000"/>
              </a:lnSpc>
              <a:spcBef>
                <a:spcPts val="0"/>
              </a:spcBef>
              <a:spcAft>
                <a:spcPts val="600"/>
              </a:spcAft>
              <a:buClr>
                <a:schemeClr val="tx2"/>
              </a:buClr>
              <a:buSzPct val="100000"/>
              <a:buFont typeface="Arial" panose="020B0604020202020204" pitchFamily="34" charset="0"/>
              <a:buChar char="•"/>
            </a:pPr>
            <a:r>
              <a:rPr lang="en-US" altLang="en-US" dirty="0" smtClean="0">
                <a:effectLst/>
              </a:rPr>
              <a:t>Lawful things are perverted to unlawful by changing purpose or order of God (</a:t>
            </a:r>
            <a:r>
              <a:rPr lang="en-US" altLang="en-US" b="1" i="1" dirty="0" smtClean="0">
                <a:solidFill>
                  <a:srgbClr val="FFFF99"/>
                </a:solidFill>
                <a:effectLst/>
              </a:rPr>
              <a:t>Num. 21</a:t>
            </a:r>
            <a:r>
              <a:rPr lang="en-US" altLang="en-US" dirty="0" smtClean="0">
                <a:solidFill>
                  <a:srgbClr val="FFFF99"/>
                </a:solidFill>
                <a:effectLst/>
              </a:rPr>
              <a:t> </a:t>
            </a:r>
            <a:r>
              <a:rPr lang="en-US" altLang="en-US" dirty="0" smtClean="0">
                <a:effectLst/>
                <a:sym typeface="Wingdings" panose="05000000000000000000" pitchFamily="2" charset="2"/>
              </a:rPr>
              <a:t> </a:t>
            </a:r>
            <a:r>
              <a:rPr lang="en-US" altLang="en-US" b="1" i="1" dirty="0" smtClean="0">
                <a:solidFill>
                  <a:srgbClr val="FFFF99"/>
                </a:solidFill>
                <a:effectLst/>
              </a:rPr>
              <a:t>2 Kings 18:4</a:t>
            </a:r>
            <a:r>
              <a:rPr lang="en-US" altLang="en-US" dirty="0" smtClean="0">
                <a:effectLst/>
              </a:rPr>
              <a:t>)</a:t>
            </a:r>
            <a:endParaRPr lang="en-US" altLang="en-US" dirty="0" smtClean="0">
              <a:effectLst/>
            </a:endParaRPr>
          </a:p>
          <a:p>
            <a:pPr lvl="1" eaLnBrk="1" hangingPunct="1">
              <a:lnSpc>
                <a:spcPct val="98000"/>
              </a:lnSpc>
              <a:spcBef>
                <a:spcPts val="0"/>
              </a:spcBef>
              <a:spcAft>
                <a:spcPts val="600"/>
              </a:spcAft>
              <a:buClr>
                <a:srgbClr val="66FFFF"/>
              </a:buClr>
              <a:buFont typeface="Wingdings" pitchFamily="2" charset="2"/>
              <a:buChar char="w"/>
            </a:pPr>
            <a:r>
              <a:rPr lang="en-US" altLang="en-US" dirty="0" smtClean="0">
                <a:effectLst/>
              </a:rPr>
              <a:t>This is the problem with Simon’s action in </a:t>
            </a:r>
            <a:r>
              <a:rPr lang="en-US" altLang="en-US" b="1" i="1" dirty="0" smtClean="0">
                <a:solidFill>
                  <a:srgbClr val="FFFF99"/>
                </a:solidFill>
                <a:effectLst/>
              </a:rPr>
              <a:t>A</a:t>
            </a:r>
            <a:r>
              <a:rPr lang="en-US" altLang="en-US" b="1" i="1" dirty="0" smtClean="0">
                <a:solidFill>
                  <a:srgbClr val="FFFF99"/>
                </a:solidFill>
                <a:effectLst/>
              </a:rPr>
              <a:t>cts 8</a:t>
            </a:r>
            <a:endParaRPr lang="en-US" altLang="en-US" dirty="0" smtClean="0">
              <a:effectLst/>
            </a:endParaRPr>
          </a:p>
          <a:p>
            <a:pPr eaLnBrk="1" hangingPunct="1">
              <a:lnSpc>
                <a:spcPct val="98000"/>
              </a:lnSpc>
              <a:spcBef>
                <a:spcPts val="0"/>
              </a:spcBef>
              <a:spcAft>
                <a:spcPts val="600"/>
              </a:spcAft>
              <a:buClr>
                <a:schemeClr val="tx2"/>
              </a:buClr>
              <a:buSzPct val="100000"/>
              <a:buFont typeface="Arial" panose="020B0604020202020204" pitchFamily="34" charset="0"/>
              <a:buChar char="•"/>
            </a:pPr>
            <a:r>
              <a:rPr lang="en-US" altLang="en-US" dirty="0" smtClean="0">
                <a:effectLst/>
              </a:rPr>
              <a:t>Satan</a:t>
            </a:r>
            <a:r>
              <a:rPr lang="en-US" altLang="en-US" sz="2800" dirty="0" smtClean="0">
                <a:effectLst/>
              </a:rPr>
              <a:t> </a:t>
            </a:r>
            <a:r>
              <a:rPr lang="en-US" altLang="en-US" dirty="0" smtClean="0">
                <a:effectLst/>
              </a:rPr>
              <a:t>is</a:t>
            </a:r>
            <a:r>
              <a:rPr lang="en-US" altLang="en-US" sz="2800" dirty="0" smtClean="0">
                <a:effectLst/>
              </a:rPr>
              <a:t> </a:t>
            </a:r>
            <a:r>
              <a:rPr lang="en-US" altLang="en-US" dirty="0" smtClean="0">
                <a:effectLst/>
              </a:rPr>
              <a:t>involved</a:t>
            </a:r>
            <a:r>
              <a:rPr lang="en-US" altLang="en-US" sz="2800" dirty="0" smtClean="0">
                <a:effectLst/>
              </a:rPr>
              <a:t> </a:t>
            </a:r>
            <a:r>
              <a:rPr lang="en-US" altLang="en-US" dirty="0" smtClean="0">
                <a:effectLst/>
              </a:rPr>
              <a:t>in</a:t>
            </a:r>
            <a:r>
              <a:rPr lang="en-US" altLang="en-US" sz="2800" dirty="0" smtClean="0">
                <a:effectLst/>
              </a:rPr>
              <a:t> </a:t>
            </a:r>
            <a:r>
              <a:rPr lang="en-US" altLang="en-US" dirty="0" smtClean="0">
                <a:effectLst/>
              </a:rPr>
              <a:t>heart’s</a:t>
            </a:r>
            <a:r>
              <a:rPr lang="en-US" altLang="en-US" sz="2800" dirty="0" smtClean="0">
                <a:effectLst/>
              </a:rPr>
              <a:t> </a:t>
            </a:r>
            <a:r>
              <a:rPr lang="en-US" altLang="en-US" dirty="0" smtClean="0">
                <a:effectLst/>
              </a:rPr>
              <a:t>purpose</a:t>
            </a:r>
            <a:r>
              <a:rPr lang="en-US" altLang="en-US" sz="2800" dirty="0" smtClean="0">
                <a:effectLst/>
              </a:rPr>
              <a:t> </a:t>
            </a:r>
            <a:r>
              <a:rPr lang="en-US" altLang="en-US" dirty="0" smtClean="0">
                <a:effectLst/>
              </a:rPr>
              <a:t>of evil</a:t>
            </a:r>
            <a:r>
              <a:rPr lang="en-US" altLang="en-US" sz="2800" dirty="0" smtClean="0">
                <a:effectLst/>
              </a:rPr>
              <a:t> </a:t>
            </a:r>
            <a:r>
              <a:rPr lang="en-US" altLang="en-US" dirty="0" smtClean="0">
                <a:effectLst/>
              </a:rPr>
              <a:t>(</a:t>
            </a:r>
            <a:r>
              <a:rPr lang="en-US" altLang="en-US" b="1" i="1" dirty="0" smtClean="0">
                <a:solidFill>
                  <a:srgbClr val="FFFF99"/>
                </a:solidFill>
                <a:effectLst/>
              </a:rPr>
              <a:t>Acts</a:t>
            </a:r>
            <a:r>
              <a:rPr lang="en-US" altLang="en-US" sz="2400" b="1" i="1" dirty="0" smtClean="0">
                <a:solidFill>
                  <a:srgbClr val="FFFF99"/>
                </a:solidFill>
                <a:effectLst/>
              </a:rPr>
              <a:t> </a:t>
            </a:r>
            <a:r>
              <a:rPr lang="en-US" altLang="en-US" b="1" i="1" dirty="0" smtClean="0">
                <a:solidFill>
                  <a:srgbClr val="FFFF99"/>
                </a:solidFill>
                <a:effectLst/>
              </a:rPr>
              <a:t>5:3</a:t>
            </a:r>
            <a:r>
              <a:rPr lang="en-US" altLang="en-US" dirty="0" smtClean="0">
                <a:effectLst/>
              </a:rPr>
              <a:t>)</a:t>
            </a:r>
          </a:p>
          <a:p>
            <a:pPr eaLnBrk="1" hangingPunct="1">
              <a:lnSpc>
                <a:spcPct val="98000"/>
              </a:lnSpc>
              <a:spcBef>
                <a:spcPts val="0"/>
              </a:spcBef>
              <a:spcAft>
                <a:spcPts val="600"/>
              </a:spcAft>
              <a:buClr>
                <a:schemeClr val="tx2"/>
              </a:buClr>
              <a:buSzPct val="100000"/>
              <a:buFont typeface="Arial" panose="020B0604020202020204" pitchFamily="34" charset="0"/>
              <a:buChar char="•"/>
            </a:pPr>
            <a:r>
              <a:rPr lang="en-US" altLang="en-US" dirty="0" smtClean="0">
                <a:effectLst/>
              </a:rPr>
              <a:t>Heart </a:t>
            </a:r>
            <a:r>
              <a:rPr lang="en-US" altLang="en-US" dirty="0" smtClean="0">
                <a:effectLst/>
              </a:rPr>
              <a:t>develops </a:t>
            </a:r>
            <a:r>
              <a:rPr lang="en-US" altLang="en-US" dirty="0" smtClean="0">
                <a:effectLst/>
              </a:rPr>
              <a:t>intent or purpose </a:t>
            </a:r>
            <a:r>
              <a:rPr lang="en-US" altLang="en-US" dirty="0" smtClean="0">
                <a:effectLst/>
              </a:rPr>
              <a:t>to sin (</a:t>
            </a:r>
            <a:r>
              <a:rPr lang="en-US" altLang="en-US" b="1" i="1" dirty="0" smtClean="0">
                <a:solidFill>
                  <a:srgbClr val="FFFF99"/>
                </a:solidFill>
                <a:effectLst/>
              </a:rPr>
              <a:t>2 Pet. 2:14</a:t>
            </a:r>
            <a:r>
              <a:rPr lang="en-US" altLang="en-US" dirty="0" smtClean="0">
                <a:effectLst/>
              </a:rPr>
              <a:t>)</a:t>
            </a:r>
          </a:p>
          <a:p>
            <a:pPr eaLnBrk="1" hangingPunct="1">
              <a:lnSpc>
                <a:spcPct val="98000"/>
              </a:lnSpc>
              <a:spcBef>
                <a:spcPts val="0"/>
              </a:spcBef>
              <a:spcAft>
                <a:spcPts val="600"/>
              </a:spcAft>
              <a:buClr>
                <a:schemeClr val="tx2"/>
              </a:buClr>
              <a:buSzPct val="100000"/>
              <a:buFont typeface="Arial" panose="020B0604020202020204" pitchFamily="34" charset="0"/>
              <a:buChar char="•"/>
            </a:pPr>
            <a:r>
              <a:rPr lang="en-US" altLang="en-US" dirty="0" smtClean="0">
                <a:effectLst/>
              </a:rPr>
              <a:t>Evil </a:t>
            </a:r>
            <a:r>
              <a:rPr lang="en-US" altLang="en-US" dirty="0" smtClean="0">
                <a:effectLst/>
              </a:rPr>
              <a:t>proceeds </a:t>
            </a:r>
            <a:r>
              <a:rPr lang="en-US" altLang="en-US" dirty="0" smtClean="0">
                <a:effectLst/>
              </a:rPr>
              <a:t>from the </a:t>
            </a:r>
            <a:r>
              <a:rPr lang="en-US" altLang="en-US" dirty="0" smtClean="0">
                <a:effectLst/>
              </a:rPr>
              <a:t>heart &amp; </a:t>
            </a:r>
            <a:r>
              <a:rPr lang="en-US" altLang="en-US" dirty="0" smtClean="0">
                <a:effectLst/>
              </a:rPr>
              <a:t>produces act of sin </a:t>
            </a:r>
            <a:r>
              <a:rPr lang="en-US" altLang="en-US" dirty="0" smtClean="0">
                <a:effectLst/>
              </a:rPr>
              <a:t>(</a:t>
            </a:r>
            <a:r>
              <a:rPr lang="en-US" altLang="en-US" b="1" i="1" dirty="0" smtClean="0">
                <a:solidFill>
                  <a:srgbClr val="FFFF99"/>
                </a:solidFill>
                <a:effectLst/>
              </a:rPr>
              <a:t>Mark 7:20-23</a:t>
            </a:r>
            <a:r>
              <a:rPr lang="en-US" altLang="en-US" dirty="0" smtClean="0">
                <a:effectLst/>
              </a:rPr>
              <a:t>)</a:t>
            </a:r>
          </a:p>
          <a:p>
            <a:pPr lvl="1" eaLnBrk="1" hangingPunct="1">
              <a:lnSpc>
                <a:spcPct val="98000"/>
              </a:lnSpc>
              <a:spcBef>
                <a:spcPts val="0"/>
              </a:spcBef>
              <a:spcAft>
                <a:spcPts val="600"/>
              </a:spcAft>
              <a:buClr>
                <a:srgbClr val="66FFFF"/>
              </a:buClr>
              <a:buFont typeface="Wingdings" pitchFamily="2" charset="2"/>
              <a:buChar char="w"/>
            </a:pPr>
            <a:r>
              <a:rPr lang="en-US" altLang="en-US" dirty="0" smtClean="0">
                <a:effectLst/>
              </a:rPr>
              <a:t>Jesus showed this with action of adultery (</a:t>
            </a:r>
            <a:r>
              <a:rPr lang="en-US" altLang="en-US" b="1" i="1" dirty="0" smtClean="0">
                <a:solidFill>
                  <a:srgbClr val="FFFF99"/>
                </a:solidFill>
                <a:effectLst/>
              </a:rPr>
              <a:t>Matt</a:t>
            </a:r>
            <a:r>
              <a:rPr lang="en-US" altLang="en-US" b="1" i="1" dirty="0" smtClean="0">
                <a:solidFill>
                  <a:srgbClr val="FFFF99"/>
                </a:solidFill>
                <a:effectLst/>
              </a:rPr>
              <a:t>. </a:t>
            </a:r>
            <a:r>
              <a:rPr lang="en-US" altLang="en-US" b="1" i="1" dirty="0" smtClean="0">
                <a:solidFill>
                  <a:srgbClr val="FFFF99"/>
                </a:solidFill>
                <a:effectLst/>
              </a:rPr>
              <a:t>5:27-28</a:t>
            </a:r>
            <a:r>
              <a:rPr lang="en-US" altLang="en-US" dirty="0" smtClean="0">
                <a:effectLst/>
              </a:rPr>
              <a:t>)</a:t>
            </a:r>
            <a:endParaRPr lang="en-US" altLang="en-US" dirty="0" smtClean="0">
              <a:effectLst/>
            </a:endParaRPr>
          </a:p>
          <a:p>
            <a:pPr eaLnBrk="1" hangingPunct="1">
              <a:lnSpc>
                <a:spcPct val="98000"/>
              </a:lnSpc>
              <a:spcBef>
                <a:spcPts val="0"/>
              </a:spcBef>
              <a:spcAft>
                <a:spcPts val="600"/>
              </a:spcAft>
              <a:buClr>
                <a:srgbClr val="FFFF00"/>
              </a:buClr>
              <a:buSzPct val="100000"/>
              <a:buFont typeface="Arial" panose="020B0604020202020204" pitchFamily="34" charset="0"/>
              <a:buChar char="•"/>
            </a:pPr>
            <a:r>
              <a:rPr lang="en-US" altLang="en-US" dirty="0" smtClean="0">
                <a:effectLst/>
              </a:rPr>
              <a:t>Evil</a:t>
            </a:r>
            <a:r>
              <a:rPr lang="en-US" altLang="en-US" sz="2800" dirty="0" smtClean="0">
                <a:effectLst/>
              </a:rPr>
              <a:t> </a:t>
            </a:r>
            <a:r>
              <a:rPr lang="en-US" altLang="en-US" dirty="0" smtClean="0">
                <a:effectLst/>
              </a:rPr>
              <a:t>heart</a:t>
            </a:r>
            <a:r>
              <a:rPr lang="en-US" altLang="en-US" sz="2800" dirty="0" smtClean="0">
                <a:effectLst/>
              </a:rPr>
              <a:t> </a:t>
            </a:r>
            <a:r>
              <a:rPr lang="en-US" altLang="en-US" dirty="0" smtClean="0">
                <a:effectLst/>
              </a:rPr>
              <a:t>of</a:t>
            </a:r>
            <a:r>
              <a:rPr lang="en-US" altLang="en-US" sz="2800" dirty="0" smtClean="0">
                <a:effectLst/>
              </a:rPr>
              <a:t> </a:t>
            </a:r>
            <a:r>
              <a:rPr lang="en-US" altLang="en-US" dirty="0" smtClean="0">
                <a:effectLst/>
              </a:rPr>
              <a:t>unbelief</a:t>
            </a:r>
            <a:r>
              <a:rPr lang="en-US" altLang="en-US" sz="2800" dirty="0" smtClean="0">
                <a:effectLst/>
              </a:rPr>
              <a:t> </a:t>
            </a:r>
            <a:r>
              <a:rPr lang="en-US" altLang="en-US" dirty="0" smtClean="0">
                <a:effectLst/>
              </a:rPr>
              <a:t>causes</a:t>
            </a:r>
            <a:r>
              <a:rPr lang="en-US" altLang="en-US" sz="2800" dirty="0" smtClean="0">
                <a:effectLst/>
              </a:rPr>
              <a:t> </a:t>
            </a:r>
            <a:r>
              <a:rPr lang="en-US" altLang="en-US" dirty="0" smtClean="0">
                <a:effectLst/>
              </a:rPr>
              <a:t>falling</a:t>
            </a:r>
            <a:r>
              <a:rPr lang="en-US" altLang="en-US" sz="2800" dirty="0" smtClean="0">
                <a:effectLst/>
              </a:rPr>
              <a:t> </a:t>
            </a:r>
            <a:r>
              <a:rPr lang="en-US" altLang="en-US" dirty="0" smtClean="0">
                <a:effectLst/>
              </a:rPr>
              <a:t>away</a:t>
            </a:r>
            <a:r>
              <a:rPr lang="en-US" altLang="en-US" sz="2400" dirty="0" smtClean="0">
                <a:effectLst/>
              </a:rPr>
              <a:t> </a:t>
            </a:r>
            <a:r>
              <a:rPr lang="en-US" altLang="en-US" dirty="0" smtClean="0">
                <a:effectLst/>
              </a:rPr>
              <a:t>(</a:t>
            </a:r>
            <a:r>
              <a:rPr lang="en-US" altLang="en-US" b="1" i="1" dirty="0" smtClean="0">
                <a:solidFill>
                  <a:srgbClr val="FFFF99"/>
                </a:solidFill>
                <a:effectLst/>
              </a:rPr>
              <a:t>Heb.</a:t>
            </a:r>
            <a:r>
              <a:rPr lang="en-US" altLang="en-US" sz="1400" b="1" i="1" dirty="0" smtClean="0">
                <a:solidFill>
                  <a:srgbClr val="FFFF99"/>
                </a:solidFill>
                <a:effectLst/>
              </a:rPr>
              <a:t> </a:t>
            </a:r>
            <a:r>
              <a:rPr lang="en-US" altLang="en-US" b="1" i="1" dirty="0" smtClean="0">
                <a:solidFill>
                  <a:srgbClr val="FFFF99"/>
                </a:solidFill>
                <a:effectLst/>
              </a:rPr>
              <a:t>3:12</a:t>
            </a:r>
            <a:r>
              <a:rPr lang="en-US" altLang="en-US" dirty="0" smtClean="0">
                <a:effectLst/>
              </a:rPr>
              <a:t>)</a:t>
            </a:r>
          </a:p>
          <a:p>
            <a:pPr eaLnBrk="1" hangingPunct="1">
              <a:lnSpc>
                <a:spcPct val="98000"/>
              </a:lnSpc>
              <a:spcBef>
                <a:spcPts val="0"/>
              </a:spcBef>
              <a:spcAft>
                <a:spcPts val="600"/>
              </a:spcAft>
              <a:buClr>
                <a:srgbClr val="FFFF00"/>
              </a:buClr>
              <a:buSzPct val="100000"/>
              <a:buFont typeface="Arial" panose="020B0604020202020204" pitchFamily="34" charset="0"/>
              <a:buChar char="•"/>
            </a:pPr>
            <a:r>
              <a:rPr lang="en-US" altLang="en-US" b="1" i="1" dirty="0" smtClean="0">
                <a:solidFill>
                  <a:srgbClr val="66FFFF"/>
                </a:solidFill>
                <a:effectLst/>
              </a:rPr>
              <a:t>Sin </a:t>
            </a:r>
            <a:r>
              <a:rPr lang="en-US" altLang="en-US" b="1" i="1" dirty="0" smtClean="0">
                <a:solidFill>
                  <a:srgbClr val="66FFFF"/>
                </a:solidFill>
                <a:effectLst/>
              </a:rPr>
              <a:t>does </a:t>
            </a:r>
            <a:r>
              <a:rPr lang="en-US" altLang="en-US" b="1" i="1" dirty="0" smtClean="0">
                <a:solidFill>
                  <a:srgbClr val="66FFFF"/>
                </a:solidFill>
                <a:effectLst/>
              </a:rPr>
              <a:t>not </a:t>
            </a:r>
            <a:r>
              <a:rPr lang="en-US" altLang="en-US" b="1" i="1" dirty="0" smtClean="0">
                <a:solidFill>
                  <a:srgbClr val="66FFFF"/>
                </a:solidFill>
                <a:effectLst/>
              </a:rPr>
              <a:t>suddenly appear out of nothing…</a:t>
            </a:r>
          </a:p>
          <a:p>
            <a:pPr eaLnBrk="1" hangingPunct="1">
              <a:lnSpc>
                <a:spcPct val="98000"/>
              </a:lnSpc>
              <a:spcBef>
                <a:spcPts val="0"/>
              </a:spcBef>
              <a:spcAft>
                <a:spcPts val="600"/>
              </a:spcAft>
              <a:buClr>
                <a:srgbClr val="FFFF00"/>
              </a:buClr>
              <a:buSzPct val="100000"/>
              <a:buFont typeface="Arial" panose="020B0604020202020204" pitchFamily="34" charset="0"/>
              <a:buChar char="•"/>
            </a:pPr>
            <a:r>
              <a:rPr lang="en-US" altLang="en-US" b="1" dirty="0" smtClean="0">
                <a:solidFill>
                  <a:srgbClr val="FFC000"/>
                </a:solidFill>
                <a:effectLst/>
              </a:rPr>
              <a:t>It </a:t>
            </a:r>
            <a:r>
              <a:rPr lang="en-US" altLang="en-US" b="1" dirty="0" smtClean="0">
                <a:solidFill>
                  <a:srgbClr val="FFC000"/>
                </a:solidFill>
                <a:effectLst/>
              </a:rPr>
              <a:t>is purposed &amp; planned in </a:t>
            </a:r>
            <a:r>
              <a:rPr lang="en-US" altLang="en-US" b="1" dirty="0" smtClean="0">
                <a:solidFill>
                  <a:srgbClr val="FFC000"/>
                </a:solidFill>
                <a:effectLst/>
              </a:rPr>
              <a:t>heart (</a:t>
            </a:r>
            <a:r>
              <a:rPr lang="en-US" altLang="en-US" b="1" i="1" dirty="0" smtClean="0">
                <a:solidFill>
                  <a:srgbClr val="FFFF99"/>
                </a:solidFill>
                <a:effectLst/>
              </a:rPr>
              <a:t>Jas. 1:14-15</a:t>
            </a:r>
            <a:r>
              <a:rPr lang="en-US" altLang="en-US" b="1" dirty="0" smtClean="0">
                <a:solidFill>
                  <a:srgbClr val="FFC000"/>
                </a:solidFill>
                <a:effectLst/>
              </a:rPr>
              <a:t>)</a:t>
            </a:r>
            <a:endParaRPr lang="en-US" altLang="en-US" dirty="0" smtClean="0">
              <a:solidFill>
                <a:srgbClr val="FFC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Scale>
                                      <p:cBhvr>
                                        <p:cTn id="7" dur="1000" decel="50000" fill="hold">
                                          <p:stCondLst>
                                            <p:cond delay="0"/>
                                          </p:stCondLst>
                                        </p:cTn>
                                        <p:tgtEl>
                                          <p:spTgt spid="819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5">
                                            <p:txEl>
                                              <p:pRg st="0" end="0"/>
                                            </p:txEl>
                                          </p:spTgt>
                                        </p:tgtEl>
                                        <p:attrNameLst>
                                          <p:attrName>ppt_x</p:attrName>
                                          <p:attrName>ppt_y</p:attrName>
                                        </p:attrNameLst>
                                      </p:cBhvr>
                                    </p:animMotion>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Scale>
                                      <p:cBhvr>
                                        <p:cTn id="14" dur="1000" decel="50000" fill="hold">
                                          <p:stCondLst>
                                            <p:cond delay="0"/>
                                          </p:stCondLst>
                                        </p:cTn>
                                        <p:tgtEl>
                                          <p:spTgt spid="819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195">
                                            <p:txEl>
                                              <p:pRg st="1" end="1"/>
                                            </p:txEl>
                                          </p:spTgt>
                                        </p:tgtEl>
                                        <p:attrNameLst>
                                          <p:attrName>ppt_x</p:attrName>
                                          <p:attrName>ppt_y</p:attrName>
                                        </p:attrNameLst>
                                      </p:cBhvr>
                                    </p:animMotion>
                                    <p:animEffect transition="in" filter="fade">
                                      <p:cBhvr>
                                        <p:cTn id="16" dur="1000"/>
                                        <p:tgtEl>
                                          <p:spTgt spid="81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Scale>
                                      <p:cBhvr>
                                        <p:cTn id="21" dur="1000" decel="50000" fill="hold">
                                          <p:stCondLst>
                                            <p:cond delay="0"/>
                                          </p:stCondLst>
                                        </p:cTn>
                                        <p:tgtEl>
                                          <p:spTgt spid="819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195">
                                            <p:txEl>
                                              <p:pRg st="2" end="2"/>
                                            </p:txEl>
                                          </p:spTgt>
                                        </p:tgtEl>
                                        <p:attrNameLst>
                                          <p:attrName>ppt_x</p:attrName>
                                          <p:attrName>ppt_y</p:attrName>
                                        </p:attrNameLst>
                                      </p:cBhvr>
                                    </p:animMotion>
                                    <p:animEffect transition="in" filter="fade">
                                      <p:cBhvr>
                                        <p:cTn id="23" dur="1000"/>
                                        <p:tgtEl>
                                          <p:spTgt spid="81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Scale>
                                      <p:cBhvr>
                                        <p:cTn id="28" dur="1000" decel="50000" fill="hold">
                                          <p:stCondLst>
                                            <p:cond delay="0"/>
                                          </p:stCondLst>
                                        </p:cTn>
                                        <p:tgtEl>
                                          <p:spTgt spid="819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195">
                                            <p:txEl>
                                              <p:pRg st="3" end="3"/>
                                            </p:txEl>
                                          </p:spTgt>
                                        </p:tgtEl>
                                        <p:attrNameLst>
                                          <p:attrName>ppt_x</p:attrName>
                                          <p:attrName>ppt_y</p:attrName>
                                        </p:attrNameLst>
                                      </p:cBhvr>
                                    </p:animMotion>
                                    <p:animEffect transition="in" filter="fade">
                                      <p:cBhvr>
                                        <p:cTn id="30" dur="1000"/>
                                        <p:tgtEl>
                                          <p:spTgt spid="81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Scale>
                                      <p:cBhvr>
                                        <p:cTn id="35" dur="1000" decel="50000" fill="hold">
                                          <p:stCondLst>
                                            <p:cond delay="0"/>
                                          </p:stCondLst>
                                        </p:cTn>
                                        <p:tgtEl>
                                          <p:spTgt spid="819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195">
                                            <p:txEl>
                                              <p:pRg st="4" end="4"/>
                                            </p:txEl>
                                          </p:spTgt>
                                        </p:tgtEl>
                                        <p:attrNameLst>
                                          <p:attrName>ppt_x</p:attrName>
                                          <p:attrName>ppt_y</p:attrName>
                                        </p:attrNameLst>
                                      </p:cBhvr>
                                    </p:animMotion>
                                    <p:animEffect transition="in" filter="fade">
                                      <p:cBhvr>
                                        <p:cTn id="37" dur="1000"/>
                                        <p:tgtEl>
                                          <p:spTgt spid="819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Scale>
                                      <p:cBhvr>
                                        <p:cTn id="42" dur="1000" decel="50000" fill="hold">
                                          <p:stCondLst>
                                            <p:cond delay="0"/>
                                          </p:stCondLst>
                                        </p:cTn>
                                        <p:tgtEl>
                                          <p:spTgt spid="819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195">
                                            <p:txEl>
                                              <p:pRg st="5" end="5"/>
                                            </p:txEl>
                                          </p:spTgt>
                                        </p:tgtEl>
                                        <p:attrNameLst>
                                          <p:attrName>ppt_x</p:attrName>
                                          <p:attrName>ppt_y</p:attrName>
                                        </p:attrNameLst>
                                      </p:cBhvr>
                                    </p:animMotion>
                                    <p:animEffect transition="in" filter="fade">
                                      <p:cBhvr>
                                        <p:cTn id="44" dur="1000"/>
                                        <p:tgtEl>
                                          <p:spTgt spid="819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Scale>
                                      <p:cBhvr>
                                        <p:cTn id="49" dur="1000" decel="50000" fill="hold">
                                          <p:stCondLst>
                                            <p:cond delay="0"/>
                                          </p:stCondLst>
                                        </p:cTn>
                                        <p:tgtEl>
                                          <p:spTgt spid="819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8195">
                                            <p:txEl>
                                              <p:pRg st="6" end="6"/>
                                            </p:txEl>
                                          </p:spTgt>
                                        </p:tgtEl>
                                        <p:attrNameLst>
                                          <p:attrName>ppt_x</p:attrName>
                                          <p:attrName>ppt_y</p:attrName>
                                        </p:attrNameLst>
                                      </p:cBhvr>
                                    </p:animMotion>
                                    <p:animEffect transition="in" filter="fade">
                                      <p:cBhvr>
                                        <p:cTn id="51" dur="1000"/>
                                        <p:tgtEl>
                                          <p:spTgt spid="8195">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Scale>
                                      <p:cBhvr>
                                        <p:cTn id="56" dur="1000" decel="50000" fill="hold">
                                          <p:stCondLst>
                                            <p:cond delay="0"/>
                                          </p:stCondLst>
                                        </p:cTn>
                                        <p:tgtEl>
                                          <p:spTgt spid="819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8195">
                                            <p:txEl>
                                              <p:pRg st="7" end="7"/>
                                            </p:txEl>
                                          </p:spTgt>
                                        </p:tgtEl>
                                        <p:attrNameLst>
                                          <p:attrName>ppt_x</p:attrName>
                                          <p:attrName>ppt_y</p:attrName>
                                        </p:attrNameLst>
                                      </p:cBhvr>
                                    </p:animMotion>
                                    <p:animEffect transition="in" filter="fade">
                                      <p:cBhvr>
                                        <p:cTn id="58" dur="1000"/>
                                        <p:tgtEl>
                                          <p:spTgt spid="819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8195">
                                            <p:txEl>
                                              <p:pRg st="8" end="8"/>
                                            </p:txEl>
                                          </p:spTgt>
                                        </p:tgtEl>
                                        <p:attrNameLst>
                                          <p:attrName>style.visibility</p:attrName>
                                        </p:attrNameLst>
                                      </p:cBhvr>
                                      <p:to>
                                        <p:strVal val="visible"/>
                                      </p:to>
                                    </p:set>
                                    <p:animScale>
                                      <p:cBhvr>
                                        <p:cTn id="63" dur="1000" decel="50000" fill="hold">
                                          <p:stCondLst>
                                            <p:cond delay="0"/>
                                          </p:stCondLst>
                                        </p:cTn>
                                        <p:tgtEl>
                                          <p:spTgt spid="819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8195">
                                            <p:txEl>
                                              <p:pRg st="8" end="8"/>
                                            </p:txEl>
                                          </p:spTgt>
                                        </p:tgtEl>
                                        <p:attrNameLst>
                                          <p:attrName>ppt_x</p:attrName>
                                          <p:attrName>ppt_y</p:attrName>
                                        </p:attrNameLst>
                                      </p:cBhvr>
                                    </p:animMotion>
                                    <p:animEffect transition="in" filter="fade">
                                      <p:cBhvr>
                                        <p:cTn id="65" dur="10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142999"/>
          </a:xfrm>
          <a:effectLst/>
        </p:spPr>
        <p:txBody>
          <a:bodyPr/>
          <a:lstStyle/>
          <a:p>
            <a:pPr eaLnBrk="1" hangingPunct="1"/>
            <a:r>
              <a:rPr lang="en-US" altLang="en-US" sz="4800" b="1" dirty="0" smtClean="0">
                <a:solidFill>
                  <a:srgbClr val="FFFF00"/>
                </a:solidFill>
                <a:effectLst/>
              </a:rPr>
              <a:t>How Do We Keep Heart Right?</a:t>
            </a:r>
          </a:p>
        </p:txBody>
      </p:sp>
      <p:sp>
        <p:nvSpPr>
          <p:cNvPr id="9219" name="Rectangle 3"/>
          <p:cNvSpPr>
            <a:spLocks noGrp="1" noChangeArrowheads="1"/>
          </p:cNvSpPr>
          <p:nvPr>
            <p:ph type="body" idx="1"/>
          </p:nvPr>
        </p:nvSpPr>
        <p:spPr>
          <a:xfrm>
            <a:off x="0" y="1066800"/>
            <a:ext cx="9144000" cy="5791200"/>
          </a:xfrm>
        </p:spPr>
        <p:txBody>
          <a:bodyPr/>
          <a:lstStyle/>
          <a:p>
            <a:pPr eaLnBrk="1" hangingPunct="1">
              <a:lnSpc>
                <a:spcPct val="90000"/>
              </a:lnSpc>
              <a:buClr>
                <a:srgbClr val="FFFF00"/>
              </a:buClr>
              <a:buSzPct val="100000"/>
              <a:buFont typeface="Arial" panose="020B0604020202020204" pitchFamily="34" charset="0"/>
              <a:buChar char="•"/>
            </a:pPr>
            <a:r>
              <a:rPr lang="en-US" altLang="en-US" dirty="0" smtClean="0">
                <a:effectLst/>
              </a:rPr>
              <a:t>If the heart directs our life by purposing action, it must be influenced towards </a:t>
            </a:r>
            <a:r>
              <a:rPr lang="en-US" altLang="en-US" dirty="0" smtClean="0">
                <a:effectLst/>
              </a:rPr>
              <a:t>good</a:t>
            </a:r>
          </a:p>
          <a:p>
            <a:pPr marL="623888" lvl="1" indent="-166688" eaLnBrk="1" hangingPunct="1">
              <a:lnSpc>
                <a:spcPct val="90000"/>
              </a:lnSpc>
              <a:buClr>
                <a:srgbClr val="66FFFF"/>
              </a:buClr>
              <a:buSzPct val="70000"/>
              <a:buFont typeface="Wingdings" panose="05000000000000000000" pitchFamily="2" charset="2"/>
              <a:buChar char="§"/>
            </a:pPr>
            <a:r>
              <a:rPr lang="en-US" altLang="en-US" b="1" i="1" dirty="0" smtClean="0">
                <a:solidFill>
                  <a:srgbClr val="FFFF99"/>
                </a:solidFill>
                <a:effectLst/>
              </a:rPr>
              <a:t>Prov.</a:t>
            </a:r>
            <a:r>
              <a:rPr lang="en-US" altLang="en-US" sz="1400" b="1" i="1" dirty="0" smtClean="0">
                <a:solidFill>
                  <a:srgbClr val="FFFF99"/>
                </a:solidFill>
                <a:effectLst/>
              </a:rPr>
              <a:t> </a:t>
            </a:r>
            <a:r>
              <a:rPr lang="en-US" altLang="en-US" b="1" i="1" dirty="0" smtClean="0">
                <a:solidFill>
                  <a:srgbClr val="FFFF99"/>
                </a:solidFill>
                <a:effectLst/>
              </a:rPr>
              <a:t>4:23</a:t>
            </a:r>
            <a:r>
              <a:rPr lang="en-US" altLang="en-US" sz="2000" dirty="0" smtClean="0">
                <a:effectLst/>
              </a:rPr>
              <a:t> </a:t>
            </a:r>
            <a:r>
              <a:rPr lang="en-US" altLang="en-US" dirty="0" smtClean="0">
                <a:effectLst/>
              </a:rPr>
              <a:t>-</a:t>
            </a:r>
            <a:r>
              <a:rPr lang="en-US" altLang="en-US" sz="2000" dirty="0" smtClean="0">
                <a:effectLst/>
              </a:rPr>
              <a:t> </a:t>
            </a:r>
            <a:r>
              <a:rPr lang="en-US" altLang="en-US" dirty="0" smtClean="0">
                <a:effectLst/>
              </a:rPr>
              <a:t>lit.</a:t>
            </a:r>
            <a:r>
              <a:rPr lang="en-US" altLang="en-US" sz="1400" dirty="0" smtClean="0">
                <a:effectLst/>
              </a:rPr>
              <a:t> </a:t>
            </a:r>
            <a:r>
              <a:rPr lang="en-US" altLang="en-US" dirty="0" smtClean="0">
                <a:effectLst/>
              </a:rPr>
              <a:t>“Keep your heart above all that you guard”</a:t>
            </a:r>
            <a:endParaRPr lang="en-US" altLang="en-US" dirty="0" smtClean="0">
              <a:effectLst/>
            </a:endParaRPr>
          </a:p>
          <a:p>
            <a:pPr eaLnBrk="1" hangingPunct="1">
              <a:lnSpc>
                <a:spcPct val="90000"/>
              </a:lnSpc>
              <a:buClr>
                <a:srgbClr val="FFFF00"/>
              </a:buClr>
              <a:buSzPct val="100000"/>
              <a:buFont typeface="Arial" panose="020B0604020202020204" pitchFamily="34" charset="0"/>
              <a:buChar char="•"/>
            </a:pPr>
            <a:r>
              <a:rPr lang="en-US" altLang="en-US" dirty="0" smtClean="0">
                <a:effectLst/>
              </a:rPr>
              <a:t>Accomplished by having </a:t>
            </a:r>
            <a:r>
              <a:rPr lang="en-US" altLang="en-US" dirty="0" smtClean="0">
                <a:effectLst/>
              </a:rPr>
              <a:t>the right </a:t>
            </a:r>
            <a:r>
              <a:rPr lang="en-US" altLang="en-US" dirty="0" smtClean="0">
                <a:effectLst/>
              </a:rPr>
              <a:t>guard </a:t>
            </a:r>
            <a:r>
              <a:rPr lang="en-US" altLang="en-US" dirty="0" smtClean="0">
                <a:effectLst/>
              </a:rPr>
              <a:t>for heart</a:t>
            </a:r>
            <a:endParaRPr lang="en-US" altLang="en-US" dirty="0" smtClean="0">
              <a:effectLst/>
            </a:endParaRPr>
          </a:p>
          <a:p>
            <a:pPr marL="406400" lvl="1" indent="0" eaLnBrk="1" hangingPunct="1">
              <a:lnSpc>
                <a:spcPct val="90000"/>
              </a:lnSpc>
              <a:buFont typeface="Wingdings" pitchFamily="2" charset="2"/>
              <a:buNone/>
            </a:pPr>
            <a:r>
              <a:rPr lang="en-US" altLang="en-US" b="1" i="1" dirty="0" smtClean="0">
                <a:solidFill>
                  <a:srgbClr val="66FFFF"/>
                </a:solidFill>
                <a:effectLst/>
              </a:rPr>
              <a:t>And</a:t>
            </a:r>
            <a:r>
              <a:rPr lang="en-US" altLang="en-US" sz="2400" b="1" i="1" dirty="0" smtClean="0">
                <a:solidFill>
                  <a:srgbClr val="66FFFF"/>
                </a:solidFill>
                <a:effectLst/>
              </a:rPr>
              <a:t> </a:t>
            </a:r>
            <a:r>
              <a:rPr lang="en-US" altLang="en-US" b="1" i="1" dirty="0" smtClean="0">
                <a:solidFill>
                  <a:srgbClr val="66FFFF"/>
                </a:solidFill>
                <a:effectLst/>
              </a:rPr>
              <a:t>the</a:t>
            </a:r>
            <a:r>
              <a:rPr lang="en-US" altLang="en-US" sz="2400" b="1" i="1" dirty="0" smtClean="0">
                <a:solidFill>
                  <a:srgbClr val="66FFFF"/>
                </a:solidFill>
                <a:effectLst/>
              </a:rPr>
              <a:t> </a:t>
            </a:r>
            <a:r>
              <a:rPr lang="en-US" altLang="en-US" b="1" i="1" dirty="0" smtClean="0">
                <a:solidFill>
                  <a:srgbClr val="66FFFF"/>
                </a:solidFill>
                <a:effectLst/>
              </a:rPr>
              <a:t>peace</a:t>
            </a:r>
            <a:r>
              <a:rPr lang="en-US" altLang="en-US" sz="2400" b="1" i="1" dirty="0" smtClean="0">
                <a:solidFill>
                  <a:srgbClr val="66FFFF"/>
                </a:solidFill>
                <a:effectLst/>
              </a:rPr>
              <a:t> </a:t>
            </a:r>
            <a:r>
              <a:rPr lang="en-US" altLang="en-US" b="1" i="1" dirty="0" smtClean="0">
                <a:solidFill>
                  <a:srgbClr val="66FFFF"/>
                </a:solidFill>
                <a:effectLst/>
              </a:rPr>
              <a:t>of God,</a:t>
            </a:r>
            <a:r>
              <a:rPr lang="en-US" altLang="en-US" sz="2400" b="1" i="1" dirty="0" smtClean="0">
                <a:solidFill>
                  <a:srgbClr val="66FFFF"/>
                </a:solidFill>
                <a:effectLst/>
              </a:rPr>
              <a:t> </a:t>
            </a:r>
            <a:r>
              <a:rPr lang="en-US" altLang="en-US" b="1" i="1" dirty="0" smtClean="0">
                <a:solidFill>
                  <a:srgbClr val="66FFFF"/>
                </a:solidFill>
                <a:effectLst/>
              </a:rPr>
              <a:t>which surpasses </a:t>
            </a:r>
            <a:r>
              <a:rPr lang="en-US" altLang="en-US" b="1" i="1" dirty="0" smtClean="0">
                <a:solidFill>
                  <a:srgbClr val="66FFFF"/>
                </a:solidFill>
                <a:effectLst/>
              </a:rPr>
              <a:t>all </a:t>
            </a:r>
            <a:r>
              <a:rPr lang="en-US" altLang="en-US" sz="2400" b="1" i="1" dirty="0" smtClean="0">
                <a:solidFill>
                  <a:srgbClr val="66FFFF"/>
                </a:solidFill>
                <a:effectLst/>
              </a:rPr>
              <a:t> </a:t>
            </a:r>
            <a:r>
              <a:rPr lang="en-US" altLang="en-US" b="1" i="1" dirty="0" smtClean="0">
                <a:solidFill>
                  <a:srgbClr val="66FFFF"/>
                </a:solidFill>
                <a:effectLst/>
              </a:rPr>
              <a:t>understanding, will </a:t>
            </a:r>
            <a:r>
              <a:rPr lang="en-US" altLang="en-US" b="1" i="1" dirty="0" smtClean="0">
                <a:solidFill>
                  <a:srgbClr val="66FFFF"/>
                </a:solidFill>
                <a:effectLst/>
              </a:rPr>
              <a:t>guard your hearts and minds through Christ Jesus. Finally, brethren, whatever things are true, </a:t>
            </a:r>
            <a:r>
              <a:rPr lang="en-US" altLang="en-US" b="1" i="1" dirty="0" smtClean="0">
                <a:solidFill>
                  <a:srgbClr val="66FFFF"/>
                </a:solidFill>
                <a:effectLst/>
              </a:rPr>
              <a:t>whatever </a:t>
            </a:r>
            <a:r>
              <a:rPr lang="en-US" altLang="en-US" b="1" i="1" dirty="0" smtClean="0">
                <a:solidFill>
                  <a:srgbClr val="66FFFF"/>
                </a:solidFill>
                <a:effectLst/>
              </a:rPr>
              <a:t>things are noble, whatever things are just, whatever things are pure, whatever things are lovely, whatever things are of good report, if there is any virtue and if there is anything praiseworthy - meditate on these things... (</a:t>
            </a:r>
            <a:r>
              <a:rPr lang="en-US" altLang="en-US" b="1" i="1" dirty="0" smtClean="0">
                <a:solidFill>
                  <a:srgbClr val="FFFF99"/>
                </a:solidFill>
                <a:effectLst/>
              </a:rPr>
              <a:t>Phil </a:t>
            </a:r>
            <a:r>
              <a:rPr lang="en-US" altLang="en-US" b="1" i="1" dirty="0" smtClean="0">
                <a:solidFill>
                  <a:srgbClr val="FFFF99"/>
                </a:solidFill>
                <a:effectLst/>
              </a:rPr>
              <a:t>4:7-9</a:t>
            </a:r>
            <a:r>
              <a:rPr lang="en-US" altLang="en-US" b="1" i="1" dirty="0" smtClean="0">
                <a:solidFill>
                  <a:srgbClr val="66FFFF"/>
                </a:solidFill>
                <a:effectLst/>
              </a:rPr>
              <a:t>)</a:t>
            </a:r>
            <a:endParaRPr lang="en-US" altLang="en-US" b="1" i="1" dirty="0" smtClean="0">
              <a:solidFill>
                <a:srgbClr val="66FFFF"/>
              </a:solidFill>
              <a:effectLst/>
            </a:endParaRPr>
          </a:p>
          <a:p>
            <a:pPr algn="just" eaLnBrk="1" hangingPunct="1">
              <a:lnSpc>
                <a:spcPct val="90000"/>
              </a:lnSpc>
              <a:buClr>
                <a:srgbClr val="FFFF00"/>
              </a:buClr>
              <a:buSzPct val="100000"/>
              <a:buFont typeface="Arial" panose="020B0604020202020204" pitchFamily="34" charset="0"/>
              <a:buChar char="•"/>
            </a:pPr>
            <a:r>
              <a:rPr lang="en-US" altLang="en-US" dirty="0" smtClean="0">
                <a:effectLst/>
              </a:rPr>
              <a:t>Result of letting word </a:t>
            </a:r>
            <a:r>
              <a:rPr lang="en-US" altLang="en-US" dirty="0" smtClean="0">
                <a:effectLst/>
              </a:rPr>
              <a:t>dwell </a:t>
            </a:r>
            <a:r>
              <a:rPr lang="en-US" altLang="en-US" dirty="0" smtClean="0">
                <a:effectLst/>
              </a:rPr>
              <a:t>within (</a:t>
            </a:r>
            <a:r>
              <a:rPr lang="en-US" altLang="en-US" b="1" i="1" dirty="0" smtClean="0">
                <a:solidFill>
                  <a:srgbClr val="FFFF99"/>
                </a:solidFill>
                <a:effectLst/>
              </a:rPr>
              <a:t>Col. </a:t>
            </a:r>
            <a:r>
              <a:rPr lang="en-US" altLang="en-US" b="1" i="1" dirty="0" smtClean="0">
                <a:solidFill>
                  <a:srgbClr val="FFFF99"/>
                </a:solidFill>
                <a:effectLst/>
              </a:rPr>
              <a:t>3:16-17</a:t>
            </a:r>
            <a:r>
              <a:rPr lang="en-US" altLang="en-US" dirty="0" smtClean="0">
                <a:effectLst/>
              </a:rPr>
              <a:t>)</a:t>
            </a:r>
            <a:endParaRPr lang="en-US" altLang="en-US" sz="36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p:cTn id="31"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688975"/>
            <a:ext cx="8991600" cy="2359025"/>
          </a:xfrm>
          <a:effectLst/>
        </p:spPr>
        <p:txBody>
          <a:bodyPr/>
          <a:lstStyle/>
          <a:p>
            <a:pPr eaLnBrk="1" hangingPunct="1"/>
            <a:r>
              <a:rPr lang="en-US" altLang="en-US" sz="7200" b="1" dirty="0" smtClean="0">
                <a:solidFill>
                  <a:srgbClr val="FFFF00"/>
                </a:solidFill>
                <a:effectLst/>
              </a:rPr>
              <a:t>Is Your Heart Right </a:t>
            </a:r>
            <a:r>
              <a:rPr lang="en-US" altLang="en-US" sz="7200" b="1" dirty="0" smtClean="0">
                <a:solidFill>
                  <a:srgbClr val="FFFF00"/>
                </a:solidFill>
                <a:effectLst/>
              </a:rPr>
              <a:t>in the Sight of </a:t>
            </a:r>
            <a:r>
              <a:rPr lang="en-US" altLang="en-US" sz="7200" b="1" dirty="0" smtClean="0">
                <a:solidFill>
                  <a:srgbClr val="FFFF00"/>
                </a:solidFill>
                <a:effectLst/>
              </a:rPr>
              <a:t>God?</a:t>
            </a:r>
          </a:p>
        </p:txBody>
      </p:sp>
      <p:sp>
        <p:nvSpPr>
          <p:cNvPr id="10243" name="Oval 3"/>
          <p:cNvSpPr>
            <a:spLocks noChangeArrowheads="1"/>
          </p:cNvSpPr>
          <p:nvPr/>
        </p:nvSpPr>
        <p:spPr bwMode="auto">
          <a:xfrm>
            <a:off x="1371600" y="3352800"/>
            <a:ext cx="6400800" cy="2819400"/>
          </a:xfrm>
          <a:prstGeom prst="ellipse">
            <a:avLst/>
          </a:prstGeom>
          <a:gradFill rotWithShape="0">
            <a:gsLst>
              <a:gs pos="0">
                <a:schemeClr val="bg2">
                  <a:gamma/>
                  <a:shade val="46275"/>
                  <a:invGamma/>
                </a:schemeClr>
              </a:gs>
              <a:gs pos="50000">
                <a:schemeClr val="bg2"/>
              </a:gs>
              <a:gs pos="100000">
                <a:schemeClr val="bg2">
                  <a:gamma/>
                  <a:shade val="46275"/>
                  <a:invGamma/>
                </a:schemeClr>
              </a:gs>
            </a:gsLst>
            <a:lin ang="5400000" scaled="1"/>
          </a:gradFill>
          <a:ln w="9525">
            <a:solidFill>
              <a:schemeClr val="bg1"/>
            </a:solidFill>
            <a:round/>
            <a:headEnd/>
            <a:tailEnd/>
          </a:ln>
          <a:effectLst/>
        </p:spPr>
        <p:txBody>
          <a:bodyPr wrap="none" anchor="ctr"/>
          <a:lstStyle/>
          <a:p>
            <a:pPr algn="ctr">
              <a:defRPr/>
            </a:pPr>
            <a:r>
              <a:rPr lang="en-US" sz="5400" b="1" i="1" dirty="0"/>
              <a:t>If not, correct it</a:t>
            </a:r>
          </a:p>
          <a:p>
            <a:pPr algn="ctr">
              <a:defRPr/>
            </a:pPr>
            <a:r>
              <a:rPr lang="en-US" sz="5400" b="1" i="1" dirty="0"/>
              <a:t>by obeying God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500" fill="hold"/>
                                        <p:tgtEl>
                                          <p:spTgt spid="10243"/>
                                        </p:tgtEl>
                                        <p:attrNameLst>
                                          <p:attrName>ppt_w</p:attrName>
                                        </p:attrNameLst>
                                      </p:cBhvr>
                                      <p:tavLst>
                                        <p:tav tm="0">
                                          <p:val>
                                            <p:fltVal val="0"/>
                                          </p:val>
                                        </p:tav>
                                        <p:tav tm="100000">
                                          <p:val>
                                            <p:strVal val="#ppt_w"/>
                                          </p:val>
                                        </p:tav>
                                      </p:tavLst>
                                    </p:anim>
                                    <p:anim calcmode="lin" valueType="num">
                                      <p:cBhvr>
                                        <p:cTn id="8" dur="500" fill="hold"/>
                                        <p:tgtEl>
                                          <p:spTgt spid="10243"/>
                                        </p:tgtEl>
                                        <p:attrNameLst>
                                          <p:attrName>ppt_h</p:attrName>
                                        </p:attrNameLst>
                                      </p:cBhvr>
                                      <p:tavLst>
                                        <p:tav tm="0">
                                          <p:val>
                                            <p:fltVal val="0"/>
                                          </p:val>
                                        </p:tav>
                                        <p:tav tm="100000">
                                          <p:val>
                                            <p:strVal val="#ppt_h"/>
                                          </p:val>
                                        </p:tav>
                                      </p:tavLst>
                                    </p:anim>
                                    <p:anim calcmode="lin" valueType="num">
                                      <p:cBhvr>
                                        <p:cTn id="9" dur="500" fill="hold"/>
                                        <p:tgtEl>
                                          <p:spTgt spid="10243"/>
                                        </p:tgtEl>
                                        <p:attrNameLst>
                                          <p:attrName>ppt_x</p:attrName>
                                        </p:attrNameLst>
                                      </p:cBhvr>
                                      <p:tavLst>
                                        <p:tav tm="0">
                                          <p:val>
                                            <p:fltVal val="0.5"/>
                                          </p:val>
                                        </p:tav>
                                        <p:tav tm="100000">
                                          <p:val>
                                            <p:strVal val="#ppt_x"/>
                                          </p:val>
                                        </p:tav>
                                      </p:tavLst>
                                    </p:anim>
                                    <p:anim calcmode="lin" valueType="num">
                                      <p:cBhvr>
                                        <p:cTn id="10" dur="500" fill="hold"/>
                                        <p:tgtEl>
                                          <p:spTgt spid="1024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autoUpdateAnimBg="0"/>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Office\Templates\Orbit.pot</Template>
  <TotalTime>1977</TotalTime>
  <Words>333</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Times New Roman</vt:lpstr>
      <vt:lpstr>Arial</vt:lpstr>
      <vt:lpstr>Wingdings</vt:lpstr>
      <vt:lpstr>Calibri</vt:lpstr>
      <vt:lpstr>Orbit</vt:lpstr>
      <vt:lpstr>Is Your Heart Right in the Sight of God?</vt:lpstr>
      <vt:lpstr>Acts 8:18-23</vt:lpstr>
      <vt:lpstr>Acts 8:18-23</vt:lpstr>
      <vt:lpstr>Defining the Bible HEART</vt:lpstr>
      <vt:lpstr>When Heart Is Not Right...</vt:lpstr>
      <vt:lpstr>How Do We Keep Heart Right?</vt:lpstr>
      <vt:lpstr>Is Your Heart Right in the Sight of God?</vt:lpstr>
    </vt:vector>
  </TitlesOfParts>
  <Company>User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Harry</cp:lastModifiedBy>
  <cp:revision>23</cp:revision>
  <dcterms:created xsi:type="dcterms:W3CDTF">2003-01-12T03:08:10Z</dcterms:created>
  <dcterms:modified xsi:type="dcterms:W3CDTF">2016-08-07T12:47:40Z</dcterms:modified>
</cp:coreProperties>
</file>