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 id="2147483720" r:id="rId4"/>
    <p:sldMasterId id="2147483732" r:id="rId5"/>
    <p:sldMasterId id="2147483745" r:id="rId6"/>
    <p:sldMasterId id="2147483748" r:id="rId7"/>
    <p:sldMasterId id="2147483750" r:id="rId8"/>
  </p:sldMasterIdLst>
  <p:notesMasterIdLst>
    <p:notesMasterId r:id="rId66"/>
  </p:notesMasterIdLst>
  <p:sldIdLst>
    <p:sldId id="273" r:id="rId9"/>
    <p:sldId id="276" r:id="rId10"/>
    <p:sldId id="304" r:id="rId11"/>
    <p:sldId id="284" r:id="rId12"/>
    <p:sldId id="329" r:id="rId13"/>
    <p:sldId id="319" r:id="rId14"/>
    <p:sldId id="449" r:id="rId15"/>
    <p:sldId id="406" r:id="rId16"/>
    <p:sldId id="451" r:id="rId17"/>
    <p:sldId id="262" r:id="rId18"/>
    <p:sldId id="525" r:id="rId19"/>
    <p:sldId id="526" r:id="rId20"/>
    <p:sldId id="527" r:id="rId21"/>
    <p:sldId id="548" r:id="rId22"/>
    <p:sldId id="537" r:id="rId23"/>
    <p:sldId id="528" r:id="rId24"/>
    <p:sldId id="533" r:id="rId25"/>
    <p:sldId id="552" r:id="rId26"/>
    <p:sldId id="553" r:id="rId27"/>
    <p:sldId id="554" r:id="rId28"/>
    <p:sldId id="545" r:id="rId29"/>
    <p:sldId id="546" r:id="rId30"/>
    <p:sldId id="538" r:id="rId31"/>
    <p:sldId id="555" r:id="rId32"/>
    <p:sldId id="529" r:id="rId33"/>
    <p:sldId id="534" r:id="rId34"/>
    <p:sldId id="556" r:id="rId35"/>
    <p:sldId id="557" r:id="rId36"/>
    <p:sldId id="558" r:id="rId37"/>
    <p:sldId id="559" r:id="rId38"/>
    <p:sldId id="530" r:id="rId39"/>
    <p:sldId id="535" r:id="rId40"/>
    <p:sldId id="560" r:id="rId41"/>
    <p:sldId id="564" r:id="rId42"/>
    <p:sldId id="565" r:id="rId43"/>
    <p:sldId id="561" r:id="rId44"/>
    <p:sldId id="570" r:id="rId45"/>
    <p:sldId id="567" r:id="rId46"/>
    <p:sldId id="571" r:id="rId47"/>
    <p:sldId id="572" r:id="rId48"/>
    <p:sldId id="562" r:id="rId49"/>
    <p:sldId id="563" r:id="rId50"/>
    <p:sldId id="573" r:id="rId51"/>
    <p:sldId id="531" r:id="rId52"/>
    <p:sldId id="536" r:id="rId53"/>
    <p:sldId id="574" r:id="rId54"/>
    <p:sldId id="575" r:id="rId55"/>
    <p:sldId id="549" r:id="rId56"/>
    <p:sldId id="550" r:id="rId57"/>
    <p:sldId id="576" r:id="rId58"/>
    <p:sldId id="577" r:id="rId59"/>
    <p:sldId id="578" r:id="rId60"/>
    <p:sldId id="539" r:id="rId61"/>
    <p:sldId id="579" r:id="rId62"/>
    <p:sldId id="580" r:id="rId63"/>
    <p:sldId id="532" r:id="rId64"/>
    <p:sldId id="524" r:id="rId65"/>
  </p:sldIdLst>
  <p:sldSz cx="9144000" cy="6858000" type="screen4x3"/>
  <p:notesSz cx="6858000" cy="9144000"/>
  <p:embeddedFontLst>
    <p:embeddedFont>
      <p:font typeface="Arial Rounded MT Bold" panose="020F0704030504030204" pitchFamily="34" charset="0"/>
      <p:regular r:id="rId67"/>
    </p:embeddedFont>
    <p:embeddedFont>
      <p:font typeface="Calibri Light" panose="020F0302020204030204" pitchFamily="34" charset="0"/>
      <p:regular r:id="rId68"/>
      <p:italic r:id="rId69"/>
    </p:embeddedFont>
    <p:embeddedFont>
      <p:font typeface="Calibri" panose="020F0502020204030204" pitchFamily="34" charset="0"/>
      <p:regular r:id="rId70"/>
      <p:bold r:id="rId71"/>
      <p:italic r:id="rId72"/>
      <p:boldItalic r:id="rId73"/>
    </p:embeddedFont>
    <p:embeddedFont>
      <p:font typeface="Arial Narrow" panose="020B0606020202030204" pitchFamily="34" charset="0"/>
      <p:regular r:id="rId74"/>
      <p:bold r:id="rId75"/>
      <p:italic r:id="rId76"/>
      <p:boldItalic r:id="rId77"/>
    </p:embeddedFont>
    <p:embeddedFont>
      <p:font typeface="Tahoma" panose="020B0604030504040204" pitchFamily="34" charset="0"/>
      <p:regular r:id="rId78"/>
      <p:bold r:id="rId7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34FC"/>
    <a:srgbClr val="C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12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font" Target="fonts/font2.fntdata"/><Relationship Id="rId76" Type="http://schemas.openxmlformats.org/officeDocument/2006/relationships/font" Target="fonts/font10.fntdata"/><Relationship Id="rId7" Type="http://schemas.openxmlformats.org/officeDocument/2006/relationships/slideMaster" Target="slideMasters/slideMaster7.xml"/><Relationship Id="rId71"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notesMaster" Target="notesMasters/notesMaster1.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font" Target="fonts/font6.fntdata"/><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font" Target="fonts/font1.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E84FCC-3E79-4562-B1F1-B67EC965ADE8}" type="datetimeFigureOut">
              <a:rPr lang="en-US" smtClean="0"/>
              <a:t>7/17/2016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41B26-0E64-46C8-A6A7-2882E45C4328}" type="slidenum">
              <a:rPr lang="en-US" smtClean="0"/>
              <a:t>‹#›</a:t>
            </a:fld>
            <a:endParaRPr lang="en-US"/>
          </a:p>
        </p:txBody>
      </p:sp>
    </p:spTree>
    <p:extLst>
      <p:ext uri="{BB962C8B-B14F-4D97-AF65-F5344CB8AC3E}">
        <p14:creationId xmlns:p14="http://schemas.microsoft.com/office/powerpoint/2010/main" val="603228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046538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2775175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980298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1235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4760353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478751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136740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973552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048041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091255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327040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69892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796257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177713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754852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347566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469457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4087067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4265860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270669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879397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7472118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5423606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565087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825551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766842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618863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470772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975279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774289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42784110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44141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372285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7719326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027901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707664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456352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8523614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762989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934857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018574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11036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5115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7849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972257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7789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2361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435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3549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4042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3461808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41205198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066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478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1952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790052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088533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052797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3A7B9-79E8-4E1C-85CD-221186EA04BA}" type="datetimeFigureOut">
              <a:rPr lang="en-US" smtClean="0"/>
              <a:t>7/17/2016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869491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57.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58.xml"/><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59.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3A7B9-79E8-4E1C-85CD-221186EA04BA}" type="datetimeFigureOut">
              <a:rPr lang="en-US" smtClean="0"/>
              <a:t>7/17/2016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7203E-81E7-4480-810A-758261BD78FE}" type="slidenum">
              <a:rPr lang="en-US" smtClean="0"/>
              <a:t>‹#›</a:t>
            </a:fld>
            <a:endParaRPr lang="en-US" dirty="0"/>
          </a:p>
        </p:txBody>
      </p:sp>
      <p:pic>
        <p:nvPicPr>
          <p:cNvPr id="7" name="Picture 4" descr="http://images.clipartpanda.com/working-clipart-dc8MAqGRi.jpeg"/>
          <p:cNvPicPr>
            <a:picLocks noChangeAspect="1" noChangeArrowheads="1"/>
          </p:cNvPicPr>
          <p:nvPr userDrawn="1"/>
        </p:nvPicPr>
        <p:blipFill>
          <a:blip r:embed="rId13">
            <a:extLst>
              <a:ext uri="{BEBA8EAE-BF5A-486C-A8C5-ECC9F3942E4B}">
                <a14:imgProps xmlns:a14="http://schemas.microsoft.com/office/drawing/2010/main">
                  <a14:imgLayer r:embed="rId14">
                    <a14:imgEffect>
                      <a14:backgroundRemoval t="0" b="98535" l="3883" r="89817"/>
                    </a14:imgEffect>
                  </a14:imgLayer>
                </a14:imgProps>
              </a:ext>
              <a:ext uri="{28A0092B-C50C-407E-A947-70E740481C1C}">
                <a14:useLocalDpi xmlns:a14="http://schemas.microsoft.com/office/drawing/2010/main" val="0"/>
              </a:ext>
            </a:extLst>
          </a:blip>
          <a:srcRect/>
          <a:stretch>
            <a:fillRect/>
          </a:stretch>
        </p:blipFill>
        <p:spPr bwMode="auto">
          <a:xfrm>
            <a:off x="1415847" y="1925892"/>
            <a:ext cx="6705600" cy="503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61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3A7B9-79E8-4E1C-85CD-221186EA04BA}" type="datetimeFigureOut">
              <a:rPr lang="en-US" smtClean="0"/>
              <a:t>7/17/2016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7203E-81E7-4480-810A-758261BD78FE}" type="slidenum">
              <a:rPr lang="en-US" smtClean="0"/>
              <a:t>‹#›</a:t>
            </a:fld>
            <a:endParaRPr lang="en-US" dirty="0"/>
          </a:p>
        </p:txBody>
      </p:sp>
      <p:sp>
        <p:nvSpPr>
          <p:cNvPr id="8" name="Rounded Rectangle 7"/>
          <p:cNvSpPr/>
          <p:nvPr userDrawn="1"/>
        </p:nvSpPr>
        <p:spPr>
          <a:xfrm>
            <a:off x="403123" y="365126"/>
            <a:ext cx="8209935" cy="1460499"/>
          </a:xfrm>
          <a:prstGeom prst="roundRect">
            <a:avLst>
              <a:gd name="adj" fmla="val 9935"/>
            </a:avLst>
          </a:prstGeom>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9" name="Picture 4" descr="http://images.clipartpanda.com/working-clipart-dc8MAqGRi.jpeg"/>
          <p:cNvPicPr>
            <a:picLocks noChangeAspect="1" noChangeArrowheads="1"/>
          </p:cNvPicPr>
          <p:nvPr userDrawn="1"/>
        </p:nvPicPr>
        <p:blipFill>
          <a:blip r:embed="rId13">
            <a:extLst>
              <a:ext uri="{BEBA8EAE-BF5A-486C-A8C5-ECC9F3942E4B}">
                <a14:imgProps xmlns:a14="http://schemas.microsoft.com/office/drawing/2010/main">
                  <a14:imgLayer r:embed="rId14">
                    <a14:imgEffect>
                      <a14:backgroundRemoval t="0" b="98535" l="3883" r="89817"/>
                    </a14:imgEffect>
                  </a14:imgLayer>
                </a14:imgProps>
              </a:ext>
              <a:ext uri="{28A0092B-C50C-407E-A947-70E740481C1C}">
                <a14:useLocalDpi xmlns:a14="http://schemas.microsoft.com/office/drawing/2010/main" val="0"/>
              </a:ext>
            </a:extLst>
          </a:blip>
          <a:srcRect/>
          <a:stretch>
            <a:fillRect/>
          </a:stretch>
        </p:blipFill>
        <p:spPr bwMode="auto">
          <a:xfrm>
            <a:off x="403123" y="367377"/>
            <a:ext cx="1976898" cy="148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3628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3A7B9-79E8-4E1C-85CD-221186EA04BA}" type="datetimeFigureOut">
              <a:rPr lang="en-US" smtClean="0"/>
              <a:t>7/17/2016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7203E-81E7-4480-810A-758261BD78FE}" type="slidenum">
              <a:rPr lang="en-US" smtClean="0"/>
              <a:t>‹#›</a:t>
            </a:fld>
            <a:endParaRPr lang="en-US" dirty="0"/>
          </a:p>
        </p:txBody>
      </p:sp>
      <p:pic>
        <p:nvPicPr>
          <p:cNvPr id="7" name="Picture 4" descr="http://images.clipartpanda.com/working-clipart-dc8MAqGRi.jpeg"/>
          <p:cNvPicPr>
            <a:picLocks noChangeAspect="1" noChangeArrowheads="1"/>
          </p:cNvPicPr>
          <p:nvPr userDrawn="1"/>
        </p:nvPicPr>
        <p:blipFill>
          <a:blip r:embed="rId13">
            <a:lum bright="70000" contrast="-70000"/>
            <a:extLst>
              <a:ext uri="{BEBA8EAE-BF5A-486C-A8C5-ECC9F3942E4B}">
                <a14:imgProps xmlns:a14="http://schemas.microsoft.com/office/drawing/2010/main">
                  <a14:imgLayer r:embed="rId14">
                    <a14:imgEffect>
                      <a14:backgroundRemoval t="0" b="98535" l="3883" r="89817"/>
                    </a14:imgEffect>
                  </a14:imgLayer>
                </a14:imgProps>
              </a:ext>
              <a:ext uri="{28A0092B-C50C-407E-A947-70E740481C1C}">
                <a14:useLocalDpi xmlns:a14="http://schemas.microsoft.com/office/drawing/2010/main" val="0"/>
              </a:ext>
            </a:extLst>
          </a:blip>
          <a:srcRect/>
          <a:stretch>
            <a:fillRect/>
          </a:stretch>
        </p:blipFill>
        <p:spPr bwMode="auto">
          <a:xfrm>
            <a:off x="1415847" y="1925892"/>
            <a:ext cx="6705600" cy="503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991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3A7B9-79E8-4E1C-85CD-221186EA04BA}" type="datetimeFigureOut">
              <a:rPr lang="en-US" smtClean="0"/>
              <a:t>7/17/2016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7203E-81E7-4480-810A-758261BD78FE}" type="slidenum">
              <a:rPr lang="en-US" smtClean="0"/>
              <a:t>‹#›</a:t>
            </a:fld>
            <a:endParaRPr lang="en-US" dirty="0"/>
          </a:p>
        </p:txBody>
      </p:sp>
      <p:pic>
        <p:nvPicPr>
          <p:cNvPr id="7" name="Picture 4" descr="http://images.clipartpanda.com/working-clipart-dc8MAqGRi.jpeg"/>
          <p:cNvPicPr>
            <a:picLocks noChangeAspect="1" noChangeArrowheads="1"/>
          </p:cNvPicPr>
          <p:nvPr userDrawn="1"/>
        </p:nvPicPr>
        <p:blipFill>
          <a:blip r:embed="rId13">
            <a:extLst>
              <a:ext uri="{BEBA8EAE-BF5A-486C-A8C5-ECC9F3942E4B}">
                <a14:imgProps xmlns:a14="http://schemas.microsoft.com/office/drawing/2010/main">
                  <a14:imgLayer r:embed="rId14">
                    <a14:imgEffect>
                      <a14:backgroundRemoval t="0" b="98535" l="3883" r="89817"/>
                    </a14:imgEffect>
                  </a14:imgLayer>
                </a14:imgProps>
              </a:ext>
              <a:ext uri="{28A0092B-C50C-407E-A947-70E740481C1C}">
                <a14:useLocalDpi xmlns:a14="http://schemas.microsoft.com/office/drawing/2010/main" val="0"/>
              </a:ext>
            </a:extLst>
          </a:blip>
          <a:srcRect/>
          <a:stretch>
            <a:fillRect/>
          </a:stretch>
        </p:blipFill>
        <p:spPr bwMode="auto">
          <a:xfrm>
            <a:off x="1415847" y="1925892"/>
            <a:ext cx="6705600" cy="503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6261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998830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3447752"/>
      </p:ext>
    </p:extLst>
  </p:cSld>
  <p:clrMap bg1="lt1" tx1="dk1" bg2="lt2" tx2="dk2" accent1="accent1" accent2="accent2" accent3="accent3" accent4="accent4" accent5="accent5" accent6="accent6" hlink="hlink" folHlink="folHlink"/>
  <p:sldLayoutIdLst>
    <p:sldLayoutId id="2147483746" r:id="rId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9888324"/>
      </p:ext>
    </p:extLst>
  </p:cSld>
  <p:clrMap bg1="lt1" tx1="dk1" bg2="lt2" tx2="dk2" accent1="accent1" accent2="accent2" accent3="accent3" accent4="accent4" accent5="accent5" accent6="accent6" hlink="hlink" folHlink="folHlink"/>
  <p:sldLayoutIdLst>
    <p:sldLayoutId id="2147483749" r:id="rId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4310322"/>
      </p:ext>
    </p:extLst>
  </p:cSld>
  <p:clrMap bg1="lt1" tx1="dk1" bg2="lt2" tx2="dk2" accent1="accent1" accent2="accent2" accent3="accent3" accent4="accent4" accent5="accent5" accent6="accent6" hlink="hlink" folHlink="folHlink"/>
  <p:sldLayoutIdLst>
    <p:sldLayoutId id="2147483751" r:id="rId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17.jpeg"/><Relationship Id="rId2" Type="http://schemas.openxmlformats.org/officeDocument/2006/relationships/slideLayout" Target="../slideLayouts/slideLayout29.xml"/><Relationship Id="rId1" Type="http://schemas.openxmlformats.org/officeDocument/2006/relationships/vmlDrawing" Target="../drawings/vmlDrawing2.vml"/><Relationship Id="rId6" Type="http://schemas.openxmlformats.org/officeDocument/2006/relationships/image" Target="../media/image14.wmf"/><Relationship Id="rId11" Type="http://schemas.openxmlformats.org/officeDocument/2006/relationships/image" Target="../media/image16.wmf"/><Relationship Id="rId5" Type="http://schemas.openxmlformats.org/officeDocument/2006/relationships/oleObject" Target="../embeddings/oleObject3.bin"/><Relationship Id="rId10" Type="http://schemas.openxmlformats.org/officeDocument/2006/relationships/oleObject" Target="../embeddings/oleObject5.bin"/><Relationship Id="rId4" Type="http://schemas.openxmlformats.org/officeDocument/2006/relationships/image" Target="../media/image13.wmf"/><Relationship Id="rId9" Type="http://schemas.openxmlformats.org/officeDocument/2006/relationships/image" Target="../media/image15.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9.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125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136" y="84633"/>
            <a:ext cx="8310095"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algn="ctr"/>
            <a:r>
              <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Do Not Receive Him</a:t>
            </a:r>
          </a:p>
          <a:p>
            <a:pPr algn="ctr"/>
            <a:r>
              <a:rPr lang="en-US" sz="6600" b="1"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(2 John 9-11)</a:t>
            </a:r>
            <a:endPar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endParaRP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 name="Wave 3"/>
          <p:cNvSpPr/>
          <p:nvPr/>
        </p:nvSpPr>
        <p:spPr>
          <a:xfrm rot="20860627">
            <a:off x="276734" y="1076374"/>
            <a:ext cx="1121434" cy="595223"/>
          </a:xfrm>
          <a:prstGeom prst="wave">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bg1">
                    <a:lumMod val="65000"/>
                  </a:schemeClr>
                </a:solidFill>
              </a:rPr>
              <a:t>Review</a:t>
            </a:r>
          </a:p>
        </p:txBody>
      </p:sp>
    </p:spTree>
    <p:extLst>
      <p:ext uri="{BB962C8B-B14F-4D97-AF65-F5344CB8AC3E}">
        <p14:creationId xmlns:p14="http://schemas.microsoft.com/office/powerpoint/2010/main" val="1993883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136" y="84633"/>
            <a:ext cx="8310095"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algn="ctr"/>
            <a:r>
              <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Do Not Receive Him</a:t>
            </a:r>
          </a:p>
          <a:p>
            <a:pPr algn="ctr"/>
            <a:r>
              <a:rPr lang="en-US" sz="6600" b="1"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(2 John 9-11)</a:t>
            </a:r>
            <a:endPar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endParaRP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 name="Flowchart: Alternate Process 3"/>
          <p:cNvSpPr/>
          <p:nvPr/>
        </p:nvSpPr>
        <p:spPr>
          <a:xfrm>
            <a:off x="581959" y="2885303"/>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romanUcPeriod"/>
            </a:pPr>
            <a:r>
              <a:rPr lang="en-US" sz="3200" dirty="0">
                <a:solidFill>
                  <a:schemeClr val="tx2"/>
                </a:solidFill>
                <a:latin typeface="Arial Rounded MT Bold" panose="020F0704030504030204" pitchFamily="34" charset="0"/>
              </a:rPr>
              <a:t>The Context</a:t>
            </a:r>
          </a:p>
        </p:txBody>
      </p:sp>
      <p:sp>
        <p:nvSpPr>
          <p:cNvPr id="5" name="Flowchart: Alternate Process 4"/>
          <p:cNvSpPr/>
          <p:nvPr/>
        </p:nvSpPr>
        <p:spPr>
          <a:xfrm>
            <a:off x="581959" y="3783082"/>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3200" dirty="0">
                <a:solidFill>
                  <a:schemeClr val="tx2"/>
                </a:solidFill>
                <a:latin typeface="Arial Rounded MT Bold" panose="020F0704030504030204" pitchFamily="34" charset="0"/>
              </a:rPr>
              <a:t>The Doctrine</a:t>
            </a:r>
          </a:p>
        </p:txBody>
      </p:sp>
      <p:sp>
        <p:nvSpPr>
          <p:cNvPr id="6" name="Flowchart: Alternate Process 5"/>
          <p:cNvSpPr/>
          <p:nvPr/>
        </p:nvSpPr>
        <p:spPr>
          <a:xfrm>
            <a:off x="581959" y="4680861"/>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3200" dirty="0">
                <a:solidFill>
                  <a:schemeClr val="tx2"/>
                </a:solidFill>
                <a:latin typeface="Arial Rounded MT Bold" panose="020F0704030504030204" pitchFamily="34" charset="0"/>
              </a:rPr>
              <a:t>The Condemned</a:t>
            </a:r>
          </a:p>
        </p:txBody>
      </p:sp>
      <p:sp>
        <p:nvSpPr>
          <p:cNvPr id="7" name="Wave 6"/>
          <p:cNvSpPr/>
          <p:nvPr/>
        </p:nvSpPr>
        <p:spPr>
          <a:xfrm rot="20860627">
            <a:off x="276734" y="1076374"/>
            <a:ext cx="1121434" cy="595223"/>
          </a:xfrm>
          <a:prstGeom prst="wave">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bg1">
                    <a:lumMod val="65000"/>
                  </a:schemeClr>
                </a:solidFill>
              </a:rPr>
              <a:t>Review</a:t>
            </a:r>
          </a:p>
        </p:txBody>
      </p:sp>
    </p:spTree>
    <p:extLst>
      <p:ext uri="{BB962C8B-B14F-4D97-AF65-F5344CB8AC3E}">
        <p14:creationId xmlns:p14="http://schemas.microsoft.com/office/powerpoint/2010/main" val="20250470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727588"/>
            <a:ext cx="5614219" cy="646331"/>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3"/>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The Condemned</a:t>
            </a:r>
          </a:p>
        </p:txBody>
      </p:sp>
      <p:sp>
        <p:nvSpPr>
          <p:cNvPr id="4" name="TextBox 3"/>
          <p:cNvSpPr txBox="1"/>
          <p:nvPr/>
        </p:nvSpPr>
        <p:spPr>
          <a:xfrm>
            <a:off x="589936" y="2172929"/>
            <a:ext cx="8191755" cy="1815882"/>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One who practices sin / error</a:t>
            </a:r>
            <a:r>
              <a:rPr kumimoji="0" lang="en-US" sz="28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 </a:t>
            </a:r>
            <a:r>
              <a:rPr kumimoji="0" lang="en-US" sz="2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a:t>
            </a:r>
            <a:r>
              <a:rPr kumimoji="0" lang="en-US" sz="2800" b="0" i="0" u="none" strike="noStrike" kern="0" cap="none" spc="0" normalizeH="0" baseline="0" noProof="0" dirty="0" err="1">
                <a:ln>
                  <a:noFill/>
                </a:ln>
                <a:solidFill>
                  <a:schemeClr val="bg1"/>
                </a:solidFill>
                <a:effectLst>
                  <a:outerShdw blurRad="38100" dist="38100" dir="2700000" algn="tl">
                    <a:srgbClr val="000000">
                      <a:alpha val="43137"/>
                    </a:srgbClr>
                  </a:outerShdw>
                </a:effectLst>
                <a:uLnTx/>
                <a:uFillTx/>
              </a:rPr>
              <a:t>v.</a:t>
            </a:r>
            <a:r>
              <a:rPr kumimoji="0" lang="en-US" sz="2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 9)</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kumimoji="0" lang="en-US" sz="14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One who teacher error</a:t>
            </a:r>
            <a:r>
              <a:rPr kumimoji="0" lang="en-US" sz="28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 </a:t>
            </a:r>
            <a:r>
              <a:rPr kumimoji="0" lang="en-US" sz="2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a:t>
            </a:r>
            <a:r>
              <a:rPr kumimoji="0" lang="en-US" sz="2800" b="0" i="0" u="none" strike="noStrike" kern="0" cap="none" spc="0" normalizeH="0" baseline="0" noProof="0" dirty="0" err="1">
                <a:ln>
                  <a:noFill/>
                </a:ln>
                <a:solidFill>
                  <a:schemeClr val="bg1"/>
                </a:solidFill>
                <a:effectLst>
                  <a:outerShdw blurRad="38100" dist="38100" dir="2700000" algn="tl">
                    <a:srgbClr val="000000">
                      <a:alpha val="43137"/>
                    </a:srgbClr>
                  </a:outerShdw>
                </a:effectLst>
                <a:uLnTx/>
                <a:uFillTx/>
              </a:rPr>
              <a:t>v.</a:t>
            </a:r>
            <a:r>
              <a:rPr kumimoji="0" lang="en-US" sz="2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 10)</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kumimoji="0" lang="en-US" sz="14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One who receives the false teacher</a:t>
            </a:r>
            <a:r>
              <a:rPr kumimoji="0" lang="en-US" sz="28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 </a:t>
            </a:r>
            <a:r>
              <a:rPr kumimoji="0" lang="en-US" sz="2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a:t>
            </a:r>
            <a:r>
              <a:rPr kumimoji="0" lang="en-US" sz="2800" b="0" i="0" u="none" strike="noStrike" kern="0" cap="none" spc="0" normalizeH="0" baseline="0" noProof="0" dirty="0" err="1">
                <a:ln>
                  <a:noFill/>
                </a:ln>
                <a:solidFill>
                  <a:schemeClr val="bg1"/>
                </a:solidFill>
                <a:effectLst>
                  <a:outerShdw blurRad="38100" dist="38100" dir="2700000" algn="tl">
                    <a:srgbClr val="000000">
                      <a:alpha val="43137"/>
                    </a:srgbClr>
                  </a:outerShdw>
                </a:effectLst>
                <a:uLnTx/>
                <a:uFillTx/>
              </a:rPr>
              <a:t>v.</a:t>
            </a:r>
            <a:r>
              <a:rPr kumimoji="0" lang="en-US" sz="2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 11)</a:t>
            </a:r>
          </a:p>
        </p:txBody>
      </p:sp>
      <p:sp>
        <p:nvSpPr>
          <p:cNvPr id="5" name="Wave 4"/>
          <p:cNvSpPr/>
          <p:nvPr/>
        </p:nvSpPr>
        <p:spPr>
          <a:xfrm rot="20860627">
            <a:off x="207908" y="250464"/>
            <a:ext cx="1121434" cy="595223"/>
          </a:xfrm>
          <a:prstGeom prst="wave">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bg1">
                    <a:lumMod val="65000"/>
                  </a:schemeClr>
                </a:solidFill>
              </a:rPr>
              <a:t>Review</a:t>
            </a:r>
          </a:p>
        </p:txBody>
      </p:sp>
    </p:spTree>
    <p:extLst>
      <p:ext uri="{BB962C8B-B14F-4D97-AF65-F5344CB8AC3E}">
        <p14:creationId xmlns:p14="http://schemas.microsoft.com/office/powerpoint/2010/main" val="3831035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828" y="84633"/>
            <a:ext cx="6328719"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algn="ctr"/>
            <a:r>
              <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Applications to</a:t>
            </a:r>
          </a:p>
          <a:p>
            <a:pPr algn="ctr"/>
            <a:r>
              <a:rPr lang="en-US" sz="6600" b="1"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Controversy</a:t>
            </a:r>
            <a:endPar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endParaRP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 name="TextBox 2"/>
          <p:cNvSpPr txBox="1"/>
          <p:nvPr/>
        </p:nvSpPr>
        <p:spPr>
          <a:xfrm>
            <a:off x="717179" y="4526281"/>
            <a:ext cx="7719461" cy="954107"/>
          </a:xfrm>
          <a:prstGeom prst="rect">
            <a:avLst/>
          </a:prstGeom>
          <a:solidFill>
            <a:schemeClr val="accent4">
              <a:lumMod val="20000"/>
              <a:lumOff val="80000"/>
            </a:schemeClr>
          </a:solidFill>
        </p:spPr>
        <p:txBody>
          <a:bodyPr wrap="square" rtlCol="0">
            <a:spAutoFit/>
          </a:bodyPr>
          <a:lstStyle/>
          <a:p>
            <a:pPr algn="ctr"/>
            <a:r>
              <a:rPr lang="en-US" sz="2800" dirty="0"/>
              <a:t>We must learn how to take Bible principles and apply them properly to current and future issues</a:t>
            </a:r>
          </a:p>
        </p:txBody>
      </p:sp>
    </p:spTree>
    <p:extLst>
      <p:ext uri="{BB962C8B-B14F-4D97-AF65-F5344CB8AC3E}">
        <p14:creationId xmlns:p14="http://schemas.microsoft.com/office/powerpoint/2010/main" val="3821432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980975" y="2548289"/>
            <a:ext cx="2971800" cy="3276600"/>
          </a:xfrm>
          <a:prstGeom prst="roundRect">
            <a:avLst/>
          </a:prstGeom>
          <a:solidFill>
            <a:schemeClr val="tx2">
              <a:lumMod val="2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charset="0"/>
                <a:cs typeface="+mn-cs"/>
              </a:rPr>
              <a:t>Learned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cs typeface="+mn-cs"/>
              </a:rPr>
              <a:t>Principle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charset="0"/>
                <a:cs typeface="+mn-cs"/>
              </a:rPr>
              <a:t>Not Learned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cs typeface="+mn-cs"/>
              </a:rPr>
              <a:t>Application</a:t>
            </a:r>
          </a:p>
        </p:txBody>
      </p:sp>
      <p:sp>
        <p:nvSpPr>
          <p:cNvPr id="6" name="Rounded Rectangle 5"/>
          <p:cNvSpPr/>
          <p:nvPr/>
        </p:nvSpPr>
        <p:spPr bwMode="auto">
          <a:xfrm>
            <a:off x="5095774" y="2548289"/>
            <a:ext cx="2971800" cy="3276600"/>
          </a:xfrm>
          <a:prstGeom prst="roundRect">
            <a:avLst/>
          </a:prstGeom>
          <a:solidFill>
            <a:schemeClr val="tx2">
              <a:lumMod val="2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charset="0"/>
                <a:cs typeface="+mn-cs"/>
              </a:rPr>
              <a:t>Learned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cs typeface="+mn-cs"/>
              </a:rPr>
              <a:t>Application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charset="0"/>
                <a:cs typeface="+mn-cs"/>
              </a:rPr>
              <a:t>Not Learned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cs typeface="+mn-cs"/>
              </a:rPr>
              <a:t>Principle</a:t>
            </a:r>
          </a:p>
        </p:txBody>
      </p:sp>
      <p:pic>
        <p:nvPicPr>
          <p:cNvPr id="8" name="Picture 2" descr="http://www.kingjamesbibleonline.org/images/king-james-bi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364" y="3536406"/>
            <a:ext cx="2369821" cy="10561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0086" y="144375"/>
            <a:ext cx="7524625"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rgbClr val="00B0F0"/>
                </a:solidFill>
                <a:effectLst/>
                <a:latin typeface="Arial Rounded MT Bold" panose="020F0704030504030204" pitchFamily="34" charset="0"/>
              </a:rPr>
              <a:t>Possible to Learn One</a:t>
            </a:r>
          </a:p>
          <a:p>
            <a:pPr algn="ctr"/>
            <a:r>
              <a:rPr lang="en-US" sz="5400" b="1" dirty="0">
                <a:ln/>
                <a:solidFill>
                  <a:srgbClr val="00B0F0"/>
                </a:solidFill>
                <a:latin typeface="Arial Rounded MT Bold" panose="020F0704030504030204" pitchFamily="34" charset="0"/>
              </a:rPr>
              <a:t>Without the Other</a:t>
            </a:r>
            <a:endParaRPr lang="en-US" sz="5400" b="1" cap="none" spc="0" dirty="0">
              <a:ln/>
              <a:solidFill>
                <a:srgbClr val="00B0F0"/>
              </a:solidFill>
              <a:effectLst/>
              <a:latin typeface="Arial Rounded MT Bold" panose="020F0704030504030204" pitchFamily="34" charset="0"/>
            </a:endParaRPr>
          </a:p>
        </p:txBody>
      </p:sp>
    </p:spTree>
    <p:extLst>
      <p:ext uri="{BB962C8B-B14F-4D97-AF65-F5344CB8AC3E}">
        <p14:creationId xmlns:p14="http://schemas.microsoft.com/office/powerpoint/2010/main" val="165623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828" y="84633"/>
            <a:ext cx="6328719"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solidFill>
                  <a:schemeClr val="bg1"/>
                </a:solidFill>
                <a:effectLst>
                  <a:outerShdw blurRad="50800" dist="38100" dir="2700000" algn="tl" rotWithShape="0">
                    <a:prstClr val="black">
                      <a:alpha val="40000"/>
                    </a:prstClr>
                  </a:outerShdw>
                </a:effectLst>
                <a:uLnTx/>
                <a:uFillTx/>
                <a:latin typeface="Arial Rounded MT Bold" panose="020F0704030504030204" pitchFamily="34" charset="0"/>
              </a:rPr>
              <a:t>Applications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solidFill>
                  <a:schemeClr val="bg1"/>
                </a:solidFill>
                <a:effectLst>
                  <a:outerShdw blurRad="50800" dist="38100" dir="2700000" algn="tl" rotWithShape="0">
                    <a:prstClr val="black">
                      <a:alpha val="40000"/>
                    </a:prstClr>
                  </a:outerShdw>
                </a:effectLst>
                <a:uLnTx/>
                <a:uFillTx/>
                <a:latin typeface="Arial Rounded MT Bold" panose="020F0704030504030204" pitchFamily="34" charset="0"/>
              </a:rPr>
              <a:t>Controversy</a:t>
            </a: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 name="Flowchart: Alternate Process 3"/>
          <p:cNvSpPr/>
          <p:nvPr/>
        </p:nvSpPr>
        <p:spPr>
          <a:xfrm>
            <a:off x="581957" y="2885303"/>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ctr" defTabSz="914400" eaLnBrk="1" fontAlgn="auto" latinLnBrk="0" hangingPunct="1">
              <a:lnSpc>
                <a:spcPct val="100000"/>
              </a:lnSpc>
              <a:spcBef>
                <a:spcPts val="0"/>
              </a:spcBef>
              <a:spcAft>
                <a:spcPts val="0"/>
              </a:spcAft>
              <a:buClrTx/>
              <a:buSzTx/>
              <a:buFont typeface="+mj-lt"/>
              <a:buAutoNum type="romanUcPeriod"/>
              <a:tabLst/>
              <a:defRPr/>
            </a:pP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Principles that Must be Applied</a:t>
            </a:r>
          </a:p>
        </p:txBody>
      </p:sp>
      <p:sp>
        <p:nvSpPr>
          <p:cNvPr id="5" name="Flowchart: Alternate Process 4"/>
          <p:cNvSpPr/>
          <p:nvPr/>
        </p:nvSpPr>
        <p:spPr>
          <a:xfrm>
            <a:off x="581957" y="3823898"/>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eaLnBrk="1" fontAlgn="auto" latinLnBrk="0" hangingPunct="1">
              <a:lnSpc>
                <a:spcPct val="100000"/>
              </a:lnSpc>
              <a:spcBef>
                <a:spcPts val="0"/>
              </a:spcBef>
              <a:spcAft>
                <a:spcPts val="0"/>
              </a:spcAft>
              <a:buClrTx/>
              <a:buSzTx/>
              <a:buFont typeface="+mj-lt"/>
              <a:buAutoNum type="romanUcPeriod" startAt="2"/>
              <a:tabLst/>
              <a:defRPr/>
            </a:pP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Instructions that Must be Followed</a:t>
            </a:r>
          </a:p>
        </p:txBody>
      </p:sp>
      <p:sp>
        <p:nvSpPr>
          <p:cNvPr id="6" name="Flowchart: Alternate Process 5"/>
          <p:cNvSpPr/>
          <p:nvPr/>
        </p:nvSpPr>
        <p:spPr>
          <a:xfrm>
            <a:off x="581957" y="4762493"/>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eaLnBrk="1" fontAlgn="auto" latinLnBrk="0" hangingPunct="1">
              <a:lnSpc>
                <a:spcPct val="100000"/>
              </a:lnSpc>
              <a:spcBef>
                <a:spcPts val="0"/>
              </a:spcBef>
              <a:spcAft>
                <a:spcPts val="0"/>
              </a:spcAft>
              <a:buClrTx/>
              <a:buSzTx/>
              <a:buFont typeface="+mj-lt"/>
              <a:buAutoNum type="romanUcPeriod" startAt="3"/>
              <a:tabLst/>
              <a:defRPr/>
            </a:pP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Efforts that Must be Resisted</a:t>
            </a:r>
          </a:p>
        </p:txBody>
      </p:sp>
      <p:sp>
        <p:nvSpPr>
          <p:cNvPr id="7" name="Flowchart: Alternate Process 6"/>
          <p:cNvSpPr/>
          <p:nvPr/>
        </p:nvSpPr>
        <p:spPr>
          <a:xfrm>
            <a:off x="581957" y="5701089"/>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eaLnBrk="1" fontAlgn="auto" latinLnBrk="0" hangingPunct="1">
              <a:lnSpc>
                <a:spcPct val="100000"/>
              </a:lnSpc>
              <a:spcBef>
                <a:spcPts val="0"/>
              </a:spcBef>
              <a:spcAft>
                <a:spcPts val="0"/>
              </a:spcAft>
              <a:buClrTx/>
              <a:buSzTx/>
              <a:buFont typeface="+mj-lt"/>
              <a:buAutoNum type="romanUcPeriod" startAt="4"/>
              <a:tabLst/>
              <a:defRPr/>
            </a:pP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Warnings that Must be Heeded</a:t>
            </a:r>
          </a:p>
        </p:txBody>
      </p:sp>
    </p:spTree>
    <p:extLst>
      <p:ext uri="{BB962C8B-B14F-4D97-AF65-F5344CB8AC3E}">
        <p14:creationId xmlns:p14="http://schemas.microsoft.com/office/powerpoint/2010/main" val="32422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828" y="84633"/>
            <a:ext cx="6328719"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algn="ctr"/>
            <a:r>
              <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Applications to</a:t>
            </a:r>
          </a:p>
          <a:p>
            <a:pPr algn="ctr"/>
            <a:r>
              <a:rPr lang="en-US" sz="6600" b="1"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Controversy</a:t>
            </a:r>
            <a:endPar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endParaRP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 name="Flowchart: Alternate Process 3"/>
          <p:cNvSpPr/>
          <p:nvPr/>
        </p:nvSpPr>
        <p:spPr>
          <a:xfrm>
            <a:off x="581957" y="2885303"/>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romanUcPeriod"/>
            </a:pPr>
            <a:r>
              <a:rPr lang="en-US" sz="3200" dirty="0">
                <a:solidFill>
                  <a:schemeClr val="tx2"/>
                </a:solidFill>
                <a:latin typeface="Arial Rounded MT Bold" panose="020F0704030504030204" pitchFamily="34" charset="0"/>
              </a:rPr>
              <a:t>Principles that Must be Applied</a:t>
            </a:r>
          </a:p>
        </p:txBody>
      </p:sp>
    </p:spTree>
    <p:extLst>
      <p:ext uri="{BB962C8B-B14F-4D97-AF65-F5344CB8AC3E}">
        <p14:creationId xmlns:p14="http://schemas.microsoft.com/office/powerpoint/2010/main" val="2066985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400050" marR="0" lvl="0" indent="-400050" algn="ctr" defTabSz="914400" eaLnBrk="1" fontAlgn="auto" latinLnBrk="0" hangingPunct="1">
              <a:lnSpc>
                <a:spcPct val="100000"/>
              </a:lnSpc>
              <a:spcBef>
                <a:spcPts val="0"/>
              </a:spcBef>
              <a:spcAft>
                <a:spcPts val="0"/>
              </a:spcAft>
              <a:buClrTx/>
              <a:buSzTx/>
              <a:buFont typeface="+mj-lt"/>
              <a:buAutoNum type="romanUcPeriod"/>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Principles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Applied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6" y="2172929"/>
            <a:ext cx="8191755" cy="892552"/>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Actions Based</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upon Authority</a:t>
            </a:r>
          </a:p>
          <a:p>
            <a:pPr marL="971550" lvl="1" indent="-514350" defTabSz="914400">
              <a:buFont typeface="+mj-lt"/>
              <a:buAutoNum type="arabicPeriod"/>
              <a:defRPr/>
            </a:pPr>
            <a:r>
              <a:rPr lang="en-US" sz="2400" kern="0" baseline="0" dirty="0">
                <a:solidFill>
                  <a:schemeClr val="bg1"/>
                </a:solidFill>
                <a:effectLst>
                  <a:outerShdw blurRad="38100" dist="38100" dir="2700000" algn="tl">
                    <a:srgbClr val="000000">
                      <a:alpha val="43137"/>
                    </a:srgbClr>
                  </a:outerShdw>
                </a:effectLst>
              </a:rPr>
              <a:t>Principle: We</a:t>
            </a:r>
            <a:r>
              <a:rPr lang="en-US" sz="2400" kern="0" dirty="0">
                <a:solidFill>
                  <a:schemeClr val="bg1"/>
                </a:solidFill>
                <a:effectLst>
                  <a:outerShdw blurRad="38100" dist="38100" dir="2700000" algn="tl">
                    <a:srgbClr val="000000">
                      <a:alpha val="43137"/>
                    </a:srgbClr>
                  </a:outerShdw>
                </a:effectLst>
              </a:rPr>
              <a:t> must respect Bible authority</a:t>
            </a:r>
            <a:endParaRPr kumimoji="0" lang="en-US" sz="2400" b="0" i="0"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3134772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val 2"/>
          <p:cNvSpPr>
            <a:spLocks noChangeArrowheads="1"/>
          </p:cNvSpPr>
          <p:nvPr/>
        </p:nvSpPr>
        <p:spPr bwMode="auto">
          <a:xfrm>
            <a:off x="152400" y="152400"/>
            <a:ext cx="8839200" cy="1143000"/>
          </a:xfrm>
          <a:prstGeom prst="ellipse">
            <a:avLst/>
          </a:prstGeom>
          <a:solidFill>
            <a:schemeClr val="accent4">
              <a:lumMod val="75000"/>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FFCC"/>
                </a:solidFill>
                <a:effectLst>
                  <a:outerShdw blurRad="38100" dist="38100" dir="2700000" algn="tl">
                    <a:srgbClr val="000000"/>
                  </a:outerShdw>
                </a:effectLst>
                <a:uLnTx/>
                <a:uFillTx/>
                <a:latin typeface="+mj-lt"/>
                <a:cs typeface="Arial" panose="020B0604020202020204" pitchFamily="34" charset="0"/>
              </a:rPr>
              <a:t>We Must Have Bible Authority</a:t>
            </a:r>
          </a:p>
        </p:txBody>
      </p:sp>
      <p:sp>
        <p:nvSpPr>
          <p:cNvPr id="16" name="Text Box 20"/>
          <p:cNvSpPr txBox="1">
            <a:spLocks noChangeArrowheads="1"/>
          </p:cNvSpPr>
          <p:nvPr/>
        </p:nvSpPr>
        <p:spPr bwMode="auto">
          <a:xfrm>
            <a:off x="990600" y="1676400"/>
            <a:ext cx="7010400" cy="817563"/>
          </a:xfrm>
          <a:prstGeom prst="rect">
            <a:avLst/>
          </a:prstGeom>
          <a:noFill/>
          <a:ln w="9525">
            <a:noFill/>
            <a:miter lim="800000"/>
            <a:headEnd/>
            <a:tailEnd/>
          </a:ln>
          <a:effectLst/>
        </p:spPr>
        <p:txBody>
          <a:bodyPr>
            <a:spAutoFit/>
          </a:bodyPr>
          <a:lstStyle/>
          <a:p>
            <a:pPr algn="ctr" defTabSz="914400" eaLnBrk="0" fontAlgn="base" hangingPunct="0">
              <a:lnSpc>
                <a:spcPct val="60000"/>
              </a:lnSpc>
              <a:spcBef>
                <a:spcPct val="50000"/>
              </a:spcBef>
              <a:spcAft>
                <a:spcPct val="0"/>
              </a:spcAft>
              <a:defRPr/>
            </a:pPr>
            <a:r>
              <a:rPr lang="en-US" sz="2800" b="1">
                <a:solidFill>
                  <a:srgbClr val="FFFFFF"/>
                </a:solidFill>
                <a:effectLst>
                  <a:outerShdw blurRad="38100" dist="38100" dir="2700000" algn="tl">
                    <a:srgbClr val="000000"/>
                  </a:outerShdw>
                </a:effectLst>
                <a:latin typeface="Arial" charset="0"/>
                <a:cs typeface="Arial" panose="020B0604020202020204" pitchFamily="34" charset="0"/>
              </a:rPr>
              <a:t>God Has A Pattern</a:t>
            </a:r>
          </a:p>
          <a:p>
            <a:pPr algn="ctr" defTabSz="914400" eaLnBrk="0" fontAlgn="base" hangingPunct="0">
              <a:lnSpc>
                <a:spcPct val="60000"/>
              </a:lnSpc>
              <a:spcBef>
                <a:spcPct val="50000"/>
              </a:spcBef>
              <a:spcAft>
                <a:spcPct val="0"/>
              </a:spcAft>
              <a:defRPr/>
            </a:pPr>
            <a:r>
              <a:rPr lang="en-US" sz="2800" b="1">
                <a:solidFill>
                  <a:srgbClr val="FFFF00"/>
                </a:solidFill>
                <a:effectLst>
                  <a:outerShdw blurRad="38100" dist="38100" dir="2700000" algn="tl">
                    <a:srgbClr val="000000"/>
                  </a:outerShdw>
                </a:effectLst>
                <a:latin typeface="Arial" charset="0"/>
                <a:cs typeface="Arial" panose="020B0604020202020204" pitchFamily="34" charset="0"/>
              </a:rPr>
              <a:t>Hebrews 8:5</a:t>
            </a:r>
          </a:p>
        </p:txBody>
      </p:sp>
      <p:grpSp>
        <p:nvGrpSpPr>
          <p:cNvPr id="17" name="Group 25"/>
          <p:cNvGrpSpPr>
            <a:grpSpLocks/>
          </p:cNvGrpSpPr>
          <p:nvPr/>
        </p:nvGrpSpPr>
        <p:grpSpPr bwMode="auto">
          <a:xfrm>
            <a:off x="228600" y="2743200"/>
            <a:ext cx="2743200" cy="2454275"/>
            <a:chOff x="144" y="1728"/>
            <a:chExt cx="1728" cy="1546"/>
          </a:xfrm>
        </p:grpSpPr>
        <p:pic>
          <p:nvPicPr>
            <p:cNvPr id="18" name="Picture 18" descr="j0182825"/>
            <p:cNvPicPr>
              <a:picLocks noChangeAspect="1" noChangeArrowheads="1"/>
            </p:cNvPicPr>
            <p:nvPr/>
          </p:nvPicPr>
          <p:blipFill>
            <a:blip r:embed="rId2">
              <a:extLst>
                <a:ext uri="{28A0092B-C50C-407E-A947-70E740481C1C}">
                  <a14:useLocalDpi xmlns:a14="http://schemas.microsoft.com/office/drawing/2010/main" val="0"/>
                </a:ext>
              </a:extLst>
            </a:blip>
            <a:srcRect l="10001"/>
            <a:stretch>
              <a:fillRect/>
            </a:stretch>
          </p:blipFill>
          <p:spPr bwMode="auto">
            <a:xfrm>
              <a:off x="144" y="1728"/>
              <a:ext cx="1728" cy="154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Text Box 22"/>
            <p:cNvSpPr txBox="1">
              <a:spLocks noChangeArrowheads="1"/>
            </p:cNvSpPr>
            <p:nvPr/>
          </p:nvSpPr>
          <p:spPr bwMode="auto">
            <a:xfrm>
              <a:off x="240" y="3024"/>
              <a:ext cx="13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defTabSz="914400" eaLnBrk="0" fontAlgn="base" hangingPunct="0">
                <a:spcBef>
                  <a:spcPct val="50000"/>
                </a:spcBef>
                <a:spcAft>
                  <a:spcPct val="0"/>
                </a:spcAft>
                <a:buClrTx/>
                <a:buSzTx/>
                <a:buFontTx/>
                <a:buNone/>
              </a:pPr>
              <a:r>
                <a:rPr lang="en-US" altLang="en-US" sz="1800" b="1">
                  <a:solidFill>
                    <a:srgbClr val="000000"/>
                  </a:solidFill>
                  <a:latin typeface="Arial" panose="020B0604020202020204" pitchFamily="34" charset="0"/>
                  <a:cs typeface="Arial" panose="020B0604020202020204" pitchFamily="34" charset="0"/>
                </a:rPr>
                <a:t>Pattern</a:t>
              </a:r>
            </a:p>
          </p:txBody>
        </p:sp>
      </p:grpSp>
      <p:grpSp>
        <p:nvGrpSpPr>
          <p:cNvPr id="20" name="Group 26"/>
          <p:cNvGrpSpPr>
            <a:grpSpLocks/>
          </p:cNvGrpSpPr>
          <p:nvPr/>
        </p:nvGrpSpPr>
        <p:grpSpPr bwMode="auto">
          <a:xfrm>
            <a:off x="3276600" y="2743200"/>
            <a:ext cx="3021013" cy="2473325"/>
            <a:chOff x="2064" y="1728"/>
            <a:chExt cx="1903" cy="1558"/>
          </a:xfrm>
        </p:grpSpPr>
        <p:pic>
          <p:nvPicPr>
            <p:cNvPr id="21" name="Picture 19" descr="MPj04100410000[1]"/>
            <p:cNvPicPr>
              <a:picLocks noChangeAspect="1" noChangeArrowheads="1"/>
            </p:cNvPicPr>
            <p:nvPr/>
          </p:nvPicPr>
          <p:blipFill>
            <a:blip r:embed="rId3">
              <a:extLst>
                <a:ext uri="{28A0092B-C50C-407E-A947-70E740481C1C}">
                  <a14:useLocalDpi xmlns:a14="http://schemas.microsoft.com/office/drawing/2010/main" val="0"/>
                </a:ext>
              </a:extLst>
            </a:blip>
            <a:srcRect b="45070"/>
            <a:stretch>
              <a:fillRect/>
            </a:stretch>
          </p:blipFill>
          <p:spPr bwMode="auto">
            <a:xfrm>
              <a:off x="2064" y="1728"/>
              <a:ext cx="1903" cy="155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 name="Text Box 23"/>
            <p:cNvSpPr txBox="1">
              <a:spLocks noChangeArrowheads="1"/>
            </p:cNvSpPr>
            <p:nvPr/>
          </p:nvSpPr>
          <p:spPr bwMode="auto">
            <a:xfrm>
              <a:off x="2352" y="3024"/>
              <a:ext cx="13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defTabSz="914400" eaLnBrk="0" fontAlgn="base" hangingPunct="0">
                <a:spcBef>
                  <a:spcPct val="50000"/>
                </a:spcBef>
                <a:spcAft>
                  <a:spcPct val="0"/>
                </a:spcAft>
                <a:buClrTx/>
                <a:buSzTx/>
                <a:buFontTx/>
                <a:buNone/>
              </a:pPr>
              <a:r>
                <a:rPr lang="en-US" altLang="en-US" sz="1800" b="1">
                  <a:solidFill>
                    <a:srgbClr val="000000"/>
                  </a:solidFill>
                  <a:latin typeface="Arial" panose="020B0604020202020204" pitchFamily="34" charset="0"/>
                  <a:cs typeface="Arial" panose="020B0604020202020204" pitchFamily="34" charset="0"/>
                </a:rPr>
                <a:t>Model</a:t>
              </a:r>
            </a:p>
          </p:txBody>
        </p:sp>
      </p:grpSp>
      <p:grpSp>
        <p:nvGrpSpPr>
          <p:cNvPr id="23" name="Group 27"/>
          <p:cNvGrpSpPr>
            <a:grpSpLocks/>
          </p:cNvGrpSpPr>
          <p:nvPr/>
        </p:nvGrpSpPr>
        <p:grpSpPr bwMode="auto">
          <a:xfrm>
            <a:off x="6553200" y="2743200"/>
            <a:ext cx="2501900" cy="2438400"/>
            <a:chOff x="4128" y="1728"/>
            <a:chExt cx="1576" cy="1536"/>
          </a:xfrm>
        </p:grpSpPr>
        <p:pic>
          <p:nvPicPr>
            <p:cNvPr id="24" name="Picture 6" descr="j02160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8" y="1728"/>
              <a:ext cx="1576" cy="153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 Box 24"/>
            <p:cNvSpPr txBox="1">
              <a:spLocks noChangeArrowheads="1"/>
            </p:cNvSpPr>
            <p:nvPr/>
          </p:nvSpPr>
          <p:spPr bwMode="auto">
            <a:xfrm>
              <a:off x="4176" y="2976"/>
              <a:ext cx="1344" cy="231"/>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b="1">
                  <a:solidFill>
                    <a:srgbClr val="FFFFFF"/>
                  </a:solidFill>
                  <a:effectLst>
                    <a:outerShdw blurRad="38100" dist="38100" dir="2700000" algn="tl">
                      <a:srgbClr val="000000"/>
                    </a:outerShdw>
                  </a:effectLst>
                  <a:latin typeface="Arial" charset="0"/>
                  <a:cs typeface="Arial" panose="020B0604020202020204" pitchFamily="34" charset="0"/>
                </a:rPr>
                <a:t>Real</a:t>
              </a:r>
            </a:p>
          </p:txBody>
        </p:sp>
      </p:grpSp>
      <p:sp>
        <p:nvSpPr>
          <p:cNvPr id="26" name="AutoShape 29"/>
          <p:cNvSpPr>
            <a:spLocks noChangeArrowheads="1"/>
          </p:cNvSpPr>
          <p:nvPr/>
        </p:nvSpPr>
        <p:spPr bwMode="auto">
          <a:xfrm>
            <a:off x="1676400" y="3352800"/>
            <a:ext cx="5486400" cy="762000"/>
          </a:xfrm>
          <a:prstGeom prst="leftArrow">
            <a:avLst>
              <a:gd name="adj1" fmla="val 50000"/>
              <a:gd name="adj2" fmla="val 180000"/>
            </a:avLst>
          </a:prstGeom>
          <a:solidFill>
            <a:srgbClr val="FF3300"/>
          </a:solidFill>
          <a:ln w="9525">
            <a:solidFill>
              <a:srgbClr val="FFFFFF"/>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FFFF"/>
                </a:solidFill>
                <a:effectLst>
                  <a:outerShdw blurRad="38100" dist="38100" dir="2700000" algn="tl">
                    <a:srgbClr val="000000"/>
                  </a:outerShdw>
                </a:effectLst>
                <a:uLnTx/>
                <a:uFillTx/>
                <a:latin typeface="Arial" charset="0"/>
                <a:cs typeface="Arial" panose="020B0604020202020204" pitchFamily="34" charset="0"/>
              </a:rPr>
              <a:t>Then This</a:t>
            </a:r>
          </a:p>
        </p:txBody>
      </p:sp>
      <p:sp>
        <p:nvSpPr>
          <p:cNvPr id="27" name="AutoShape 30"/>
          <p:cNvSpPr>
            <a:spLocks noChangeArrowheads="1"/>
          </p:cNvSpPr>
          <p:nvPr/>
        </p:nvSpPr>
        <p:spPr bwMode="auto">
          <a:xfrm>
            <a:off x="1828800" y="4191000"/>
            <a:ext cx="2590800" cy="762000"/>
          </a:xfrm>
          <a:prstGeom prst="leftArrow">
            <a:avLst>
              <a:gd name="adj1" fmla="val 50000"/>
              <a:gd name="adj2" fmla="val 85000"/>
            </a:avLst>
          </a:prstGeom>
          <a:solidFill>
            <a:srgbClr val="FF3300"/>
          </a:solidFill>
          <a:ln w="9525">
            <a:solidFill>
              <a:srgbClr val="FFFFFF"/>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FFFF"/>
                </a:solidFill>
                <a:effectLst>
                  <a:outerShdw blurRad="38100" dist="38100" dir="2700000" algn="tl">
                    <a:srgbClr val="000000"/>
                  </a:outerShdw>
                </a:effectLst>
                <a:uLnTx/>
                <a:uFillTx/>
                <a:latin typeface="Arial" charset="0"/>
                <a:cs typeface="Arial" panose="020B0604020202020204" pitchFamily="34" charset="0"/>
              </a:rPr>
              <a:t>If This</a:t>
            </a:r>
          </a:p>
        </p:txBody>
      </p:sp>
    </p:spTree>
    <p:extLst>
      <p:ext uri="{BB962C8B-B14F-4D97-AF65-F5344CB8AC3E}">
        <p14:creationId xmlns:p14="http://schemas.microsoft.com/office/powerpoint/2010/main" val="1095946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right)">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right)">
                                      <p:cBhvr>
                                        <p:cTn id="2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2"/>
          <p:cNvSpPr>
            <a:spLocks noChangeArrowheads="1"/>
          </p:cNvSpPr>
          <p:nvPr/>
        </p:nvSpPr>
        <p:spPr bwMode="auto">
          <a:xfrm>
            <a:off x="152400" y="152400"/>
            <a:ext cx="8839200" cy="1143000"/>
          </a:xfrm>
          <a:prstGeom prst="ellipse">
            <a:avLst/>
          </a:prstGeom>
          <a:solidFill>
            <a:schemeClr val="accent4">
              <a:lumMod val="75000"/>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FFCC"/>
                </a:solidFill>
                <a:effectLst>
                  <a:outerShdw blurRad="38100" dist="38100" dir="2700000" algn="tl">
                    <a:srgbClr val="000000"/>
                  </a:outerShdw>
                </a:effectLst>
                <a:uLnTx/>
                <a:uFillTx/>
                <a:latin typeface="+mj-lt"/>
                <a:cs typeface="Arial" panose="020B0604020202020204" pitchFamily="34" charset="0"/>
              </a:rPr>
              <a:t>We Must Have Bible Authority</a:t>
            </a:r>
          </a:p>
        </p:txBody>
      </p:sp>
      <p:pic>
        <p:nvPicPr>
          <p:cNvPr id="3" name="Picture 2" descr="http://www.kingjamesbibleonline.org/images/king-james-bi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138" y="3284426"/>
            <a:ext cx="3770591" cy="16804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8759" y="1908530"/>
            <a:ext cx="4860758" cy="954107"/>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Do all in the name of the Lord</a:t>
            </a:r>
          </a:p>
          <a:p>
            <a:pPr algn="ctr"/>
            <a:r>
              <a:rPr lang="en-US" sz="2800" dirty="0">
                <a:solidFill>
                  <a:srgbClr val="FFFF00"/>
                </a:solidFill>
                <a:effectLst>
                  <a:outerShdw blurRad="38100" dist="38100" dir="2700000" algn="tl">
                    <a:srgbClr val="000000">
                      <a:alpha val="43137"/>
                    </a:srgbClr>
                  </a:outerShdw>
                </a:effectLst>
              </a:rPr>
              <a:t>(Col. 3:17)</a:t>
            </a:r>
          </a:p>
        </p:txBody>
      </p:sp>
      <p:sp>
        <p:nvSpPr>
          <p:cNvPr id="5" name="TextBox 4"/>
          <p:cNvSpPr txBox="1"/>
          <p:nvPr/>
        </p:nvSpPr>
        <p:spPr>
          <a:xfrm>
            <a:off x="3757059" y="5015886"/>
            <a:ext cx="5234541" cy="954107"/>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Abide within the doctrine of Christ</a:t>
            </a:r>
          </a:p>
          <a:p>
            <a:pPr algn="ctr"/>
            <a:r>
              <a:rPr lang="en-US" sz="2800" dirty="0">
                <a:solidFill>
                  <a:srgbClr val="FFFF00"/>
                </a:solidFill>
                <a:effectLst>
                  <a:outerShdw blurRad="38100" dist="38100" dir="2700000" algn="tl">
                    <a:srgbClr val="000000">
                      <a:alpha val="43137"/>
                    </a:srgbClr>
                  </a:outerShdw>
                </a:effectLst>
              </a:rPr>
              <a:t>(2 John 9)</a:t>
            </a:r>
          </a:p>
        </p:txBody>
      </p:sp>
      <p:sp>
        <p:nvSpPr>
          <p:cNvPr id="6" name="Curved Down Arrow 5"/>
          <p:cNvSpPr/>
          <p:nvPr/>
        </p:nvSpPr>
        <p:spPr>
          <a:xfrm rot="3006110">
            <a:off x="3527148" y="2594065"/>
            <a:ext cx="1888219" cy="8273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Down Arrow 6"/>
          <p:cNvSpPr/>
          <p:nvPr/>
        </p:nvSpPr>
        <p:spPr>
          <a:xfrm rot="14512035">
            <a:off x="2934857" y="4528992"/>
            <a:ext cx="1887483" cy="97378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4785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527" y="1415845"/>
            <a:ext cx="2733368" cy="138499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800" b="1" dirty="0"/>
              <a:t>Refuse to fellowship those we should</a:t>
            </a:r>
          </a:p>
        </p:txBody>
      </p:sp>
      <p:sp>
        <p:nvSpPr>
          <p:cNvPr id="3" name="TextBox 2"/>
          <p:cNvSpPr txBox="1"/>
          <p:nvPr/>
        </p:nvSpPr>
        <p:spPr>
          <a:xfrm>
            <a:off x="5829963" y="1415845"/>
            <a:ext cx="2875937" cy="138499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800" b="1" dirty="0"/>
              <a:t>Extend fellowship to those we should not</a:t>
            </a:r>
          </a:p>
        </p:txBody>
      </p:sp>
      <p:sp>
        <p:nvSpPr>
          <p:cNvPr id="4" name="TextBox 3"/>
          <p:cNvSpPr txBox="1"/>
          <p:nvPr/>
        </p:nvSpPr>
        <p:spPr>
          <a:xfrm>
            <a:off x="1347019" y="186813"/>
            <a:ext cx="6508955" cy="707886"/>
          </a:xfrm>
          <a:prstGeom prst="rect">
            <a:avLst/>
          </a:prstGeom>
          <a:noFill/>
        </p:spPr>
        <p:txBody>
          <a:bodyPr wrap="square" rtlCol="0">
            <a:spAutoFit/>
          </a:bodyPr>
          <a:lstStyle/>
          <a:p>
            <a:pPr algn="ctr"/>
            <a:r>
              <a:rPr lang="en-US" sz="4000" b="1" dirty="0"/>
              <a:t>The Importance of Fellowship</a:t>
            </a:r>
          </a:p>
        </p:txBody>
      </p:sp>
      <p:sp>
        <p:nvSpPr>
          <p:cNvPr id="5" name="Left-Right Arrow 4"/>
          <p:cNvSpPr/>
          <p:nvPr/>
        </p:nvSpPr>
        <p:spPr>
          <a:xfrm>
            <a:off x="3752249" y="1789471"/>
            <a:ext cx="1582993" cy="4031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81347" y="3029598"/>
            <a:ext cx="2354825" cy="584775"/>
          </a:xfrm>
          <a:prstGeom prst="rect">
            <a:avLst/>
          </a:prstGeom>
          <a:noFill/>
        </p:spPr>
        <p:txBody>
          <a:bodyPr wrap="square" rtlCol="0">
            <a:spAutoFit/>
          </a:bodyPr>
          <a:lstStyle/>
          <a:p>
            <a:pPr algn="ctr"/>
            <a:r>
              <a:rPr lang="en-US" sz="3200" i="1" dirty="0">
                <a:solidFill>
                  <a:schemeClr val="tx2"/>
                </a:solidFill>
              </a:rPr>
              <a:t>(3 John 9-11)</a:t>
            </a:r>
          </a:p>
        </p:txBody>
      </p:sp>
      <p:sp>
        <p:nvSpPr>
          <p:cNvPr id="7" name="TextBox 6"/>
          <p:cNvSpPr txBox="1"/>
          <p:nvPr/>
        </p:nvSpPr>
        <p:spPr>
          <a:xfrm>
            <a:off x="6159345" y="3029597"/>
            <a:ext cx="2379406" cy="584775"/>
          </a:xfrm>
          <a:prstGeom prst="rect">
            <a:avLst/>
          </a:prstGeom>
          <a:noFill/>
        </p:spPr>
        <p:txBody>
          <a:bodyPr wrap="square" rtlCol="0">
            <a:spAutoFit/>
          </a:bodyPr>
          <a:lstStyle/>
          <a:p>
            <a:pPr algn="ctr"/>
            <a:r>
              <a:rPr lang="en-US" sz="3200" i="1" dirty="0">
                <a:solidFill>
                  <a:schemeClr val="tx2"/>
                </a:solidFill>
              </a:rPr>
              <a:t>(2 John 9-11)</a:t>
            </a: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90233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400050" marR="0" lvl="0" indent="-400050" algn="ctr" defTabSz="914400" eaLnBrk="1" fontAlgn="auto" latinLnBrk="0" hangingPunct="1">
              <a:lnSpc>
                <a:spcPct val="100000"/>
              </a:lnSpc>
              <a:spcBef>
                <a:spcPts val="0"/>
              </a:spcBef>
              <a:spcAft>
                <a:spcPts val="0"/>
              </a:spcAft>
              <a:buClrTx/>
              <a:buSzTx/>
              <a:buFont typeface="+mj-lt"/>
              <a:buAutoNum type="romanUcPeriod"/>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Principles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Applied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6" y="2172929"/>
            <a:ext cx="8191755" cy="3847207"/>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Actions Based</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upon Authority</a:t>
            </a:r>
          </a:p>
          <a:p>
            <a:pPr marL="971550" lvl="1" indent="-514350" defTabSz="914400">
              <a:buFont typeface="+mj-lt"/>
              <a:buAutoNum type="arabicPeriod"/>
              <a:defRPr/>
            </a:pPr>
            <a:r>
              <a:rPr lang="en-US" sz="2400" kern="0" baseline="0" dirty="0">
                <a:solidFill>
                  <a:schemeClr val="bg1"/>
                </a:solidFill>
                <a:effectLst>
                  <a:outerShdw blurRad="38100" dist="38100" dir="2700000" algn="tl">
                    <a:srgbClr val="000000">
                      <a:alpha val="43137"/>
                    </a:srgbClr>
                  </a:outerShdw>
                </a:effectLst>
              </a:rPr>
              <a:t>Principle: We</a:t>
            </a:r>
            <a:r>
              <a:rPr lang="en-US" sz="2400" kern="0" dirty="0">
                <a:solidFill>
                  <a:schemeClr val="bg1"/>
                </a:solidFill>
                <a:effectLst>
                  <a:outerShdw blurRad="38100" dist="38100" dir="2700000" algn="tl">
                    <a:srgbClr val="000000">
                      <a:alpha val="43137"/>
                    </a:srgbClr>
                  </a:outerShdw>
                </a:effectLst>
              </a:rPr>
              <a:t> must respect Bible authority</a:t>
            </a:r>
          </a:p>
          <a:p>
            <a:pPr marL="971550" lvl="1" indent="-514350" defTabSz="914400">
              <a:buFont typeface="+mj-lt"/>
              <a:buAutoNum type="arabicPeriod"/>
              <a:defRPr/>
            </a:pPr>
            <a:r>
              <a:rPr kumimoji="0" lang="en-US" sz="2400" b="1" i="0"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Question</a:t>
            </a:r>
            <a:r>
              <a:rPr kumimoji="0" lang="en-US" sz="2400" b="0" i="0"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 What does the word</a:t>
            </a:r>
            <a:r>
              <a:rPr kumimoji="0" lang="en-US" sz="2400" b="0" i="0" strike="noStrike" kern="0" cap="none" spc="0" normalizeH="0" noProof="0" dirty="0">
                <a:ln>
                  <a:noFill/>
                </a:ln>
                <a:solidFill>
                  <a:schemeClr val="bg1"/>
                </a:solidFill>
                <a:effectLst>
                  <a:outerShdw blurRad="38100" dist="38100" dir="2700000" algn="tl">
                    <a:srgbClr val="000000">
                      <a:alpha val="43137"/>
                    </a:srgbClr>
                  </a:outerShdw>
                </a:effectLst>
                <a:uLnTx/>
                <a:uFillTx/>
              </a:rPr>
              <a:t> say on this issue (cf. Jer. 37:17)?</a:t>
            </a:r>
          </a:p>
          <a:p>
            <a:pPr marL="971550" lvl="1" indent="-514350" defTabSz="914400">
              <a:buFont typeface="+mj-lt"/>
              <a:buAutoNum type="arabicPeriod"/>
              <a:defRPr/>
            </a:pPr>
            <a:r>
              <a:rPr lang="en-US" sz="2400" b="1" kern="0" baseline="0" dirty="0">
                <a:solidFill>
                  <a:schemeClr val="bg1"/>
                </a:solidFill>
                <a:effectLst>
                  <a:outerShdw blurRad="38100" dist="38100" dir="2700000" algn="tl">
                    <a:srgbClr val="000000">
                      <a:alpha val="43137"/>
                    </a:srgbClr>
                  </a:outerShdw>
                </a:effectLst>
              </a:rPr>
              <a:t>Question</a:t>
            </a:r>
            <a:r>
              <a:rPr lang="en-US" sz="2400" kern="0" baseline="0" dirty="0">
                <a:solidFill>
                  <a:schemeClr val="bg1"/>
                </a:solidFill>
                <a:effectLst>
                  <a:outerShdw blurRad="38100" dist="38100" dir="2700000" algn="tl">
                    <a:srgbClr val="000000">
                      <a:alpha val="43137"/>
                    </a:srgbClr>
                  </a:outerShdw>
                </a:effectLst>
              </a:rPr>
              <a:t>:</a:t>
            </a:r>
            <a:r>
              <a:rPr lang="en-US" sz="2400" kern="0" dirty="0">
                <a:solidFill>
                  <a:schemeClr val="bg1"/>
                </a:solidFill>
                <a:effectLst>
                  <a:outerShdw blurRad="38100" dist="38100" dir="2700000" algn="tl">
                    <a:srgbClr val="000000">
                      <a:alpha val="43137"/>
                    </a:srgbClr>
                  </a:outerShdw>
                </a:effectLst>
              </a:rPr>
              <a:t> What is the Bible pattern for fellowship in this type of issue?</a:t>
            </a:r>
          </a:p>
          <a:p>
            <a:pPr marL="1428750" lvl="2" indent="-514350" defTabSz="914400">
              <a:buFont typeface="+mj-lt"/>
              <a:buAutoNum type="alphaLcPeriod"/>
              <a:defRPr/>
            </a:pPr>
            <a:r>
              <a:rPr kumimoji="0" lang="en-US" sz="2400" b="0" i="1"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Is this a matter of liberty / indifference?</a:t>
            </a:r>
          </a:p>
          <a:p>
            <a:pPr marL="1428750" lvl="2" indent="-514350" defTabSz="914400">
              <a:buFont typeface="+mj-lt"/>
              <a:buAutoNum type="alphaLcPeriod"/>
              <a:defRPr/>
            </a:pPr>
            <a:r>
              <a:rPr lang="en-US" sz="2400" i="1" kern="0" dirty="0">
                <a:solidFill>
                  <a:schemeClr val="bg1"/>
                </a:solidFill>
                <a:effectLst>
                  <a:outerShdw blurRad="38100" dist="38100" dir="2700000" algn="tl">
                    <a:srgbClr val="000000">
                      <a:alpha val="43137"/>
                    </a:srgbClr>
                  </a:outerShdw>
                </a:effectLst>
              </a:rPr>
              <a:t>Is this a matter of doctrine, faith, or morals?</a:t>
            </a:r>
          </a:p>
          <a:p>
            <a:pPr marL="1428750" lvl="2" indent="-514350" defTabSz="914400">
              <a:buFont typeface="+mj-lt"/>
              <a:buAutoNum type="alphaLcPeriod"/>
              <a:defRPr/>
            </a:pPr>
            <a:r>
              <a:rPr kumimoji="0" lang="en-US" sz="2400" b="0" i="1"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Respecting the Bible pattern for fellowship – is just as important as respecting it for worship!</a:t>
            </a:r>
          </a:p>
        </p:txBody>
      </p:sp>
    </p:spTree>
    <p:extLst>
      <p:ext uri="{BB962C8B-B14F-4D97-AF65-F5344CB8AC3E}">
        <p14:creationId xmlns:p14="http://schemas.microsoft.com/office/powerpoint/2010/main" val="1730564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400050" marR="0" lvl="0" indent="-400050" algn="ctr" defTabSz="914400" eaLnBrk="1" fontAlgn="auto" latinLnBrk="0" hangingPunct="1">
              <a:lnSpc>
                <a:spcPct val="100000"/>
              </a:lnSpc>
              <a:spcBef>
                <a:spcPts val="0"/>
              </a:spcBef>
              <a:spcAft>
                <a:spcPts val="0"/>
              </a:spcAft>
              <a:buClrTx/>
              <a:buSzTx/>
              <a:buFont typeface="+mj-lt"/>
              <a:buAutoNum type="romanUcPeriod"/>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Principles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Applied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6" y="2172929"/>
            <a:ext cx="8191755" cy="4124206"/>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Actions Based</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upon Authority</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Unity Based upon the Truth</a:t>
            </a:r>
          </a:p>
          <a:p>
            <a:pPr marL="971550" lvl="1" indent="-514350" defTabSz="914400">
              <a:buFont typeface="+mj-lt"/>
              <a:buAutoNum type="arabicPeriod"/>
              <a:defRPr/>
            </a:pPr>
            <a:r>
              <a:rPr lang="en-US" sz="2400" kern="0" baseline="0" dirty="0">
                <a:solidFill>
                  <a:schemeClr val="bg1"/>
                </a:solidFill>
                <a:effectLst>
                  <a:outerShdw blurRad="38100" dist="38100" dir="2700000" algn="tl">
                    <a:srgbClr val="000000">
                      <a:alpha val="43137"/>
                    </a:srgbClr>
                  </a:outerShdw>
                </a:effectLst>
              </a:rPr>
              <a:t>Principle:</a:t>
            </a:r>
          </a:p>
          <a:p>
            <a:pPr marL="1428750" lvl="2" indent="-514350" defTabSz="914400">
              <a:buFont typeface="+mj-lt"/>
              <a:buAutoNum type="alphaLcPeriod"/>
              <a:defRPr/>
            </a:pPr>
            <a:r>
              <a:rPr kumimoji="0" lang="en-US" sz="2400" b="0" i="1" strike="noStrike" kern="0" cap="none" spc="0" normalizeH="0" noProof="0" dirty="0">
                <a:ln>
                  <a:noFill/>
                </a:ln>
                <a:solidFill>
                  <a:schemeClr val="bg1"/>
                </a:solidFill>
                <a:effectLst>
                  <a:outerShdw blurRad="38100" dist="38100" dir="2700000" algn="tl">
                    <a:srgbClr val="000000">
                      <a:alpha val="43137"/>
                    </a:srgbClr>
                  </a:outerShdw>
                </a:effectLst>
                <a:uLnTx/>
                <a:uFillTx/>
              </a:rPr>
              <a:t>Truth is the basis for unity (John 17:6, 17, 20-21)</a:t>
            </a:r>
          </a:p>
          <a:p>
            <a:pPr marL="1428750" lvl="2" indent="-514350" defTabSz="914400">
              <a:buFont typeface="+mj-lt"/>
              <a:buAutoNum type="alphaLcPeriod"/>
              <a:defRPr/>
            </a:pPr>
            <a:r>
              <a:rPr lang="en-US" sz="2400" i="1" kern="0" baseline="0" dirty="0">
                <a:solidFill>
                  <a:schemeClr val="bg1"/>
                </a:solidFill>
                <a:effectLst>
                  <a:outerShdw blurRad="38100" dist="38100" dir="2700000" algn="tl">
                    <a:srgbClr val="000000">
                      <a:alpha val="43137"/>
                    </a:srgbClr>
                  </a:outerShdw>
                </a:effectLst>
              </a:rPr>
              <a:t>Truth is the basis for fellowship (1 John 1:7; 2 </a:t>
            </a:r>
            <a:r>
              <a:rPr lang="en-US" sz="2400" i="1" kern="0" baseline="0" dirty="0" err="1">
                <a:solidFill>
                  <a:schemeClr val="bg1"/>
                </a:solidFill>
                <a:effectLst>
                  <a:outerShdw blurRad="38100" dist="38100" dir="2700000" algn="tl">
                    <a:srgbClr val="000000">
                      <a:alpha val="43137"/>
                    </a:srgbClr>
                  </a:outerShdw>
                </a:effectLst>
              </a:rPr>
              <a:t>Jno</a:t>
            </a:r>
            <a:r>
              <a:rPr lang="en-US" sz="2400" i="1" kern="0" baseline="0" dirty="0">
                <a:solidFill>
                  <a:schemeClr val="bg1"/>
                </a:solidFill>
                <a:effectLst>
                  <a:outerShdw blurRad="38100" dist="38100" dir="2700000" algn="tl">
                    <a:srgbClr val="000000">
                      <a:alpha val="43137"/>
                    </a:srgbClr>
                  </a:outerShdw>
                </a:effectLst>
              </a:rPr>
              <a:t>.</a:t>
            </a:r>
            <a:r>
              <a:rPr lang="en-US" sz="2400" i="1" kern="0" dirty="0">
                <a:solidFill>
                  <a:schemeClr val="bg1"/>
                </a:solidFill>
                <a:effectLst>
                  <a:outerShdw blurRad="38100" dist="38100" dir="2700000" algn="tl">
                    <a:srgbClr val="000000">
                      <a:alpha val="43137"/>
                    </a:srgbClr>
                  </a:outerShdw>
                </a:effectLst>
              </a:rPr>
              <a:t> 9</a:t>
            </a:r>
            <a:r>
              <a:rPr lang="en-US" sz="2400" i="1" kern="0" baseline="0" dirty="0">
                <a:solidFill>
                  <a:schemeClr val="bg1"/>
                </a:solidFill>
                <a:effectLst>
                  <a:outerShdw blurRad="38100" dist="38100" dir="2700000" algn="tl">
                    <a:srgbClr val="000000">
                      <a:alpha val="43137"/>
                    </a:srgbClr>
                  </a:outerShdw>
                </a:effectLst>
              </a:rPr>
              <a:t>)</a:t>
            </a:r>
            <a:endParaRPr lang="en-US" sz="2400" i="1" kern="0" dirty="0">
              <a:solidFill>
                <a:schemeClr val="bg1"/>
              </a:solidFill>
              <a:effectLst>
                <a:outerShdw blurRad="38100" dist="38100" dir="2700000" algn="tl">
                  <a:srgbClr val="000000">
                    <a:alpha val="43137"/>
                  </a:srgbClr>
                </a:outerShdw>
              </a:effectLst>
            </a:endParaRPr>
          </a:p>
          <a:p>
            <a:pPr marL="971550" lvl="1" indent="-514350" defTabSz="914400">
              <a:buFont typeface="+mj-lt"/>
              <a:buAutoNum type="arabicPeriod"/>
              <a:defRPr/>
            </a:pPr>
            <a:r>
              <a:rPr lang="en-US" sz="2400" kern="0" baseline="0" dirty="0">
                <a:solidFill>
                  <a:schemeClr val="bg1"/>
                </a:solidFill>
                <a:effectLst>
                  <a:outerShdw blurRad="38100" dist="38100" dir="2700000" algn="tl">
                    <a:srgbClr val="000000">
                      <a:alpha val="43137"/>
                    </a:srgbClr>
                  </a:outerShdw>
                </a:effectLst>
              </a:rPr>
              <a:t>Applied:</a:t>
            </a:r>
          </a:p>
          <a:p>
            <a:pPr marL="1428750" lvl="2" indent="-514350" defTabSz="914400">
              <a:buFont typeface="+mj-lt"/>
              <a:buAutoNum type="alphaLcPeriod"/>
              <a:defRPr/>
            </a:pPr>
            <a:r>
              <a:rPr lang="en-US" sz="2400" b="1" i="1" kern="0" baseline="0" dirty="0">
                <a:solidFill>
                  <a:schemeClr val="bg1"/>
                </a:solidFill>
                <a:effectLst>
                  <a:outerShdw blurRad="38100" dist="38100" dir="2700000" algn="tl">
                    <a:srgbClr val="000000">
                      <a:alpha val="43137"/>
                    </a:srgbClr>
                  </a:outerShdw>
                </a:effectLst>
              </a:rPr>
              <a:t>Question</a:t>
            </a:r>
            <a:r>
              <a:rPr lang="en-US" sz="2400" i="1" kern="0" baseline="0" dirty="0">
                <a:solidFill>
                  <a:schemeClr val="bg1"/>
                </a:solidFill>
                <a:effectLst>
                  <a:outerShdw blurRad="38100" dist="38100" dir="2700000" algn="tl">
                    <a:srgbClr val="000000">
                      <a:alpha val="43137"/>
                    </a:srgbClr>
                  </a:outerShdw>
                </a:effectLst>
              </a:rPr>
              <a:t>:</a:t>
            </a:r>
            <a:r>
              <a:rPr lang="en-US" sz="2400" i="1" kern="0" dirty="0">
                <a:solidFill>
                  <a:schemeClr val="bg1"/>
                </a:solidFill>
                <a:effectLst>
                  <a:outerShdw blurRad="38100" dist="38100" dir="2700000" algn="tl">
                    <a:srgbClr val="000000">
                      <a:alpha val="43137"/>
                    </a:srgbClr>
                  </a:outerShdw>
                </a:effectLst>
              </a:rPr>
              <a:t> </a:t>
            </a:r>
            <a:r>
              <a:rPr lang="en-US" sz="2400" i="1" kern="0" baseline="0" dirty="0">
                <a:solidFill>
                  <a:schemeClr val="bg1"/>
                </a:solidFill>
                <a:effectLst>
                  <a:outerShdw blurRad="38100" dist="38100" dir="2700000" algn="tl">
                    <a:srgbClr val="000000">
                      <a:alpha val="43137"/>
                    </a:srgbClr>
                  </a:outerShdw>
                </a:effectLst>
              </a:rPr>
              <a:t>Are we teaching</a:t>
            </a:r>
            <a:r>
              <a:rPr lang="en-US" sz="2400" i="1" kern="0" dirty="0">
                <a:solidFill>
                  <a:schemeClr val="bg1"/>
                </a:solidFill>
                <a:effectLst>
                  <a:outerShdw blurRad="38100" dist="38100" dir="2700000" algn="tl">
                    <a:srgbClr val="000000">
                      <a:alpha val="43137"/>
                    </a:srgbClr>
                  </a:outerShdw>
                </a:effectLst>
              </a:rPr>
              <a:t> and practicing the same things?</a:t>
            </a:r>
          </a:p>
          <a:p>
            <a:pPr marL="1428750" lvl="2" indent="-514350" defTabSz="914400">
              <a:buFont typeface="+mj-lt"/>
              <a:buAutoNum type="alphaLcPeriod"/>
              <a:defRPr/>
            </a:pPr>
            <a:r>
              <a:rPr lang="en-US" sz="2400" b="1" i="1" kern="0" baseline="0" dirty="0">
                <a:solidFill>
                  <a:schemeClr val="bg1"/>
                </a:solidFill>
                <a:effectLst>
                  <a:outerShdw blurRad="38100" dist="38100" dir="2700000" algn="tl">
                    <a:srgbClr val="000000">
                      <a:alpha val="43137"/>
                    </a:srgbClr>
                  </a:outerShdw>
                </a:effectLst>
              </a:rPr>
              <a:t>Question</a:t>
            </a:r>
            <a:r>
              <a:rPr lang="en-US" sz="2400" i="1" kern="0" baseline="0" dirty="0">
                <a:solidFill>
                  <a:schemeClr val="bg1"/>
                </a:solidFill>
                <a:effectLst>
                  <a:outerShdw blurRad="38100" dist="38100" dir="2700000" algn="tl">
                    <a:srgbClr val="000000">
                      <a:alpha val="43137"/>
                    </a:srgbClr>
                  </a:outerShdw>
                </a:effectLst>
              </a:rPr>
              <a:t>: Is our</a:t>
            </a:r>
            <a:r>
              <a:rPr lang="en-US" sz="2400" i="1" kern="0" dirty="0">
                <a:solidFill>
                  <a:schemeClr val="bg1"/>
                </a:solidFill>
                <a:effectLst>
                  <a:outerShdw blurRad="38100" dist="38100" dir="2700000" algn="tl">
                    <a:srgbClr val="000000">
                      <a:alpha val="43137"/>
                    </a:srgbClr>
                  </a:outerShdw>
                </a:effectLst>
              </a:rPr>
              <a:t> unity / fellowship based upon truth or ignoring our differences?</a:t>
            </a:r>
            <a:endParaRPr lang="en-US" sz="2400" i="1" kern="0" baseline="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3321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400050" marR="0" lvl="0" indent="-400050" algn="ctr" defTabSz="914400" eaLnBrk="1" fontAlgn="auto" latinLnBrk="0" hangingPunct="1">
              <a:lnSpc>
                <a:spcPct val="100000"/>
              </a:lnSpc>
              <a:spcBef>
                <a:spcPts val="0"/>
              </a:spcBef>
              <a:spcAft>
                <a:spcPts val="0"/>
              </a:spcAft>
              <a:buClrTx/>
              <a:buSzTx/>
              <a:buFont typeface="+mj-lt"/>
              <a:buAutoNum type="romanUcPeriod"/>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Principles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Applied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6" y="2172929"/>
            <a:ext cx="8191755" cy="1815882"/>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Actions Based</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upon Authority</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Unity Based upon the Truth</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Reaction Based upon the Pattern </a:t>
            </a:r>
            <a:endPar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3876206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77571" y="835743"/>
            <a:ext cx="3829665" cy="5279922"/>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002060"/>
                </a:solidFill>
                <a:effectLst/>
                <a:uLnTx/>
                <a:uFillTx/>
              </a:rPr>
              <a:t>2 John 9-11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206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C00000"/>
                </a:solidFill>
                <a:effectLst/>
                <a:uLnTx/>
                <a:uFillTx/>
              </a:rPr>
              <a:t>“Do Not Receive Him”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1" u="none" strike="noStrike" kern="0" cap="none" spc="0" normalizeH="0" baseline="0" noProof="0" dirty="0">
              <a:ln>
                <a:noFill/>
              </a:ln>
              <a:solidFill>
                <a:srgbClr val="00206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002060"/>
                </a:solidFill>
                <a:effectLst/>
                <a:uLnTx/>
                <a:uFillTx/>
              </a:rPr>
              <a:t>Matters of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002060"/>
                </a:solidFill>
                <a:effectLst/>
                <a:uLnTx/>
                <a:uFillTx/>
              </a:rPr>
              <a:t>Faith / Doctrine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1" u="none" strike="noStrike" kern="0" cap="none" spc="0" normalizeH="0" baseline="0" noProof="0" dirty="0">
              <a:ln>
                <a:noFill/>
              </a:ln>
              <a:solidFill>
                <a:srgbClr val="002060"/>
              </a:solidFill>
              <a:effectLst/>
              <a:uLnTx/>
              <a:uFillTx/>
            </a:endParaRPr>
          </a:p>
          <a:p>
            <a:pPr marL="457200" marR="0" lvl="0" indent="-4572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rgbClr val="002060"/>
                </a:solidFill>
                <a:effectLst/>
                <a:uLnTx/>
                <a:uFillTx/>
              </a:rPr>
              <a:t>God rejects him</a:t>
            </a:r>
          </a:p>
          <a:p>
            <a:pPr marL="457200" marR="0" lvl="0" indent="-4572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rgbClr val="002060"/>
                </a:solidFill>
                <a:effectLst/>
                <a:uLnTx/>
                <a:uFillTx/>
              </a:rPr>
              <a:t>We should too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2060"/>
              </a:solidFill>
              <a:effectLst/>
              <a:uLnTx/>
              <a:uFillTx/>
            </a:endParaRPr>
          </a:p>
        </p:txBody>
      </p:sp>
      <p:sp>
        <p:nvSpPr>
          <p:cNvPr id="4" name="Rectangle 3"/>
          <p:cNvSpPr/>
          <p:nvPr/>
        </p:nvSpPr>
        <p:spPr>
          <a:xfrm>
            <a:off x="437544" y="835743"/>
            <a:ext cx="3861619" cy="5279922"/>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002060"/>
                </a:solidFill>
                <a:effectLst/>
                <a:uLnTx/>
                <a:uFillTx/>
              </a:rPr>
              <a:t>Romans 14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206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C00000"/>
                </a:solidFill>
                <a:effectLst/>
                <a:uLnTx/>
                <a:uFillTx/>
              </a:rPr>
              <a:t>“Receive Him”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1" u="none" strike="noStrike" kern="0" cap="none" spc="0" normalizeH="0" baseline="0" noProof="0" dirty="0">
              <a:ln>
                <a:noFill/>
              </a:ln>
              <a:solidFill>
                <a:srgbClr val="00206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002060"/>
                </a:solidFill>
                <a:effectLst/>
                <a:uLnTx/>
                <a:uFillTx/>
              </a:rPr>
              <a:t>Matters of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002060"/>
                </a:solidFill>
                <a:effectLst/>
                <a:uLnTx/>
                <a:uFillTx/>
              </a:rPr>
              <a:t>Indifference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2060"/>
              </a:solidFill>
              <a:effectLst/>
              <a:uLnTx/>
              <a:uFillTx/>
            </a:endParaRPr>
          </a:p>
          <a:p>
            <a:pPr marL="457200" marR="0" lvl="0" indent="-4572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rgbClr val="002060"/>
                </a:solidFill>
                <a:effectLst/>
                <a:uLnTx/>
                <a:uFillTx/>
              </a:rPr>
              <a:t>God receives him</a:t>
            </a:r>
          </a:p>
          <a:p>
            <a:pPr marL="457200" marR="0" lvl="0" indent="-4572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solidFill>
                  <a:srgbClr val="002060"/>
                </a:solidFill>
                <a:effectLst/>
                <a:uLnTx/>
                <a:uFillTx/>
              </a:rPr>
              <a:t>We should too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2060"/>
              </a:solidFill>
              <a:effectLst/>
              <a:uLnTx/>
              <a:uFillTx/>
            </a:endParaRPr>
          </a:p>
        </p:txBody>
      </p:sp>
      <p:sp>
        <p:nvSpPr>
          <p:cNvPr id="5" name="Left-Right Arrow 4"/>
          <p:cNvSpPr/>
          <p:nvPr/>
        </p:nvSpPr>
        <p:spPr>
          <a:xfrm>
            <a:off x="3758381" y="2890685"/>
            <a:ext cx="1759973" cy="712839"/>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TextBox 1"/>
          <p:cNvSpPr txBox="1"/>
          <p:nvPr/>
        </p:nvSpPr>
        <p:spPr>
          <a:xfrm>
            <a:off x="2121361" y="86156"/>
            <a:ext cx="4957011" cy="707886"/>
          </a:xfrm>
          <a:prstGeom prst="rect">
            <a:avLst/>
          </a:prstGeom>
          <a:noFill/>
        </p:spPr>
        <p:txBody>
          <a:bodyPr wrap="square" rtlCol="0">
            <a:spAutoFit/>
          </a:bodyPr>
          <a:lstStyle/>
          <a:p>
            <a:pPr algn="ctr"/>
            <a:r>
              <a:rPr lang="en-US" sz="4000" dirty="0"/>
              <a:t>Two Different Patterns</a:t>
            </a:r>
          </a:p>
        </p:txBody>
      </p:sp>
    </p:spTree>
    <p:extLst>
      <p:ext uri="{BB962C8B-B14F-4D97-AF65-F5344CB8AC3E}">
        <p14:creationId xmlns:p14="http://schemas.microsoft.com/office/powerpoint/2010/main" val="1859364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400050" marR="0" lvl="0" indent="-400050" algn="ctr" defTabSz="914400" eaLnBrk="1" fontAlgn="auto" latinLnBrk="0" hangingPunct="1">
              <a:lnSpc>
                <a:spcPct val="100000"/>
              </a:lnSpc>
              <a:spcBef>
                <a:spcPts val="0"/>
              </a:spcBef>
              <a:spcAft>
                <a:spcPts val="0"/>
              </a:spcAft>
              <a:buClrTx/>
              <a:buSzTx/>
              <a:buFont typeface="+mj-lt"/>
              <a:buAutoNum type="romanUcPeriod"/>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Principles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Applied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6" y="2172929"/>
            <a:ext cx="8191755" cy="1815882"/>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Actions Based</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upon Authority</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Unity Based upon the Truth</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Reaction Based upon the Pattern </a:t>
            </a:r>
            <a:endPar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endParaRPr>
          </a:p>
        </p:txBody>
      </p:sp>
      <p:grpSp>
        <p:nvGrpSpPr>
          <p:cNvPr id="9" name="Group 8"/>
          <p:cNvGrpSpPr/>
          <p:nvPr/>
        </p:nvGrpSpPr>
        <p:grpSpPr>
          <a:xfrm>
            <a:off x="433137" y="2172929"/>
            <a:ext cx="6121667" cy="2110313"/>
            <a:chOff x="1020278" y="4354045"/>
            <a:chExt cx="6121667" cy="2110313"/>
          </a:xfrm>
        </p:grpSpPr>
        <p:sp>
          <p:nvSpPr>
            <p:cNvPr id="3" name="Rounded Rectangle 2"/>
            <p:cNvSpPr/>
            <p:nvPr/>
          </p:nvSpPr>
          <p:spPr>
            <a:xfrm>
              <a:off x="1020278" y="4354045"/>
              <a:ext cx="6121667" cy="2110313"/>
            </a:xfrm>
            <a:prstGeom prst="roundRect">
              <a:avLst/>
            </a:prstGeom>
            <a:solidFill>
              <a:srgbClr val="C00000">
                <a:alpha val="6117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6" name="Straight Connector 5"/>
            <p:cNvCxnSpPr/>
            <p:nvPr/>
          </p:nvCxnSpPr>
          <p:spPr>
            <a:xfrm flipV="1">
              <a:off x="1126156" y="4504623"/>
              <a:ext cx="5919537" cy="180955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2783" y="4420636"/>
              <a:ext cx="5842535" cy="194166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733240" y="4603516"/>
            <a:ext cx="5048451" cy="1200329"/>
          </a:xfrm>
          <a:prstGeom prst="rect">
            <a:avLst/>
          </a:prstGeom>
          <a:noFill/>
        </p:spPr>
        <p:txBody>
          <a:bodyPr wrap="square" rtlCol="0">
            <a:spAutoFit/>
          </a:bodyPr>
          <a:lstStyle/>
          <a:p>
            <a:pPr marL="285750" indent="-285750">
              <a:buFont typeface="Wingdings" panose="05000000000000000000" pitchFamily="2" charset="2"/>
              <a:buChar char="ü"/>
            </a:pPr>
            <a:r>
              <a:rPr lang="en-US" sz="2400" dirty="0"/>
              <a:t>When it is a friend / family</a:t>
            </a:r>
          </a:p>
          <a:p>
            <a:pPr marL="285750" indent="-285750">
              <a:buFont typeface="Wingdings" panose="05000000000000000000" pitchFamily="2" charset="2"/>
              <a:buChar char="ü"/>
            </a:pPr>
            <a:r>
              <a:rPr lang="en-US" sz="2400" dirty="0"/>
              <a:t> When it is a brother we like</a:t>
            </a:r>
          </a:p>
          <a:p>
            <a:pPr marL="285750" indent="-285750">
              <a:buFont typeface="Wingdings" panose="05000000000000000000" pitchFamily="2" charset="2"/>
              <a:buChar char="ü"/>
            </a:pPr>
            <a:r>
              <a:rPr lang="en-US" sz="2400" dirty="0"/>
              <a:t> When it is a brother in my “group”</a:t>
            </a:r>
          </a:p>
        </p:txBody>
      </p:sp>
      <p:sp>
        <p:nvSpPr>
          <p:cNvPr id="11" name="Left Brace 10"/>
          <p:cNvSpPr/>
          <p:nvPr/>
        </p:nvSpPr>
        <p:spPr>
          <a:xfrm>
            <a:off x="3397718" y="4668064"/>
            <a:ext cx="452387" cy="1135781"/>
          </a:xfrm>
          <a:prstGeom prst="leftBrace">
            <a:avLst>
              <a:gd name="adj1" fmla="val 39706"/>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Bent-Up Arrow 11"/>
          <p:cNvSpPr/>
          <p:nvPr/>
        </p:nvSpPr>
        <p:spPr>
          <a:xfrm rot="5400000">
            <a:off x="2092175" y="4488053"/>
            <a:ext cx="1161704" cy="752082"/>
          </a:xfrm>
          <a:prstGeom prst="bentUpArrow">
            <a:avLst>
              <a:gd name="adj1" fmla="val 27559"/>
              <a:gd name="adj2" fmla="val 25000"/>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20578114">
            <a:off x="1029608" y="2777567"/>
            <a:ext cx="4415883" cy="954107"/>
          </a:xfrm>
          <a:prstGeom prst="rect">
            <a:avLst/>
          </a:prstGeom>
          <a:noFill/>
        </p:spPr>
        <p:txBody>
          <a:bodyPr wrap="square" rtlCol="0">
            <a:spAutoFit/>
          </a:bodyPr>
          <a:lstStyle/>
          <a:p>
            <a:pPr algn="ctr"/>
            <a:r>
              <a:rPr lang="en-US" sz="2800" dirty="0">
                <a:solidFill>
                  <a:schemeClr val="bg1"/>
                </a:solidFill>
              </a:rPr>
              <a:t>Forgotten / Ignored</a:t>
            </a:r>
          </a:p>
          <a:p>
            <a:pPr algn="ctr"/>
            <a:r>
              <a:rPr lang="en-US" sz="2800" dirty="0">
                <a:solidFill>
                  <a:schemeClr val="bg1"/>
                </a:solidFill>
              </a:rPr>
              <a:t>Disregarded</a:t>
            </a:r>
          </a:p>
        </p:txBody>
      </p:sp>
    </p:spTree>
    <p:extLst>
      <p:ext uri="{BB962C8B-B14F-4D97-AF65-F5344CB8AC3E}">
        <p14:creationId xmlns:p14="http://schemas.microsoft.com/office/powerpoint/2010/main" val="21709342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828" y="84633"/>
            <a:ext cx="6328719"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algn="ctr"/>
            <a:r>
              <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Applications to</a:t>
            </a:r>
          </a:p>
          <a:p>
            <a:pPr algn="ctr"/>
            <a:r>
              <a:rPr lang="en-US" sz="6600" b="1"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Controversy</a:t>
            </a:r>
            <a:endPar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endParaRP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 name="Flowchart: Alternate Process 3"/>
          <p:cNvSpPr/>
          <p:nvPr/>
        </p:nvSpPr>
        <p:spPr>
          <a:xfrm>
            <a:off x="581957" y="2885303"/>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romanUcPeriod"/>
            </a:pPr>
            <a:r>
              <a:rPr lang="en-US" sz="3200" dirty="0">
                <a:solidFill>
                  <a:schemeClr val="tx2"/>
                </a:solidFill>
                <a:latin typeface="Arial Rounded MT Bold" panose="020F0704030504030204" pitchFamily="34" charset="0"/>
              </a:rPr>
              <a:t>Principles that Must be Applied</a:t>
            </a:r>
          </a:p>
        </p:txBody>
      </p:sp>
      <p:sp>
        <p:nvSpPr>
          <p:cNvPr id="5" name="Flowchart: Alternate Process 4"/>
          <p:cNvSpPr/>
          <p:nvPr/>
        </p:nvSpPr>
        <p:spPr>
          <a:xfrm>
            <a:off x="581957" y="3823898"/>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3200" dirty="0">
                <a:solidFill>
                  <a:schemeClr val="tx2"/>
                </a:solidFill>
                <a:latin typeface="Arial Rounded MT Bold" panose="020F0704030504030204" pitchFamily="34" charset="0"/>
              </a:rPr>
              <a:t>Instructions that Must be Followed</a:t>
            </a:r>
          </a:p>
        </p:txBody>
      </p:sp>
      <p:sp>
        <p:nvSpPr>
          <p:cNvPr id="3" name="TextBox 2"/>
          <p:cNvSpPr txBox="1"/>
          <p:nvPr/>
        </p:nvSpPr>
        <p:spPr>
          <a:xfrm>
            <a:off x="1039340" y="4968727"/>
            <a:ext cx="7045693" cy="1200329"/>
          </a:xfrm>
          <a:prstGeom prst="rect">
            <a:avLst/>
          </a:prstGeom>
          <a:solidFill>
            <a:srgbClr val="002060"/>
          </a:solidFill>
        </p:spPr>
        <p:txBody>
          <a:bodyPr wrap="square" rtlCol="0">
            <a:spAutoFit/>
          </a:bodyPr>
          <a:lstStyle/>
          <a:p>
            <a:pPr algn="ctr"/>
            <a:r>
              <a:rPr lang="en-US" sz="2400" dirty="0">
                <a:solidFill>
                  <a:schemeClr val="accent1">
                    <a:lumMod val="20000"/>
                    <a:lumOff val="80000"/>
                  </a:schemeClr>
                </a:solidFill>
              </a:rPr>
              <a:t>What instructions were given in OT &amp; NT concerning dealing with sin and error?  Accept it? Tolerate it? Correct it?</a:t>
            </a:r>
          </a:p>
        </p:txBody>
      </p:sp>
    </p:spTree>
    <p:extLst>
      <p:ext uri="{BB962C8B-B14F-4D97-AF65-F5344CB8AC3E}">
        <p14:creationId xmlns:p14="http://schemas.microsoft.com/office/powerpoint/2010/main" val="24470257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2"/>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Instructions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Followed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6" y="2172929"/>
            <a:ext cx="8265306" cy="2369880"/>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Old</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Testament – Sin &amp; Error was not to be Accepted</a:t>
            </a:r>
          </a:p>
          <a:p>
            <a:pPr marL="971550" lvl="1" indent="-514350" defTabSz="914400">
              <a:buFont typeface="+mj-lt"/>
              <a:buAutoNum type="arabicPeriod"/>
              <a:defRPr/>
            </a:pPr>
            <a:r>
              <a:rPr lang="en-US" sz="2400" kern="0" baseline="0" dirty="0">
                <a:solidFill>
                  <a:schemeClr val="bg1"/>
                </a:solidFill>
                <a:effectLst>
                  <a:outerShdw blurRad="38100" dist="38100" dir="2700000" algn="tl">
                    <a:srgbClr val="000000">
                      <a:alpha val="43137"/>
                    </a:srgbClr>
                  </a:outerShdw>
                </a:effectLst>
              </a:rPr>
              <a:t>They committed idolatry</a:t>
            </a:r>
            <a:r>
              <a:rPr lang="en-US" sz="2400" kern="0" dirty="0">
                <a:solidFill>
                  <a:schemeClr val="bg1"/>
                </a:solidFill>
                <a:effectLst>
                  <a:outerShdw blurRad="38100" dist="38100" dir="2700000" algn="tl">
                    <a:srgbClr val="000000">
                      <a:alpha val="43137"/>
                    </a:srgbClr>
                  </a:outerShdw>
                </a:effectLst>
              </a:rPr>
              <a:t> (Jer. 2:11; 3:1; 5:7)</a:t>
            </a:r>
          </a:p>
          <a:p>
            <a:pPr marL="971550" lvl="1" indent="-514350" defTabSz="914400">
              <a:buFont typeface="+mj-lt"/>
              <a:buAutoNum type="arabicPeriod"/>
              <a:defRPr/>
            </a:pPr>
            <a:r>
              <a:rPr kumimoji="0" lang="en-US" sz="2400" b="0" i="0"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Efforts</a:t>
            </a:r>
            <a:r>
              <a:rPr kumimoji="0" lang="en-US" sz="2400" b="0" i="0" strike="noStrike" kern="0" cap="none" spc="0" normalizeH="0" noProof="0" dirty="0">
                <a:ln>
                  <a:noFill/>
                </a:ln>
                <a:solidFill>
                  <a:schemeClr val="bg1"/>
                </a:solidFill>
                <a:effectLst>
                  <a:outerShdw blurRad="38100" dist="38100" dir="2700000" algn="tl">
                    <a:srgbClr val="000000">
                      <a:alpha val="43137"/>
                    </a:srgbClr>
                  </a:outerShdw>
                </a:effectLst>
                <a:uLnTx/>
                <a:uFillTx/>
              </a:rPr>
              <a:t> made to justify (Jer. 2:29)</a:t>
            </a:r>
          </a:p>
          <a:p>
            <a:pPr marL="971550" lvl="1" indent="-514350" defTabSz="914400">
              <a:buFont typeface="+mj-lt"/>
              <a:buAutoNum type="arabicPeriod"/>
              <a:defRPr/>
            </a:pPr>
            <a:r>
              <a:rPr lang="en-US" sz="2400" kern="0" baseline="0" dirty="0">
                <a:solidFill>
                  <a:schemeClr val="bg1"/>
                </a:solidFill>
                <a:effectLst>
                  <a:outerShdw blurRad="38100" dist="38100" dir="2700000" algn="tl">
                    <a:srgbClr val="000000">
                      <a:alpha val="43137"/>
                    </a:srgbClr>
                  </a:outerShdw>
                </a:effectLst>
              </a:rPr>
              <a:t>False</a:t>
            </a:r>
            <a:r>
              <a:rPr lang="en-US" sz="2400" kern="0" dirty="0">
                <a:solidFill>
                  <a:schemeClr val="bg1"/>
                </a:solidFill>
                <a:effectLst>
                  <a:outerShdw blurRad="38100" dist="38100" dir="2700000" algn="tl">
                    <a:srgbClr val="000000">
                      <a:alpha val="43137"/>
                    </a:srgbClr>
                  </a:outerShdw>
                </a:effectLst>
              </a:rPr>
              <a:t> prophets preached acceptance (Jer. 5:12-13; 6:14; 8:11)</a:t>
            </a:r>
          </a:p>
          <a:p>
            <a:pPr marL="971550" lvl="1" indent="-514350" defTabSz="914400">
              <a:buFont typeface="+mj-lt"/>
              <a:buAutoNum type="arabicPeriod"/>
              <a:defRPr/>
            </a:pPr>
            <a:r>
              <a:rPr kumimoji="0" lang="en-US" sz="2400" b="0" i="0"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ANSWER:</a:t>
            </a:r>
            <a:r>
              <a:rPr kumimoji="0" lang="en-US" sz="2400" b="0" i="0" strike="noStrike" kern="0" cap="none" spc="0" normalizeH="0" noProof="0" dirty="0">
                <a:ln>
                  <a:noFill/>
                </a:ln>
                <a:solidFill>
                  <a:schemeClr val="bg1"/>
                </a:solidFill>
                <a:effectLst>
                  <a:outerShdw blurRad="38100" dist="38100" dir="2700000" algn="tl">
                    <a:srgbClr val="000000">
                      <a:alpha val="43137"/>
                    </a:srgbClr>
                  </a:outerShdw>
                </a:effectLst>
                <a:uLnTx/>
                <a:uFillTx/>
              </a:rPr>
              <a:t> Not accept it! </a:t>
            </a:r>
            <a:r>
              <a:rPr lang="en-US" sz="2400" kern="0" dirty="0">
                <a:solidFill>
                  <a:schemeClr val="bg1"/>
                </a:solidFill>
                <a:effectLst>
                  <a:outerShdw blurRad="38100" dist="38100" dir="2700000" algn="tl">
                    <a:srgbClr val="000000">
                      <a:alpha val="43137"/>
                    </a:srgbClr>
                  </a:outerShdw>
                </a:effectLst>
              </a:rPr>
              <a:t>But, correct it! (Jer. 7:3; 36:3, 7)</a:t>
            </a:r>
            <a:endParaRPr kumimoji="0" lang="en-US" sz="2400" b="0" i="0"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6708312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2"/>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Instructions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Followed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5" y="2172929"/>
            <a:ext cx="8409685" cy="3754874"/>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Old</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Testament – Sin &amp; Error was not to be Accepted</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New Testament – Sin &amp; Error was not to be Accepted</a:t>
            </a:r>
          </a:p>
          <a:p>
            <a:pPr marL="971550" lvl="1" indent="-514350" defTabSz="914400">
              <a:buFont typeface="+mj-lt"/>
              <a:buAutoNum type="arabicPeriod"/>
              <a:defRPr/>
            </a:pPr>
            <a:r>
              <a:rPr lang="en-US" sz="2400" kern="0" baseline="0" dirty="0">
                <a:solidFill>
                  <a:schemeClr val="bg1"/>
                </a:solidFill>
                <a:effectLst>
                  <a:outerShdw blurRad="38100" dist="38100" dir="2700000" algn="tl">
                    <a:srgbClr val="000000">
                      <a:alpha val="43137"/>
                    </a:srgbClr>
                  </a:outerShdw>
                </a:effectLst>
              </a:rPr>
              <a:t>Case at Corinth</a:t>
            </a:r>
          </a:p>
          <a:p>
            <a:pPr marL="1428750" lvl="2" indent="-514350" defTabSz="914400">
              <a:buFont typeface="+mj-lt"/>
              <a:buAutoNum type="alphaLcPeriod"/>
              <a:defRPr/>
            </a:pPr>
            <a:r>
              <a:rPr lang="en-US" sz="2400" i="1" kern="0" dirty="0">
                <a:solidFill>
                  <a:schemeClr val="bg1"/>
                </a:solidFill>
                <a:effectLst>
                  <a:outerShdw blurRad="38100" dist="38100" dir="2700000" algn="tl">
                    <a:srgbClr val="000000">
                      <a:alpha val="43137"/>
                    </a:srgbClr>
                  </a:outerShdw>
                </a:effectLst>
              </a:rPr>
              <a:t>Tolerating an adulterer (1 Cor. 5)</a:t>
            </a:r>
          </a:p>
          <a:p>
            <a:pPr marL="1428750" lvl="2" indent="-514350" defTabSz="914400">
              <a:buFont typeface="+mj-lt"/>
              <a:buAutoNum type="alphaLcPeriod"/>
              <a:defRPr/>
            </a:pPr>
            <a:r>
              <a:rPr kumimoji="0" lang="en-US" sz="2400" b="0" i="1"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Perversion</a:t>
            </a:r>
            <a:r>
              <a:rPr kumimoji="0" lang="en-US" sz="2400" b="0" i="1" strike="noStrike" kern="0" cap="none" spc="0" normalizeH="0" noProof="0" dirty="0">
                <a:ln>
                  <a:noFill/>
                </a:ln>
                <a:solidFill>
                  <a:schemeClr val="bg1"/>
                </a:solidFill>
                <a:effectLst>
                  <a:outerShdw blurRad="38100" dist="38100" dir="2700000" algn="tl">
                    <a:srgbClr val="000000">
                      <a:alpha val="43137"/>
                    </a:srgbClr>
                  </a:outerShdw>
                </a:effectLst>
                <a:uLnTx/>
                <a:uFillTx/>
              </a:rPr>
              <a:t> of the Lord’s Supper (1 Cor. 11)</a:t>
            </a:r>
          </a:p>
          <a:p>
            <a:pPr marL="1428750" lvl="2" indent="-514350" defTabSz="914400">
              <a:buFont typeface="+mj-lt"/>
              <a:buAutoNum type="alphaLcPeriod"/>
              <a:defRPr/>
            </a:pPr>
            <a:r>
              <a:rPr lang="en-US" sz="2400" i="1" kern="0" baseline="0" dirty="0">
                <a:solidFill>
                  <a:schemeClr val="bg1"/>
                </a:solidFill>
                <a:effectLst>
                  <a:outerShdw blurRad="38100" dist="38100" dir="2700000" algn="tl">
                    <a:srgbClr val="000000">
                      <a:alpha val="43137"/>
                    </a:srgbClr>
                  </a:outerShdw>
                </a:effectLst>
              </a:rPr>
              <a:t>Misuse of spiritual gifts</a:t>
            </a:r>
            <a:r>
              <a:rPr lang="en-US" sz="2400" i="1" kern="0" dirty="0">
                <a:solidFill>
                  <a:schemeClr val="bg1"/>
                </a:solidFill>
                <a:effectLst>
                  <a:outerShdw blurRad="38100" dist="38100" dir="2700000" algn="tl">
                    <a:srgbClr val="000000">
                      <a:alpha val="43137"/>
                    </a:srgbClr>
                  </a:outerShdw>
                </a:effectLst>
              </a:rPr>
              <a:t> (1 Cor. 12-14)</a:t>
            </a:r>
          </a:p>
          <a:p>
            <a:pPr marL="1428750" lvl="2" indent="-514350" defTabSz="914400">
              <a:buFont typeface="+mj-lt"/>
              <a:buAutoNum type="alphaLcPeriod"/>
              <a:defRPr/>
            </a:pPr>
            <a:r>
              <a:rPr kumimoji="0" lang="en-US" sz="2400" b="0" i="1"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Error</a:t>
            </a:r>
            <a:r>
              <a:rPr kumimoji="0" lang="en-US" sz="2400" b="0" i="1" strike="noStrike" kern="0" cap="none" spc="0" normalizeH="0" noProof="0" dirty="0">
                <a:ln>
                  <a:noFill/>
                </a:ln>
                <a:solidFill>
                  <a:schemeClr val="bg1"/>
                </a:solidFill>
                <a:effectLst>
                  <a:outerShdw blurRad="38100" dist="38100" dir="2700000" algn="tl">
                    <a:srgbClr val="000000">
                      <a:alpha val="43137"/>
                    </a:srgbClr>
                  </a:outerShdw>
                </a:effectLst>
                <a:uLnTx/>
                <a:uFillTx/>
              </a:rPr>
              <a:t> taught on resurrection (1 Cor. 15)</a:t>
            </a:r>
          </a:p>
          <a:p>
            <a:pPr marL="1428750" lvl="2" indent="-514350" defTabSz="914400">
              <a:buFont typeface="+mj-lt"/>
              <a:buAutoNum type="alphaLcPeriod"/>
              <a:defRPr/>
            </a:pPr>
            <a:r>
              <a:rPr lang="en-US" sz="2400" i="1" kern="0" baseline="0" dirty="0">
                <a:solidFill>
                  <a:schemeClr val="bg1"/>
                </a:solidFill>
                <a:effectLst>
                  <a:outerShdw blurRad="38100" dist="38100" dir="2700000" algn="tl">
                    <a:srgbClr val="000000">
                      <a:alpha val="43137"/>
                    </a:srgbClr>
                  </a:outerShdw>
                </a:effectLst>
              </a:rPr>
              <a:t>ANSWER:</a:t>
            </a:r>
            <a:r>
              <a:rPr lang="en-US" sz="2400" i="1" kern="0" dirty="0">
                <a:solidFill>
                  <a:schemeClr val="bg1"/>
                </a:solidFill>
                <a:effectLst>
                  <a:outerShdw blurRad="38100" dist="38100" dir="2700000" algn="tl">
                    <a:srgbClr val="000000">
                      <a:alpha val="43137"/>
                    </a:srgbClr>
                  </a:outerShdw>
                </a:effectLst>
              </a:rPr>
              <a:t> </a:t>
            </a:r>
            <a:r>
              <a:rPr lang="en-US" sz="2400" kern="0" dirty="0">
                <a:solidFill>
                  <a:schemeClr val="bg1"/>
                </a:solidFill>
                <a:effectLst>
                  <a:outerShdw blurRad="38100" dist="38100" dir="2700000" algn="tl">
                    <a:srgbClr val="000000">
                      <a:alpha val="43137"/>
                    </a:srgbClr>
                  </a:outerShdw>
                </a:effectLst>
              </a:rPr>
              <a:t>Not accept it! But, correct it! (1 Cor. 5:13; 11:33-34; 14:26-33; 15:33)</a:t>
            </a:r>
            <a:endParaRPr kumimoji="0" lang="en-US" sz="2400" b="0" i="1"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1843223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2"/>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Instructions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Followed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5" y="2172929"/>
            <a:ext cx="8409685" cy="3016210"/>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Old</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Testament – Sin &amp; Error was not to be Accepted</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New Testament – Sin &amp; Error was not to be Accepted</a:t>
            </a:r>
          </a:p>
          <a:p>
            <a:pPr marL="971550" lvl="1" indent="-514350" defTabSz="914400">
              <a:buFont typeface="+mj-lt"/>
              <a:buAutoNum type="arabicPeriod"/>
              <a:defRPr/>
            </a:pPr>
            <a:r>
              <a:rPr lang="en-US" sz="2400" kern="0" baseline="0" dirty="0">
                <a:solidFill>
                  <a:schemeClr val="bg1"/>
                </a:solidFill>
                <a:effectLst>
                  <a:outerShdw blurRad="38100" dist="38100" dir="2700000" algn="tl">
                    <a:srgbClr val="000000">
                      <a:alpha val="43137"/>
                    </a:srgbClr>
                  </a:outerShdw>
                </a:effectLst>
              </a:rPr>
              <a:t>Case at Corinth</a:t>
            </a:r>
          </a:p>
          <a:p>
            <a:pPr marL="971550" lvl="1" indent="-514350" defTabSz="914400">
              <a:buFont typeface="+mj-lt"/>
              <a:buAutoNum type="arabicPeriod"/>
              <a:defRPr/>
            </a:pPr>
            <a:r>
              <a:rPr lang="en-US" sz="2400" kern="0" dirty="0">
                <a:solidFill>
                  <a:schemeClr val="bg1"/>
                </a:solidFill>
                <a:effectLst>
                  <a:outerShdw blurRad="38100" dist="38100" dir="2700000" algn="tl">
                    <a:srgbClr val="000000">
                      <a:alpha val="43137"/>
                    </a:srgbClr>
                  </a:outerShdw>
                </a:effectLst>
              </a:rPr>
              <a:t>Case at Rome</a:t>
            </a:r>
            <a:endParaRPr lang="en-US" sz="2400" kern="0" baseline="0" dirty="0">
              <a:solidFill>
                <a:schemeClr val="bg1"/>
              </a:solidFill>
              <a:effectLst>
                <a:outerShdw blurRad="38100" dist="38100" dir="2700000" algn="tl">
                  <a:srgbClr val="000000">
                    <a:alpha val="43137"/>
                  </a:srgbClr>
                </a:outerShdw>
              </a:effectLst>
            </a:endParaRPr>
          </a:p>
          <a:p>
            <a:pPr marL="1428750" lvl="2" indent="-514350" defTabSz="914400">
              <a:buFont typeface="+mj-lt"/>
              <a:buAutoNum type="alphaLcPeriod"/>
              <a:defRPr/>
            </a:pPr>
            <a:r>
              <a:rPr lang="en-US" sz="2400" i="1" kern="0" dirty="0">
                <a:solidFill>
                  <a:schemeClr val="bg1"/>
                </a:solidFill>
                <a:effectLst>
                  <a:outerShdw blurRad="38100" dist="38100" dir="2700000" algn="tl">
                    <a:srgbClr val="000000">
                      <a:alpha val="43137"/>
                    </a:srgbClr>
                  </a:outerShdw>
                </a:effectLst>
              </a:rPr>
              <a:t>Error (Judaism) is addressed in the book (3:20-21)</a:t>
            </a:r>
            <a:endParaRPr kumimoji="0" lang="en-US" sz="2400" b="0" i="1" strike="noStrike" kern="0" cap="none" spc="0" normalizeH="0" noProof="0" dirty="0">
              <a:ln>
                <a:noFill/>
              </a:ln>
              <a:solidFill>
                <a:schemeClr val="bg1"/>
              </a:solidFill>
              <a:effectLst>
                <a:outerShdw blurRad="38100" dist="38100" dir="2700000" algn="tl">
                  <a:srgbClr val="000000">
                    <a:alpha val="43137"/>
                  </a:srgbClr>
                </a:outerShdw>
              </a:effectLst>
              <a:uLnTx/>
              <a:uFillTx/>
            </a:endParaRPr>
          </a:p>
          <a:p>
            <a:pPr marL="1428750" lvl="2" indent="-514350" defTabSz="914400">
              <a:buFont typeface="+mj-lt"/>
              <a:buAutoNum type="alphaLcPeriod"/>
              <a:defRPr/>
            </a:pPr>
            <a:r>
              <a:rPr lang="en-US" sz="2400" i="1" kern="0" baseline="0" dirty="0">
                <a:solidFill>
                  <a:schemeClr val="bg1"/>
                </a:solidFill>
                <a:effectLst>
                  <a:outerShdw blurRad="38100" dist="38100" dir="2700000" algn="tl">
                    <a:srgbClr val="000000">
                      <a:alpha val="43137"/>
                    </a:srgbClr>
                  </a:outerShdw>
                </a:effectLst>
              </a:rPr>
              <a:t>ANSWER:</a:t>
            </a:r>
            <a:r>
              <a:rPr lang="en-US" sz="2400" i="1" kern="0" dirty="0">
                <a:solidFill>
                  <a:schemeClr val="bg1"/>
                </a:solidFill>
                <a:effectLst>
                  <a:outerShdw blurRad="38100" dist="38100" dir="2700000" algn="tl">
                    <a:srgbClr val="000000">
                      <a:alpha val="43137"/>
                    </a:srgbClr>
                  </a:outerShdw>
                </a:effectLst>
              </a:rPr>
              <a:t> </a:t>
            </a:r>
            <a:r>
              <a:rPr lang="en-US" sz="2400" kern="0" dirty="0">
                <a:solidFill>
                  <a:schemeClr val="bg1"/>
                </a:solidFill>
                <a:effectLst>
                  <a:outerShdw blurRad="38100" dist="38100" dir="2700000" algn="tl">
                    <a:srgbClr val="000000">
                      <a:alpha val="43137"/>
                    </a:srgbClr>
                  </a:outerShdw>
                </a:effectLst>
              </a:rPr>
              <a:t>Not accept it! But, correct it! (Rom. 16:17-18)</a:t>
            </a:r>
            <a:endParaRPr kumimoji="0" lang="en-US" sz="2400" b="0" i="1"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101418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2"/>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Instructions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Followed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5" y="2172929"/>
            <a:ext cx="8409685" cy="3754874"/>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Old</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Testament – Sin &amp; Error was not to be Accepted</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New Testament – Sin &amp; Error was not to be Accepted</a:t>
            </a:r>
          </a:p>
          <a:p>
            <a:pPr marL="971550" lvl="1" indent="-514350" defTabSz="914400">
              <a:buFont typeface="+mj-lt"/>
              <a:buAutoNum type="arabicPeriod"/>
              <a:defRPr/>
            </a:pPr>
            <a:r>
              <a:rPr lang="en-US" sz="2400" kern="0" baseline="0" dirty="0">
                <a:solidFill>
                  <a:schemeClr val="bg1"/>
                </a:solidFill>
                <a:effectLst>
                  <a:outerShdw blurRad="38100" dist="38100" dir="2700000" algn="tl">
                    <a:srgbClr val="000000">
                      <a:alpha val="43137"/>
                    </a:srgbClr>
                  </a:outerShdw>
                </a:effectLst>
              </a:rPr>
              <a:t>Case at Corinth</a:t>
            </a:r>
          </a:p>
          <a:p>
            <a:pPr marL="971550" lvl="1" indent="-514350" defTabSz="914400">
              <a:buFont typeface="+mj-lt"/>
              <a:buAutoNum type="arabicPeriod"/>
              <a:defRPr/>
            </a:pPr>
            <a:r>
              <a:rPr lang="en-US" sz="2400" kern="0" dirty="0">
                <a:solidFill>
                  <a:schemeClr val="bg1"/>
                </a:solidFill>
                <a:effectLst>
                  <a:outerShdw blurRad="38100" dist="38100" dir="2700000" algn="tl">
                    <a:srgbClr val="000000">
                      <a:alpha val="43137"/>
                    </a:srgbClr>
                  </a:outerShdw>
                </a:effectLst>
              </a:rPr>
              <a:t>Case at Rome</a:t>
            </a:r>
          </a:p>
          <a:p>
            <a:pPr marL="971550" lvl="1" indent="-514350" defTabSz="914400">
              <a:buFont typeface="+mj-lt"/>
              <a:buAutoNum type="arabicPeriod"/>
              <a:defRPr/>
            </a:pPr>
            <a:r>
              <a:rPr lang="en-US" sz="2400" kern="0" baseline="0" dirty="0">
                <a:solidFill>
                  <a:schemeClr val="bg1"/>
                </a:solidFill>
                <a:effectLst>
                  <a:outerShdw blurRad="38100" dist="38100" dir="2700000" algn="tl">
                    <a:srgbClr val="000000">
                      <a:alpha val="43137"/>
                    </a:srgbClr>
                  </a:outerShdw>
                </a:effectLst>
              </a:rPr>
              <a:t>Case in Asia</a:t>
            </a:r>
          </a:p>
          <a:p>
            <a:pPr marL="1428750" lvl="2" indent="-514350" defTabSz="914400">
              <a:buFont typeface="+mj-lt"/>
              <a:buAutoNum type="alphaLcPeriod"/>
              <a:defRPr/>
            </a:pPr>
            <a:r>
              <a:rPr lang="en-US" sz="2400" i="1" kern="0" dirty="0">
                <a:solidFill>
                  <a:schemeClr val="bg1"/>
                </a:solidFill>
                <a:effectLst>
                  <a:outerShdw blurRad="38100" dist="38100" dir="2700000" algn="tl">
                    <a:srgbClr val="000000">
                      <a:alpha val="43137"/>
                    </a:srgbClr>
                  </a:outerShdw>
                </a:effectLst>
              </a:rPr>
              <a:t>Doctrinal error tolerated (Rev. 2:14, 20)</a:t>
            </a:r>
          </a:p>
          <a:p>
            <a:pPr marL="1428750" lvl="2" indent="-514350" defTabSz="914400">
              <a:buFont typeface="+mj-lt"/>
              <a:buAutoNum type="alphaLcPeriod"/>
              <a:defRPr/>
            </a:pPr>
            <a:r>
              <a:rPr kumimoji="0" lang="en-US" sz="2400" b="0" i="1" strike="noStrike" kern="0" cap="none" spc="0" normalizeH="0" noProof="0" dirty="0">
                <a:ln>
                  <a:noFill/>
                </a:ln>
                <a:solidFill>
                  <a:schemeClr val="bg1"/>
                </a:solidFill>
                <a:effectLst>
                  <a:outerShdw blurRad="38100" dist="38100" dir="2700000" algn="tl">
                    <a:srgbClr val="000000">
                      <a:alpha val="43137"/>
                    </a:srgbClr>
                  </a:outerShdw>
                </a:effectLst>
                <a:uLnTx/>
                <a:uFillTx/>
              </a:rPr>
              <a:t>Moral sins accepted (2:14)</a:t>
            </a:r>
          </a:p>
          <a:p>
            <a:pPr marL="1428750" lvl="2" indent="-514350" defTabSz="914400">
              <a:buFont typeface="+mj-lt"/>
              <a:buAutoNum type="alphaLcPeriod"/>
              <a:defRPr/>
            </a:pPr>
            <a:r>
              <a:rPr lang="en-US" sz="2400" i="1" kern="0" baseline="0" dirty="0">
                <a:solidFill>
                  <a:schemeClr val="bg1"/>
                </a:solidFill>
                <a:effectLst>
                  <a:outerShdw blurRad="38100" dist="38100" dir="2700000" algn="tl">
                    <a:srgbClr val="000000">
                      <a:alpha val="43137"/>
                    </a:srgbClr>
                  </a:outerShdw>
                </a:effectLst>
              </a:rPr>
              <a:t>ANSWER:</a:t>
            </a:r>
            <a:r>
              <a:rPr lang="en-US" sz="2400" i="1" kern="0" dirty="0">
                <a:solidFill>
                  <a:schemeClr val="bg1"/>
                </a:solidFill>
                <a:effectLst>
                  <a:outerShdw blurRad="38100" dist="38100" dir="2700000" algn="tl">
                    <a:srgbClr val="000000">
                      <a:alpha val="43137"/>
                    </a:srgbClr>
                  </a:outerShdw>
                </a:effectLst>
              </a:rPr>
              <a:t> </a:t>
            </a:r>
            <a:r>
              <a:rPr lang="en-US" sz="2400" kern="0" dirty="0">
                <a:solidFill>
                  <a:schemeClr val="bg1"/>
                </a:solidFill>
                <a:effectLst>
                  <a:outerShdw blurRad="38100" dist="38100" dir="2700000" algn="tl">
                    <a:srgbClr val="000000">
                      <a:alpha val="43137"/>
                    </a:srgbClr>
                  </a:outerShdw>
                </a:effectLst>
              </a:rPr>
              <a:t>Not accept it! But, correct it! (2:16, 22; 3:3, 19)</a:t>
            </a:r>
            <a:endParaRPr kumimoji="0" lang="en-US" sz="2400" b="0" i="1"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963799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1000"/>
                                        <p:tgtEl>
                                          <p:spTgt spid="4">
                                            <p:txEl>
                                              <p:pRg st="6" end="6"/>
                                            </p:txEl>
                                          </p:spTgt>
                                        </p:tgtEl>
                                      </p:cBhvr>
                                    </p:animEffect>
                                    <p:anim calcmode="lin" valueType="num">
                                      <p:cBhvr>
                                        <p:cTn id="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7" end="7"/>
                                            </p:txEl>
                                          </p:spTgt>
                                        </p:tgtEl>
                                        <p:attrNameLst>
                                          <p:attrName>style.visibility</p:attrName>
                                        </p:attrNameLst>
                                      </p:cBhvr>
                                      <p:to>
                                        <p:strVal val="visible"/>
                                      </p:to>
                                    </p:set>
                                    <p:animEffect transition="in" filter="fade">
                                      <p:cBhvr>
                                        <p:cTn id="14" dur="1000"/>
                                        <p:tgtEl>
                                          <p:spTgt spid="4">
                                            <p:txEl>
                                              <p:pRg st="7" end="7"/>
                                            </p:txEl>
                                          </p:spTgt>
                                        </p:tgtEl>
                                      </p:cBhvr>
                                    </p:animEffect>
                                    <p:anim calcmode="lin" valueType="num">
                                      <p:cBhvr>
                                        <p:cTn id="1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1000"/>
                                        <p:tgtEl>
                                          <p:spTgt spid="4">
                                            <p:txEl>
                                              <p:pRg st="8" end="8"/>
                                            </p:txEl>
                                          </p:spTgt>
                                        </p:tgtEl>
                                      </p:cBhvr>
                                    </p:animEffect>
                                    <p:anim calcmode="lin" valueType="num">
                                      <p:cBhvr>
                                        <p:cTn id="2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105" y="84633"/>
            <a:ext cx="8302145"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solidFill>
                  <a:schemeClr val="bg1"/>
                </a:solidFill>
                <a:effectLst>
                  <a:outerShdw blurRad="50800" dist="38100" dir="2700000" algn="tl" rotWithShape="0">
                    <a:prstClr val="black">
                      <a:alpha val="40000"/>
                    </a:prstClr>
                  </a:outerShdw>
                </a:effectLst>
                <a:uLnTx/>
                <a:uFillTx/>
                <a:latin typeface="Arial Rounded MT Bold" panose="020F0704030504030204" pitchFamily="34" charset="0"/>
              </a:rPr>
              <a:t>What 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solidFill>
                  <a:schemeClr val="bg1"/>
                </a:solidFill>
                <a:effectLst>
                  <a:outerShdw blurRad="50800" dist="38100" dir="2700000" algn="tl" rotWithShape="0">
                    <a:prstClr val="black">
                      <a:alpha val="40000"/>
                    </a:prstClr>
                  </a:outerShdw>
                </a:effectLst>
                <a:uLnTx/>
                <a:uFillTx/>
                <a:latin typeface="Arial Rounded MT Bold" panose="020F0704030504030204" pitchFamily="34" charset="0"/>
              </a:rPr>
              <a:t>Biblical Fellowship?</a:t>
            </a:r>
          </a:p>
        </p:txBody>
      </p:sp>
      <p:sp>
        <p:nvSpPr>
          <p:cNvPr id="4" name="Flowchart: Alternate Process 3"/>
          <p:cNvSpPr/>
          <p:nvPr/>
        </p:nvSpPr>
        <p:spPr>
          <a:xfrm>
            <a:off x="678427" y="2635046"/>
            <a:ext cx="7816645" cy="747252"/>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ctr" defTabSz="914400" eaLnBrk="1" fontAlgn="auto" latinLnBrk="0" hangingPunct="1">
              <a:lnSpc>
                <a:spcPct val="100000"/>
              </a:lnSpc>
              <a:spcBef>
                <a:spcPts val="0"/>
              </a:spcBef>
              <a:spcAft>
                <a:spcPts val="0"/>
              </a:spcAft>
              <a:buClrTx/>
              <a:buSzTx/>
              <a:buFont typeface="+mj-lt"/>
              <a:buAutoNum type="romanUcPeriod"/>
              <a:tabLst/>
              <a:defRPr/>
            </a:pP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The </a:t>
            </a:r>
            <a:r>
              <a:rPr kumimoji="0" lang="en-US" sz="3200" b="0" i="0" u="sng" strike="noStrike" kern="0" cap="none" spc="0" normalizeH="0" baseline="0" noProof="0" dirty="0">
                <a:ln>
                  <a:noFill/>
                </a:ln>
                <a:solidFill>
                  <a:schemeClr val="tx2"/>
                </a:solidFill>
                <a:effectLst/>
                <a:uLnTx/>
                <a:uFillTx/>
                <a:latin typeface="Arial Rounded MT Bold" panose="020F0704030504030204" pitchFamily="34" charset="0"/>
              </a:rPr>
              <a:t>Meaning</a:t>
            </a: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 of Fellowship</a:t>
            </a:r>
          </a:p>
        </p:txBody>
      </p:sp>
      <p:sp>
        <p:nvSpPr>
          <p:cNvPr id="5" name="Flowchart: Alternate Process 4"/>
          <p:cNvSpPr/>
          <p:nvPr/>
        </p:nvSpPr>
        <p:spPr>
          <a:xfrm>
            <a:off x="678427" y="3560917"/>
            <a:ext cx="7816645" cy="747252"/>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eaLnBrk="1" fontAlgn="auto" latinLnBrk="0" hangingPunct="1">
              <a:lnSpc>
                <a:spcPct val="100000"/>
              </a:lnSpc>
              <a:spcBef>
                <a:spcPts val="0"/>
              </a:spcBef>
              <a:spcAft>
                <a:spcPts val="0"/>
              </a:spcAft>
              <a:buClrTx/>
              <a:buSzTx/>
              <a:buFont typeface="+mj-lt"/>
              <a:buAutoNum type="romanUcPeriod" startAt="2"/>
              <a:tabLst/>
              <a:defRPr/>
            </a:pP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The </a:t>
            </a:r>
            <a:r>
              <a:rPr kumimoji="0" lang="en-US" sz="3200" b="0" i="0" u="sng" strike="noStrike" kern="0" cap="none" spc="0" normalizeH="0" baseline="0" noProof="0" dirty="0">
                <a:ln>
                  <a:noFill/>
                </a:ln>
                <a:solidFill>
                  <a:schemeClr val="tx2"/>
                </a:solidFill>
                <a:effectLst/>
                <a:uLnTx/>
                <a:uFillTx/>
                <a:latin typeface="Arial Rounded MT Bold" panose="020F0704030504030204" pitchFamily="34" charset="0"/>
              </a:rPr>
              <a:t>Direction</a:t>
            </a: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 of Fellowship</a:t>
            </a:r>
          </a:p>
        </p:txBody>
      </p:sp>
      <p:sp>
        <p:nvSpPr>
          <p:cNvPr id="6" name="Flowchart: Alternate Process 5"/>
          <p:cNvSpPr/>
          <p:nvPr/>
        </p:nvSpPr>
        <p:spPr>
          <a:xfrm>
            <a:off x="678427" y="4486788"/>
            <a:ext cx="7816645" cy="747252"/>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eaLnBrk="1" fontAlgn="auto" latinLnBrk="0" hangingPunct="1">
              <a:lnSpc>
                <a:spcPct val="100000"/>
              </a:lnSpc>
              <a:spcBef>
                <a:spcPts val="0"/>
              </a:spcBef>
              <a:spcAft>
                <a:spcPts val="0"/>
              </a:spcAft>
              <a:buClrTx/>
              <a:buSzTx/>
              <a:buFont typeface="+mj-lt"/>
              <a:buAutoNum type="romanUcPeriod" startAt="3"/>
              <a:tabLst/>
              <a:defRPr/>
            </a:pP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The </a:t>
            </a:r>
            <a:r>
              <a:rPr kumimoji="0" lang="en-US" sz="3200" b="0" i="0" u="sng" strike="noStrike" kern="0" cap="none" spc="0" normalizeH="0" baseline="0" noProof="0" dirty="0">
                <a:ln>
                  <a:noFill/>
                </a:ln>
                <a:solidFill>
                  <a:schemeClr val="tx2"/>
                </a:solidFill>
                <a:effectLst/>
                <a:uLnTx/>
                <a:uFillTx/>
                <a:latin typeface="Arial Rounded MT Bold" panose="020F0704030504030204" pitchFamily="34" charset="0"/>
              </a:rPr>
              <a:t>Use</a:t>
            </a: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 of Fellowship</a:t>
            </a:r>
          </a:p>
        </p:txBody>
      </p:sp>
      <p:sp>
        <p:nvSpPr>
          <p:cNvPr id="7" name="Flowchart: Alternate Process 6"/>
          <p:cNvSpPr/>
          <p:nvPr/>
        </p:nvSpPr>
        <p:spPr>
          <a:xfrm>
            <a:off x="678427" y="5412659"/>
            <a:ext cx="7816645" cy="747252"/>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eaLnBrk="1" fontAlgn="auto" latinLnBrk="0" hangingPunct="1">
              <a:lnSpc>
                <a:spcPct val="100000"/>
              </a:lnSpc>
              <a:spcBef>
                <a:spcPts val="0"/>
              </a:spcBef>
              <a:spcAft>
                <a:spcPts val="0"/>
              </a:spcAft>
              <a:buClrTx/>
              <a:buSzTx/>
              <a:buFont typeface="+mj-lt"/>
              <a:buAutoNum type="romanUcPeriod" startAt="4"/>
              <a:tabLst/>
              <a:defRPr/>
            </a:pP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The </a:t>
            </a:r>
            <a:r>
              <a:rPr kumimoji="0" lang="en-US" sz="3200" b="0" i="0" u="sng" strike="noStrike" kern="0" cap="none" spc="0" normalizeH="0" baseline="0" noProof="0" dirty="0">
                <a:ln>
                  <a:noFill/>
                </a:ln>
                <a:solidFill>
                  <a:schemeClr val="tx2"/>
                </a:solidFill>
                <a:effectLst/>
                <a:uLnTx/>
                <a:uFillTx/>
                <a:latin typeface="Arial Rounded MT Bold" panose="020F0704030504030204" pitchFamily="34" charset="0"/>
              </a:rPr>
              <a:t>Conclusions</a:t>
            </a: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 about Fellowship</a:t>
            </a: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 name="Wave 2"/>
          <p:cNvSpPr/>
          <p:nvPr/>
        </p:nvSpPr>
        <p:spPr>
          <a:xfrm rot="20860627">
            <a:off x="204138" y="145689"/>
            <a:ext cx="1121434" cy="595223"/>
          </a:xfrm>
          <a:prstGeom prst="wave">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bg1">
                    <a:lumMod val="85000"/>
                  </a:schemeClr>
                </a:solidFill>
              </a:rPr>
              <a:t>Review</a:t>
            </a:r>
          </a:p>
        </p:txBody>
      </p:sp>
    </p:spTree>
    <p:extLst>
      <p:ext uri="{BB962C8B-B14F-4D97-AF65-F5344CB8AC3E}">
        <p14:creationId xmlns:p14="http://schemas.microsoft.com/office/powerpoint/2010/main" val="4100099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2"/>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Instructions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Followed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5" y="2172929"/>
            <a:ext cx="8409685" cy="3293209"/>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Old</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Testament – Sin &amp; Error was not to be Accepted</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New Testament – Sin &amp; Error was not to be Accepted</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No </a:t>
            </a:r>
            <a:r>
              <a:rPr lang="en-US" sz="2800" u="sng" kern="0" dirty="0">
                <a:solidFill>
                  <a:srgbClr val="FFFF00"/>
                </a:solidFill>
                <a:effectLst>
                  <a:outerShdw blurRad="38100" dist="38100" dir="2700000" algn="tl">
                    <a:srgbClr val="000000">
                      <a:alpha val="43137"/>
                    </a:srgbClr>
                  </a:outerShdw>
                </a:effectLst>
              </a:rPr>
              <a:t>Instructions in Old or New Testaments:</a:t>
            </a:r>
            <a:endPar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endParaRPr>
          </a:p>
          <a:p>
            <a:pPr marL="971550" lvl="1" indent="-514350" defTabSz="914400">
              <a:buFont typeface="+mj-lt"/>
              <a:buAutoNum type="arabicPeriod"/>
              <a:defRPr/>
            </a:pPr>
            <a:r>
              <a:rPr lang="en-US" sz="2400" i="1" kern="0" baseline="0" dirty="0">
                <a:solidFill>
                  <a:schemeClr val="bg1"/>
                </a:solidFill>
                <a:effectLst>
                  <a:outerShdw blurRad="38100" dist="38100" dir="2700000" algn="tl">
                    <a:srgbClr val="000000">
                      <a:alpha val="43137"/>
                    </a:srgbClr>
                  </a:outerShdw>
                </a:effectLst>
              </a:rPr>
              <a:t>To receive or accept the practice of sin!</a:t>
            </a:r>
          </a:p>
          <a:p>
            <a:pPr marL="971550" lvl="1" indent="-514350" defTabSz="914400">
              <a:buFont typeface="+mj-lt"/>
              <a:buAutoNum type="arabicPeriod"/>
              <a:defRPr/>
            </a:pPr>
            <a:r>
              <a:rPr kumimoji="0" lang="en-US" sz="2400" b="0" i="1" strike="noStrike" kern="0" cap="none" spc="0" normalizeH="0" noProof="0" dirty="0">
                <a:ln>
                  <a:noFill/>
                </a:ln>
                <a:solidFill>
                  <a:schemeClr val="bg1"/>
                </a:solidFill>
                <a:effectLst>
                  <a:outerShdw blurRad="38100" dist="38100" dir="2700000" algn="tl">
                    <a:srgbClr val="000000">
                      <a:alpha val="43137"/>
                    </a:srgbClr>
                  </a:outerShdw>
                </a:effectLst>
                <a:uLnTx/>
                <a:uFillTx/>
              </a:rPr>
              <a:t>To receive or accept doctrinal diversity!</a:t>
            </a:r>
          </a:p>
          <a:p>
            <a:pPr marL="971550" lvl="1" indent="-514350" defTabSz="914400">
              <a:buFont typeface="+mj-lt"/>
              <a:buAutoNum type="arabicPeriod"/>
              <a:defRPr/>
            </a:pPr>
            <a:r>
              <a:rPr lang="en-US" sz="2400" i="1" kern="0" baseline="0" dirty="0">
                <a:solidFill>
                  <a:schemeClr val="bg1"/>
                </a:solidFill>
                <a:effectLst>
                  <a:outerShdw blurRad="38100" dist="38100" dir="2700000" algn="tl">
                    <a:srgbClr val="000000">
                      <a:alpha val="43137"/>
                    </a:srgbClr>
                  </a:outerShdw>
                </a:effectLst>
              </a:rPr>
              <a:t>To receive or accept diversity</a:t>
            </a:r>
            <a:r>
              <a:rPr lang="en-US" sz="2400" i="1" kern="0" dirty="0">
                <a:solidFill>
                  <a:schemeClr val="bg1"/>
                </a:solidFill>
                <a:effectLst>
                  <a:outerShdw blurRad="38100" dist="38100" dir="2700000" algn="tl">
                    <a:srgbClr val="000000">
                      <a:alpha val="43137"/>
                    </a:srgbClr>
                  </a:outerShdw>
                </a:effectLst>
              </a:rPr>
              <a:t> of morals!</a:t>
            </a:r>
          </a:p>
          <a:p>
            <a:pPr marL="971550" lvl="1" indent="-514350" defTabSz="914400">
              <a:buFont typeface="+mj-lt"/>
              <a:buAutoNum type="arabicPeriod"/>
              <a:defRPr/>
            </a:pPr>
            <a:r>
              <a:rPr kumimoji="0" lang="en-US" sz="2400" b="0" i="1"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To</a:t>
            </a:r>
            <a:r>
              <a:rPr kumimoji="0" lang="en-US" sz="2400" b="0" i="1" strike="noStrike" kern="0" cap="none" spc="0" normalizeH="0" noProof="0" dirty="0">
                <a:ln>
                  <a:noFill/>
                </a:ln>
                <a:solidFill>
                  <a:schemeClr val="bg1"/>
                </a:solidFill>
                <a:effectLst>
                  <a:outerShdw blurRad="38100" dist="38100" dir="2700000" algn="tl">
                    <a:srgbClr val="000000">
                      <a:alpha val="43137"/>
                    </a:srgbClr>
                  </a:outerShdw>
                </a:effectLst>
                <a:uLnTx/>
                <a:uFillTx/>
              </a:rPr>
              <a:t> receive or accept teachers of error!</a:t>
            </a:r>
            <a:endParaRPr kumimoji="0" lang="en-US" sz="2400" b="0" i="1"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1353337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1000"/>
                                        <p:tgtEl>
                                          <p:spTgt spid="4">
                                            <p:txEl>
                                              <p:pRg st="7" end="7"/>
                                            </p:txEl>
                                          </p:spTgt>
                                        </p:tgtEl>
                                      </p:cBhvr>
                                    </p:animEffect>
                                    <p:anim calcmode="lin" valueType="num">
                                      <p:cBhvr>
                                        <p:cTn id="2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1000"/>
                                        <p:tgtEl>
                                          <p:spTgt spid="4">
                                            <p:txEl>
                                              <p:pRg st="8" end="8"/>
                                            </p:txEl>
                                          </p:spTgt>
                                        </p:tgtEl>
                                      </p:cBhvr>
                                    </p:animEffect>
                                    <p:anim calcmode="lin" valueType="num">
                                      <p:cBhvr>
                                        <p:cTn id="2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828" y="84633"/>
            <a:ext cx="6328719"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algn="ctr"/>
            <a:r>
              <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Applications to</a:t>
            </a:r>
          </a:p>
          <a:p>
            <a:pPr algn="ctr"/>
            <a:r>
              <a:rPr lang="en-US" sz="6600" b="1"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Controversy</a:t>
            </a:r>
            <a:endPar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endParaRP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 name="Flowchart: Alternate Process 3"/>
          <p:cNvSpPr/>
          <p:nvPr/>
        </p:nvSpPr>
        <p:spPr>
          <a:xfrm>
            <a:off x="581957" y="2885303"/>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romanUcPeriod"/>
            </a:pPr>
            <a:r>
              <a:rPr lang="en-US" sz="3200" dirty="0">
                <a:solidFill>
                  <a:schemeClr val="tx2"/>
                </a:solidFill>
                <a:latin typeface="Arial Rounded MT Bold" panose="020F0704030504030204" pitchFamily="34" charset="0"/>
              </a:rPr>
              <a:t>Principles that Must be Applied</a:t>
            </a:r>
          </a:p>
        </p:txBody>
      </p:sp>
      <p:sp>
        <p:nvSpPr>
          <p:cNvPr id="5" name="Flowchart: Alternate Process 4"/>
          <p:cNvSpPr/>
          <p:nvPr/>
        </p:nvSpPr>
        <p:spPr>
          <a:xfrm>
            <a:off x="581957" y="3823898"/>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3200" dirty="0">
                <a:solidFill>
                  <a:schemeClr val="tx2"/>
                </a:solidFill>
                <a:latin typeface="Arial Rounded MT Bold" panose="020F0704030504030204" pitchFamily="34" charset="0"/>
              </a:rPr>
              <a:t>Instructions that Must be Followed</a:t>
            </a:r>
          </a:p>
        </p:txBody>
      </p:sp>
      <p:sp>
        <p:nvSpPr>
          <p:cNvPr id="6" name="Flowchart: Alternate Process 5"/>
          <p:cNvSpPr/>
          <p:nvPr/>
        </p:nvSpPr>
        <p:spPr>
          <a:xfrm>
            <a:off x="581957" y="4762493"/>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3200" dirty="0">
                <a:solidFill>
                  <a:schemeClr val="tx2"/>
                </a:solidFill>
                <a:latin typeface="Arial Rounded MT Bold" panose="020F0704030504030204" pitchFamily="34" charset="0"/>
              </a:rPr>
              <a:t>Efforts that Must be Resisted</a:t>
            </a:r>
          </a:p>
        </p:txBody>
      </p:sp>
      <p:sp>
        <p:nvSpPr>
          <p:cNvPr id="9" name="TextBox 8"/>
          <p:cNvSpPr txBox="1"/>
          <p:nvPr/>
        </p:nvSpPr>
        <p:spPr>
          <a:xfrm>
            <a:off x="1054063" y="5722891"/>
            <a:ext cx="7045693" cy="461665"/>
          </a:xfrm>
          <a:prstGeom prst="rect">
            <a:avLst/>
          </a:prstGeom>
          <a:solidFill>
            <a:srgbClr val="002060"/>
          </a:solidFill>
        </p:spPr>
        <p:txBody>
          <a:bodyPr wrap="square" rtlCol="0">
            <a:spAutoFit/>
          </a:bodyPr>
          <a:lstStyle/>
          <a:p>
            <a:pPr algn="ctr"/>
            <a:r>
              <a:rPr lang="en-US" sz="2400" dirty="0">
                <a:solidFill>
                  <a:schemeClr val="accent1">
                    <a:lumMod val="20000"/>
                    <a:lumOff val="80000"/>
                  </a:schemeClr>
                </a:solidFill>
              </a:rPr>
              <a:t>Efforts to broaden the scope of fellowship</a:t>
            </a:r>
          </a:p>
        </p:txBody>
      </p:sp>
    </p:spTree>
    <p:extLst>
      <p:ext uri="{BB962C8B-B14F-4D97-AF65-F5344CB8AC3E}">
        <p14:creationId xmlns:p14="http://schemas.microsoft.com/office/powerpoint/2010/main" val="2370441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3"/>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Efforts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Resisted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6" y="2202426"/>
            <a:ext cx="8191755" cy="523220"/>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Redefine</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“Fellowship”</a:t>
            </a:r>
            <a:endPar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40016722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Image result for G. K. Wallace"/>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17978" y="272845"/>
            <a:ext cx="1720198" cy="2244213"/>
          </a:xfrm>
          <a:prstGeom prst="rect">
            <a:avLst/>
          </a:prstGeom>
          <a:ln>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87152" y="272845"/>
            <a:ext cx="5260258" cy="5078313"/>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“If you allow a false teacher to create his own vocabulary, his arguments will be unanswerable.”</a:t>
            </a:r>
          </a:p>
        </p:txBody>
      </p:sp>
      <p:sp>
        <p:nvSpPr>
          <p:cNvPr id="3" name="TextBox 2"/>
          <p:cNvSpPr txBox="1"/>
          <p:nvPr/>
        </p:nvSpPr>
        <p:spPr>
          <a:xfrm>
            <a:off x="285135" y="2428568"/>
            <a:ext cx="2585884" cy="830997"/>
          </a:xfrm>
          <a:prstGeom prst="rect">
            <a:avLst/>
          </a:prstGeom>
          <a:noFill/>
        </p:spPr>
        <p:txBody>
          <a:bodyPr wrap="square" rtlCol="0">
            <a:spAutoFit/>
          </a:bodyPr>
          <a:lstStyle/>
          <a:p>
            <a:pPr algn="ctr"/>
            <a:r>
              <a:rPr lang="en-US" sz="2400" dirty="0"/>
              <a:t>G. K. Wallace</a:t>
            </a:r>
          </a:p>
          <a:p>
            <a:pPr algn="ctr"/>
            <a:r>
              <a:rPr lang="en-US" sz="2400" dirty="0"/>
              <a:t>1903-1988</a:t>
            </a:r>
          </a:p>
        </p:txBody>
      </p:sp>
      <p:sp>
        <p:nvSpPr>
          <p:cNvPr id="4" name="TextBox 3"/>
          <p:cNvSpPr txBox="1"/>
          <p:nvPr/>
        </p:nvSpPr>
        <p:spPr>
          <a:xfrm>
            <a:off x="1561367" y="6272981"/>
            <a:ext cx="7325032" cy="400110"/>
          </a:xfrm>
          <a:prstGeom prst="rect">
            <a:avLst/>
          </a:prstGeom>
          <a:noFill/>
        </p:spPr>
        <p:txBody>
          <a:bodyPr wrap="square" rtlCol="0">
            <a:spAutoFit/>
          </a:bodyPr>
          <a:lstStyle/>
          <a:p>
            <a:pPr algn="r"/>
            <a:r>
              <a:rPr lang="en-US" sz="2000" dirty="0"/>
              <a:t>Alan </a:t>
            </a:r>
            <a:r>
              <a:rPr lang="en-US" sz="2000" dirty="0" err="1"/>
              <a:t>Highers</a:t>
            </a:r>
            <a:r>
              <a:rPr lang="en-US" sz="2000" dirty="0"/>
              <a:t>, </a:t>
            </a:r>
            <a:r>
              <a:rPr lang="en-US" sz="2000" i="1" dirty="0"/>
              <a:t>How Do You Spell (F)(f)ELLOWSHIP?, </a:t>
            </a:r>
            <a:r>
              <a:rPr lang="en-US" sz="2000" dirty="0"/>
              <a:t>17</a:t>
            </a:r>
          </a:p>
        </p:txBody>
      </p:sp>
    </p:spTree>
    <p:extLst>
      <p:ext uri="{BB962C8B-B14F-4D97-AF65-F5344CB8AC3E}">
        <p14:creationId xmlns:p14="http://schemas.microsoft.com/office/powerpoint/2010/main" val="1745587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3"/>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Efforts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Resisted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6" y="2102067"/>
            <a:ext cx="8191755" cy="3108543"/>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Redefine</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“Fellowship”</a:t>
            </a:r>
          </a:p>
          <a:p>
            <a:pPr marL="971550" lvl="1" indent="-514350" defTabSz="914400">
              <a:buFont typeface="+mj-lt"/>
              <a:buAutoNum type="arabicPeriod"/>
              <a:defRPr/>
            </a:pPr>
            <a:r>
              <a:rPr lang="en-US" sz="2400" kern="0" dirty="0">
                <a:solidFill>
                  <a:schemeClr val="bg1"/>
                </a:solidFill>
                <a:effectLst>
                  <a:outerShdw blurRad="38100" dist="38100" dir="2700000" algn="tl">
                    <a:srgbClr val="000000">
                      <a:alpha val="43137"/>
                    </a:srgbClr>
                  </a:outerShdw>
                </a:effectLst>
              </a:rPr>
              <a:t>Can have fellowship in matters wherein we agree, but not fellowship the error taught (cf. 2 John 9-11)</a:t>
            </a:r>
          </a:p>
          <a:p>
            <a:pPr marL="971550" lvl="1" indent="-514350" defTabSz="914400">
              <a:buFont typeface="+mj-lt"/>
              <a:buAutoNum type="arabicPeriod"/>
              <a:defRPr/>
            </a:pPr>
            <a:r>
              <a:rPr kumimoji="0" lang="en-US" sz="2400" b="0" i="0"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Fellowship</a:t>
            </a:r>
            <a:r>
              <a:rPr kumimoji="0" lang="en-US" sz="2400" b="0" i="0" strike="noStrike" kern="0" cap="none" spc="0" normalizeH="0" noProof="0" dirty="0">
                <a:ln>
                  <a:noFill/>
                </a:ln>
                <a:solidFill>
                  <a:schemeClr val="bg1"/>
                </a:solidFill>
                <a:effectLst>
                  <a:outerShdw blurRad="38100" dist="38100" dir="2700000" algn="tl">
                    <a:srgbClr val="000000">
                      <a:alpha val="43137"/>
                    </a:srgbClr>
                  </a:outerShdw>
                </a:effectLst>
                <a:uLnTx/>
                <a:uFillTx/>
              </a:rPr>
              <a:t> is merely a local church matter. There is no fellowship beyond a local church (cf. 2 Cor. 8:4; Phil. 1:5; 4:14-16)</a:t>
            </a:r>
          </a:p>
          <a:p>
            <a:pPr marL="971550" lvl="1" indent="-514350" defTabSz="914400">
              <a:buFont typeface="+mj-lt"/>
              <a:buAutoNum type="arabicPeriod"/>
              <a:defRPr/>
            </a:pPr>
            <a:r>
              <a:rPr lang="en-US" sz="2400" kern="0" baseline="0" dirty="0">
                <a:solidFill>
                  <a:schemeClr val="bg1"/>
                </a:solidFill>
                <a:effectLst>
                  <a:outerShdw blurRad="38100" dist="38100" dir="2700000" algn="tl">
                    <a:srgbClr val="000000">
                      <a:alpha val="43137"/>
                    </a:srgbClr>
                  </a:outerShdw>
                </a:effectLst>
              </a:rPr>
              <a:t>Some use the terms “associate” or “reach out” for fellowship.</a:t>
            </a:r>
            <a:endParaRPr kumimoji="0" lang="en-US" sz="2400" b="0" i="0"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267155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67146" y="78656"/>
            <a:ext cx="5093109" cy="6709529"/>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2 Corinthians 6:14–17</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30000" noProof="0" dirty="0">
                <a:ln>
                  <a:noFill/>
                </a:ln>
                <a:solidFill>
                  <a:sysClr val="windowText" lastClr="000000"/>
                </a:solidFill>
                <a:effectLst/>
                <a:uLnTx/>
                <a:uFillTx/>
                <a:latin typeface="Arial Narrow" panose="020B0606020202030204" pitchFamily="34" charset="0"/>
              </a:rPr>
              <a:t>14 </a:t>
            </a:r>
            <a:r>
              <a:rPr kumimoji="0" 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rPr>
              <a:t>Do not be unequally </a:t>
            </a:r>
            <a:r>
              <a:rPr kumimoji="0" lang="en-US" sz="2400" b="1" i="0" u="sng" strike="noStrike" kern="0" cap="none" spc="0" normalizeH="0" baseline="0" noProof="0" dirty="0">
                <a:ln>
                  <a:noFill/>
                </a:ln>
                <a:solidFill>
                  <a:srgbClr val="002060"/>
                </a:solidFill>
                <a:effectLst/>
                <a:uLnTx/>
                <a:uFillTx/>
                <a:latin typeface="Arial Narrow" panose="020B0606020202030204" pitchFamily="34" charset="0"/>
              </a:rPr>
              <a:t>yoked</a:t>
            </a:r>
            <a:r>
              <a:rPr kumimoji="0" 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rPr>
              <a:t> together with unbelievers. For what </a:t>
            </a:r>
            <a:r>
              <a:rPr kumimoji="0" lang="en-US" sz="2400" b="1" i="0" u="sng" strike="noStrike" kern="0" cap="none" spc="0" normalizeH="0" baseline="0" noProof="0" dirty="0">
                <a:ln>
                  <a:noFill/>
                </a:ln>
                <a:solidFill>
                  <a:srgbClr val="002060"/>
                </a:solidFill>
                <a:effectLst/>
                <a:uLnTx/>
                <a:uFillTx/>
                <a:latin typeface="Arial Narrow" panose="020B0606020202030204" pitchFamily="34" charset="0"/>
              </a:rPr>
              <a:t>fellowship</a:t>
            </a:r>
            <a:r>
              <a:rPr kumimoji="0" 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rPr>
              <a:t> has righteousness with lawlessness? And what </a:t>
            </a:r>
            <a:r>
              <a:rPr kumimoji="0" lang="en-US" sz="2400" b="1" i="0" u="sng" strike="noStrike" kern="0" cap="none" spc="0" normalizeH="0" baseline="0" noProof="0" dirty="0">
                <a:ln>
                  <a:noFill/>
                </a:ln>
                <a:solidFill>
                  <a:srgbClr val="C00000"/>
                </a:solidFill>
                <a:effectLst/>
                <a:uLnTx/>
                <a:uFillTx/>
                <a:latin typeface="Arial Narrow" panose="020B0606020202030204" pitchFamily="34" charset="0"/>
              </a:rPr>
              <a:t>communion</a:t>
            </a:r>
            <a:r>
              <a:rPr kumimoji="0" 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rPr>
              <a:t> has light with darkness?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30000" noProof="0" dirty="0">
                <a:ln>
                  <a:noFill/>
                </a:ln>
                <a:solidFill>
                  <a:sysClr val="windowText" lastClr="000000"/>
                </a:solidFill>
                <a:effectLst/>
                <a:uLnTx/>
                <a:uFillTx/>
                <a:latin typeface="Arial Narrow" panose="020B0606020202030204" pitchFamily="34" charset="0"/>
              </a:rPr>
              <a:t>15 </a:t>
            </a:r>
            <a:r>
              <a:rPr kumimoji="0" 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rPr>
              <a:t>And what </a:t>
            </a:r>
            <a:r>
              <a:rPr kumimoji="0" lang="en-US" sz="2400" b="1" i="0" u="sng" strike="noStrike" kern="0" cap="none" spc="0" normalizeH="0" baseline="0" noProof="0" dirty="0">
                <a:ln>
                  <a:noFill/>
                </a:ln>
                <a:solidFill>
                  <a:srgbClr val="002060"/>
                </a:solidFill>
                <a:effectLst/>
                <a:uLnTx/>
                <a:uFillTx/>
                <a:latin typeface="Arial Narrow" panose="020B0606020202030204" pitchFamily="34" charset="0"/>
              </a:rPr>
              <a:t>accord</a:t>
            </a:r>
            <a:r>
              <a:rPr kumimoji="0" 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rPr>
              <a:t> has Christ with Belial? Or what </a:t>
            </a:r>
            <a:r>
              <a:rPr kumimoji="0" lang="en-US" sz="2400" b="1" i="0" u="sng" strike="noStrike" kern="0" cap="none" spc="0" normalizeH="0" baseline="0" noProof="0" dirty="0">
                <a:ln>
                  <a:noFill/>
                </a:ln>
                <a:solidFill>
                  <a:srgbClr val="002060"/>
                </a:solidFill>
                <a:effectLst/>
                <a:uLnTx/>
                <a:uFillTx/>
                <a:latin typeface="Arial Narrow" panose="020B0606020202030204" pitchFamily="34" charset="0"/>
              </a:rPr>
              <a:t>part</a:t>
            </a:r>
            <a:r>
              <a:rPr kumimoji="0" 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rPr>
              <a:t> has a believer with an unbeliever?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30000" noProof="0" dirty="0">
                <a:ln>
                  <a:noFill/>
                </a:ln>
                <a:solidFill>
                  <a:sysClr val="windowText" lastClr="000000"/>
                </a:solidFill>
                <a:effectLst/>
                <a:uLnTx/>
                <a:uFillTx/>
                <a:latin typeface="Arial Narrow" panose="020B0606020202030204" pitchFamily="34" charset="0"/>
              </a:rPr>
              <a:t>16 </a:t>
            </a:r>
            <a:r>
              <a:rPr kumimoji="0" 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rPr>
              <a:t>And what </a:t>
            </a:r>
            <a:r>
              <a:rPr kumimoji="0" lang="en-US" sz="2400" b="1" i="0" u="sng" strike="noStrike" kern="0" cap="none" spc="0" normalizeH="0" baseline="0" noProof="0" dirty="0">
                <a:ln>
                  <a:noFill/>
                </a:ln>
                <a:solidFill>
                  <a:srgbClr val="002060"/>
                </a:solidFill>
                <a:effectLst/>
                <a:uLnTx/>
                <a:uFillTx/>
                <a:latin typeface="Arial Narrow" panose="020B0606020202030204" pitchFamily="34" charset="0"/>
              </a:rPr>
              <a:t>agreement</a:t>
            </a:r>
            <a:r>
              <a:rPr kumimoji="0" 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rPr>
              <a:t> has the temple of God with idols? For you are the temple of the living God. As God has said: </a:t>
            </a:r>
            <a:r>
              <a:rPr kumimoji="0" lang="en-US" sz="2400" b="0" i="1" u="none" strike="noStrike" kern="0" cap="none" spc="0" normalizeH="0" baseline="0" noProof="0" dirty="0">
                <a:ln>
                  <a:noFill/>
                </a:ln>
                <a:solidFill>
                  <a:sysClr val="windowText" lastClr="000000"/>
                </a:solidFill>
                <a:effectLst/>
                <a:uLnTx/>
                <a:uFillTx/>
                <a:latin typeface="Arial Narrow" panose="020B0606020202030204" pitchFamily="34" charset="0"/>
              </a:rPr>
              <a:t>“I will dwell in them</a:t>
            </a:r>
            <a:r>
              <a:rPr kumimoji="0" 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rPr>
              <a:t> </a:t>
            </a:r>
            <a:r>
              <a:rPr kumimoji="0" lang="en-US" sz="2400" b="0" i="1" u="none" strike="noStrike" kern="0" cap="none" spc="0" normalizeH="0" baseline="0" noProof="0" dirty="0">
                <a:ln>
                  <a:noFill/>
                </a:ln>
                <a:solidFill>
                  <a:sysClr val="windowText" lastClr="000000"/>
                </a:solidFill>
                <a:effectLst/>
                <a:uLnTx/>
                <a:uFillTx/>
                <a:latin typeface="Arial Narrow" panose="020B0606020202030204" pitchFamily="34" charset="0"/>
              </a:rPr>
              <a:t>And walk among them</a:t>
            </a:r>
            <a:r>
              <a:rPr kumimoji="0" 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rPr>
              <a:t>. </a:t>
            </a:r>
            <a:r>
              <a:rPr kumimoji="0" lang="en-US" sz="2400" b="0" i="1" u="none" strike="noStrike" kern="0" cap="none" spc="0" normalizeH="0" baseline="0" noProof="0" dirty="0">
                <a:ln>
                  <a:noFill/>
                </a:ln>
                <a:solidFill>
                  <a:sysClr val="windowText" lastClr="000000"/>
                </a:solidFill>
                <a:effectLst/>
                <a:uLnTx/>
                <a:uFillTx/>
                <a:latin typeface="Arial Narrow" panose="020B0606020202030204" pitchFamily="34" charset="0"/>
              </a:rPr>
              <a:t>I will be their God,</a:t>
            </a:r>
            <a:r>
              <a:rPr kumimoji="0" 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rPr>
              <a:t> </a:t>
            </a:r>
            <a:r>
              <a:rPr kumimoji="0" lang="en-US" sz="2400" b="0" i="1" u="none" strike="noStrike" kern="0" cap="none" spc="0" normalizeH="0" baseline="0" noProof="0" dirty="0">
                <a:ln>
                  <a:noFill/>
                </a:ln>
                <a:solidFill>
                  <a:sysClr val="windowText" lastClr="000000"/>
                </a:solidFill>
                <a:effectLst/>
                <a:uLnTx/>
                <a:uFillTx/>
                <a:latin typeface="Arial Narrow" panose="020B0606020202030204" pitchFamily="34" charset="0"/>
              </a:rPr>
              <a:t>And they shall be My people.”</a:t>
            </a:r>
            <a:r>
              <a:rPr kumimoji="0" 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30000" noProof="0" dirty="0">
                <a:ln>
                  <a:noFill/>
                </a:ln>
                <a:solidFill>
                  <a:sysClr val="windowText" lastClr="000000"/>
                </a:solidFill>
                <a:effectLst/>
                <a:uLnTx/>
                <a:uFillTx/>
                <a:latin typeface="Arial Narrow" panose="020B0606020202030204" pitchFamily="34" charset="0"/>
              </a:rPr>
              <a:t>17 </a:t>
            </a:r>
            <a:r>
              <a:rPr kumimoji="0" 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rPr>
              <a:t>Therefore </a:t>
            </a:r>
            <a:r>
              <a:rPr kumimoji="0" lang="en-US" sz="2400" b="0" i="1" u="none" strike="noStrike" kern="0" cap="none" spc="0" normalizeH="0" baseline="0" noProof="0" dirty="0">
                <a:ln>
                  <a:noFill/>
                </a:ln>
                <a:solidFill>
                  <a:sysClr val="windowText" lastClr="000000"/>
                </a:solidFill>
                <a:effectLst/>
                <a:uLnTx/>
                <a:uFillTx/>
                <a:latin typeface="Arial Narrow" panose="020B0606020202030204" pitchFamily="34" charset="0"/>
              </a:rPr>
              <a:t>“Come out from among them</a:t>
            </a:r>
            <a:r>
              <a:rPr kumimoji="0" 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rPr>
              <a:t> </a:t>
            </a:r>
            <a:r>
              <a:rPr kumimoji="0" lang="en-US" sz="2400" b="0" i="1" u="none" strike="noStrike" kern="0" cap="none" spc="0" normalizeH="0" baseline="0" noProof="0" dirty="0">
                <a:ln>
                  <a:noFill/>
                </a:ln>
                <a:solidFill>
                  <a:sysClr val="windowText" lastClr="000000"/>
                </a:solidFill>
                <a:effectLst/>
                <a:uLnTx/>
                <a:uFillTx/>
                <a:latin typeface="Arial Narrow" panose="020B0606020202030204" pitchFamily="34" charset="0"/>
              </a:rPr>
              <a:t>And be separate, says the Lord</a:t>
            </a:r>
            <a:r>
              <a:rPr kumimoji="0" 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rPr>
              <a:t>. </a:t>
            </a:r>
            <a:r>
              <a:rPr kumimoji="0" lang="en-US" sz="2400" b="0" i="1" u="none" strike="noStrike" kern="0" cap="none" spc="0" normalizeH="0" baseline="0" noProof="0" dirty="0">
                <a:ln>
                  <a:noFill/>
                </a:ln>
                <a:solidFill>
                  <a:sysClr val="windowText" lastClr="000000"/>
                </a:solidFill>
                <a:effectLst/>
                <a:uLnTx/>
                <a:uFillTx/>
                <a:latin typeface="Arial Narrow" panose="020B0606020202030204" pitchFamily="34" charset="0"/>
              </a:rPr>
              <a:t>Do not touch what is unclean,</a:t>
            </a:r>
            <a:r>
              <a:rPr kumimoji="0" 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rPr>
              <a:t> </a:t>
            </a:r>
            <a:r>
              <a:rPr kumimoji="0" lang="en-US" sz="2400" b="0" i="1" u="none" strike="noStrike" kern="0" cap="none" spc="0" normalizeH="0" baseline="0" noProof="0" dirty="0">
                <a:ln>
                  <a:noFill/>
                </a:ln>
                <a:solidFill>
                  <a:sysClr val="windowText" lastClr="000000"/>
                </a:solidFill>
                <a:effectLst/>
                <a:uLnTx/>
                <a:uFillTx/>
                <a:latin typeface="Arial Narrow" panose="020B0606020202030204" pitchFamily="34" charset="0"/>
              </a:rPr>
              <a:t>And I will receive you.”</a:t>
            </a:r>
            <a:r>
              <a:rPr kumimoji="0" lang="en-US" sz="2400" b="0" i="0" u="none" strike="noStrike" kern="0" cap="none" spc="0" normalizeH="0" baseline="0" noProof="0" dirty="0">
                <a:ln>
                  <a:noFill/>
                </a:ln>
                <a:solidFill>
                  <a:sysClr val="windowText" lastClr="000000"/>
                </a:solidFill>
                <a:effectLst/>
                <a:uLnTx/>
                <a:uFillTx/>
                <a:latin typeface="Arial Narrow" panose="020B0606020202030204" pitchFamily="34" charset="0"/>
              </a:rPr>
              <a:t> </a:t>
            </a:r>
          </a:p>
        </p:txBody>
      </p:sp>
      <p:cxnSp>
        <p:nvCxnSpPr>
          <p:cNvPr id="4" name="Straight Arrow Connector 3"/>
          <p:cNvCxnSpPr/>
          <p:nvPr/>
        </p:nvCxnSpPr>
        <p:spPr>
          <a:xfrm flipV="1">
            <a:off x="3667432" y="1032387"/>
            <a:ext cx="2349910" cy="1966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74657" y="801554"/>
            <a:ext cx="258588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Common Work</a:t>
            </a:r>
          </a:p>
        </p:txBody>
      </p:sp>
      <p:cxnSp>
        <p:nvCxnSpPr>
          <p:cNvPr id="8" name="Straight Arrow Connector 7"/>
          <p:cNvCxnSpPr/>
          <p:nvPr/>
        </p:nvCxnSpPr>
        <p:spPr>
          <a:xfrm flipV="1">
            <a:off x="3962400" y="1425677"/>
            <a:ext cx="2054942" cy="1966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74657" y="1194844"/>
            <a:ext cx="258588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Share in Action</a:t>
            </a:r>
          </a:p>
        </p:txBody>
      </p:sp>
      <p:cxnSp>
        <p:nvCxnSpPr>
          <p:cNvPr id="11" name="Straight Arrow Connector 10"/>
          <p:cNvCxnSpPr/>
          <p:nvPr/>
        </p:nvCxnSpPr>
        <p:spPr>
          <a:xfrm flipV="1">
            <a:off x="1769806" y="2104103"/>
            <a:ext cx="4247536" cy="6882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74657" y="1818966"/>
            <a:ext cx="258588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chemeClr val="bg1"/>
                </a:solidFill>
                <a:effectLst>
                  <a:outerShdw blurRad="38100" dist="38100" dir="2700000" algn="tl">
                    <a:srgbClr val="000000">
                      <a:alpha val="43137"/>
                    </a:srgbClr>
                  </a:outerShdw>
                </a:effectLst>
                <a:uLnTx/>
                <a:uFillTx/>
              </a:rPr>
              <a:t>koinonia</a:t>
            </a:r>
            <a:endParaRPr kumimoji="0" lang="en-US" sz="2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cxnSp>
        <p:nvCxnSpPr>
          <p:cNvPr id="15" name="Straight Arrow Connector 14"/>
          <p:cNvCxnSpPr/>
          <p:nvPr/>
        </p:nvCxnSpPr>
        <p:spPr>
          <a:xfrm flipV="1">
            <a:off x="2487561" y="2497394"/>
            <a:ext cx="3529781" cy="5899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74656" y="2266561"/>
            <a:ext cx="281202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Harmony of thought</a:t>
            </a:r>
          </a:p>
        </p:txBody>
      </p:sp>
      <p:cxnSp>
        <p:nvCxnSpPr>
          <p:cNvPr id="18" name="Straight Arrow Connector 17"/>
          <p:cNvCxnSpPr/>
          <p:nvPr/>
        </p:nvCxnSpPr>
        <p:spPr>
          <a:xfrm flipV="1">
            <a:off x="1769806" y="2871019"/>
            <a:ext cx="4247536" cy="2949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74655" y="2654934"/>
            <a:ext cx="2812027"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A part together with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others</a:t>
            </a:r>
          </a:p>
        </p:txBody>
      </p:sp>
      <p:cxnSp>
        <p:nvCxnSpPr>
          <p:cNvPr id="21" name="Straight Arrow Connector 20"/>
          <p:cNvCxnSpPr/>
          <p:nvPr/>
        </p:nvCxnSpPr>
        <p:spPr>
          <a:xfrm flipV="1">
            <a:off x="2890684" y="3618271"/>
            <a:ext cx="3126658" cy="3932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89402" y="3433420"/>
            <a:ext cx="281202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A union of purpose</a:t>
            </a:r>
          </a:p>
        </p:txBody>
      </p:sp>
      <p:sp>
        <p:nvSpPr>
          <p:cNvPr id="23" name="Rounded Rectangle 22"/>
          <p:cNvSpPr/>
          <p:nvPr/>
        </p:nvSpPr>
        <p:spPr>
          <a:xfrm>
            <a:off x="5579808" y="4031225"/>
            <a:ext cx="3406874" cy="2629140"/>
          </a:xfrm>
          <a:prstGeom prst="roundRect">
            <a:avLst>
              <a:gd name="adj" fmla="val 21903"/>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rPr>
              <a:t>Thus: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rPr>
              <a:t>Agreement in principle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rPr>
              <a:t>leading to joint or common action in spiritual work</a:t>
            </a:r>
          </a:p>
        </p:txBody>
      </p:sp>
    </p:spTree>
    <p:extLst>
      <p:ext uri="{BB962C8B-B14F-4D97-AF65-F5344CB8AC3E}">
        <p14:creationId xmlns:p14="http://schemas.microsoft.com/office/powerpoint/2010/main" val="1644684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3"/>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Efforts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Resisted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6" y="2102067"/>
            <a:ext cx="8191755" cy="1169551"/>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Redefine</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“Fellowship”</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baseline="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Redefine “False Teacher”</a:t>
            </a:r>
            <a:endPar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2445849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66700"/>
            <a:ext cx="7772400" cy="1104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a:solidFill>
                  <a:srgbClr val="002060"/>
                </a:solidFill>
                <a:effectLst>
                  <a:outerShdw blurRad="38100" dist="38100" dir="2700000" algn="tl">
                    <a:srgbClr val="C0C0C0"/>
                  </a:outerShdw>
                </a:effectLst>
                <a:latin typeface="Arial" panose="020B0604020202020204" pitchFamily="34" charset="0"/>
              </a:rPr>
              <a:t>“False Teacher”</a:t>
            </a:r>
          </a:p>
        </p:txBody>
      </p:sp>
      <p:sp>
        <p:nvSpPr>
          <p:cNvPr id="3" name="AutoShape 3"/>
          <p:cNvSpPr>
            <a:spLocks noChangeArrowheads="1"/>
          </p:cNvSpPr>
          <p:nvPr/>
        </p:nvSpPr>
        <p:spPr bwMode="auto">
          <a:xfrm>
            <a:off x="838200" y="1143000"/>
            <a:ext cx="2667000" cy="1828800"/>
          </a:xfrm>
          <a:prstGeom prst="star32">
            <a:avLst>
              <a:gd name="adj" fmla="val 37500"/>
            </a:avLst>
          </a:prstGeom>
          <a:solidFill>
            <a:srgbClr val="7734FC"/>
          </a:solidFill>
          <a:ln w="9525">
            <a:solidFill>
              <a:schemeClr val="tx1"/>
            </a:solid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rgbClr val="FFFF00"/>
                </a:solidFill>
                <a:effectLst>
                  <a:outerShdw blurRad="38100" dist="38100" dir="2700000" algn="tl">
                    <a:srgbClr val="000000">
                      <a:alpha val="43137"/>
                    </a:srgbClr>
                  </a:outerShdw>
                </a:effectLst>
                <a:uLnTx/>
                <a:uFillTx/>
              </a:rPr>
              <a:t>Teaches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rgbClr val="FFFF00"/>
                </a:solidFill>
                <a:effectLst>
                  <a:outerShdw blurRad="38100" dist="38100" dir="2700000" algn="tl">
                    <a:srgbClr val="000000">
                      <a:alpha val="43137"/>
                    </a:srgbClr>
                  </a:outerShdw>
                </a:effectLst>
                <a:uLnTx/>
                <a:uFillTx/>
              </a:rPr>
              <a:t>error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rgbClr val="FFFF00"/>
                </a:solidFill>
                <a:effectLst>
                  <a:outerShdw blurRad="38100" dist="38100" dir="2700000" algn="tl">
                    <a:srgbClr val="000000">
                      <a:alpha val="43137"/>
                    </a:srgbClr>
                  </a:outerShdw>
                </a:effectLst>
                <a:uLnTx/>
                <a:uFillTx/>
              </a:rPr>
              <a:t>false doc.</a:t>
            </a:r>
            <a:endParaRPr kumimoji="0" lang="en-US" altLang="en-US" sz="2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endParaRPr>
          </a:p>
        </p:txBody>
      </p:sp>
      <p:sp>
        <p:nvSpPr>
          <p:cNvPr id="4" name="AutoShape 4"/>
          <p:cNvSpPr>
            <a:spLocks noChangeArrowheads="1"/>
          </p:cNvSpPr>
          <p:nvPr/>
        </p:nvSpPr>
        <p:spPr bwMode="auto">
          <a:xfrm>
            <a:off x="5791200" y="1143000"/>
            <a:ext cx="2667000" cy="1828800"/>
          </a:xfrm>
          <a:prstGeom prst="star32">
            <a:avLst>
              <a:gd name="adj" fmla="val 37500"/>
            </a:avLst>
          </a:prstGeom>
          <a:solidFill>
            <a:srgbClr val="7734FC"/>
          </a:solidFill>
          <a:ln w="9525">
            <a:solidFill>
              <a:schemeClr val="tx1"/>
            </a:solid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rgbClr val="FFFF00"/>
                </a:solidFill>
                <a:effectLst>
                  <a:outerShdw blurRad="38100" dist="38100" dir="2700000" algn="tl">
                    <a:srgbClr val="000000">
                      <a:alpha val="43137"/>
                    </a:srgbClr>
                  </a:outerShdw>
                </a:effectLst>
                <a:uLnTx/>
                <a:uFillTx/>
              </a:rPr>
              <a:t>Dishonest</a:t>
            </a:r>
          </a:p>
        </p:txBody>
      </p:sp>
      <p:sp>
        <p:nvSpPr>
          <p:cNvPr id="5" name="AutoShape 5"/>
          <p:cNvSpPr>
            <a:spLocks noChangeArrowheads="1"/>
          </p:cNvSpPr>
          <p:nvPr/>
        </p:nvSpPr>
        <p:spPr bwMode="auto">
          <a:xfrm>
            <a:off x="3657600" y="1371600"/>
            <a:ext cx="2133600" cy="1371600"/>
          </a:xfrm>
          <a:prstGeom prst="leftRightArrow">
            <a:avLst>
              <a:gd name="adj1" fmla="val 50000"/>
              <a:gd name="adj2" fmla="val 31111"/>
            </a:avLst>
          </a:prstGeom>
          <a:solidFill>
            <a:srgbClr val="7734FC"/>
          </a:solidFill>
          <a:ln w="9525">
            <a:solidFill>
              <a:srgbClr val="FD031B"/>
            </a:solid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6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a:t>
            </a:r>
            <a:endParaRPr kumimoji="0" lang="en-US" altLang="en-US" sz="1800" b="0"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sp>
        <p:nvSpPr>
          <p:cNvPr id="6" name="Text Box 6"/>
          <p:cNvSpPr txBox="1">
            <a:spLocks noChangeArrowheads="1"/>
          </p:cNvSpPr>
          <p:nvPr/>
        </p:nvSpPr>
        <p:spPr bwMode="auto">
          <a:xfrm>
            <a:off x="838200" y="3045648"/>
            <a:ext cx="7620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85750">
              <a:defRPr sz="2400">
                <a:solidFill>
                  <a:schemeClr val="tx1"/>
                </a:solidFill>
                <a:latin typeface="Times New Roman" panose="02020603050405020304" pitchFamily="18" charset="0"/>
              </a:defRPr>
            </a:lvl1pPr>
            <a:lvl2pPr defTabSz="285750">
              <a:defRPr sz="2400">
                <a:solidFill>
                  <a:schemeClr val="tx1"/>
                </a:solidFill>
                <a:latin typeface="Times New Roman" panose="02020603050405020304" pitchFamily="18" charset="0"/>
              </a:defRPr>
            </a:lvl2pPr>
            <a:lvl3pPr defTabSz="285750">
              <a:defRPr sz="2400">
                <a:solidFill>
                  <a:schemeClr val="tx1"/>
                </a:solidFill>
                <a:latin typeface="Times New Roman" panose="02020603050405020304" pitchFamily="18" charset="0"/>
              </a:defRPr>
            </a:lvl3pPr>
            <a:lvl4pPr defTabSz="285750">
              <a:defRPr sz="2400">
                <a:solidFill>
                  <a:schemeClr val="tx1"/>
                </a:solidFill>
                <a:latin typeface="Times New Roman" panose="02020603050405020304" pitchFamily="18" charset="0"/>
              </a:defRPr>
            </a:lvl4pPr>
            <a:lvl5pPr defTabSz="285750">
              <a:defRPr sz="2400">
                <a:solidFill>
                  <a:schemeClr val="tx1"/>
                </a:solidFill>
                <a:latin typeface="Times New Roman" panose="02020603050405020304" pitchFamily="18" charset="0"/>
              </a:defRPr>
            </a:lvl5pPr>
            <a:lvl6pPr defTabSz="285750" eaLnBrk="0" fontAlgn="base" hangingPunct="0">
              <a:spcBef>
                <a:spcPct val="0"/>
              </a:spcBef>
              <a:spcAft>
                <a:spcPct val="0"/>
              </a:spcAft>
              <a:defRPr sz="2400">
                <a:solidFill>
                  <a:schemeClr val="tx1"/>
                </a:solidFill>
                <a:latin typeface="Times New Roman" panose="02020603050405020304" pitchFamily="18" charset="0"/>
              </a:defRPr>
            </a:lvl6pPr>
            <a:lvl7pPr defTabSz="285750" eaLnBrk="0" fontAlgn="base" hangingPunct="0">
              <a:spcBef>
                <a:spcPct val="0"/>
              </a:spcBef>
              <a:spcAft>
                <a:spcPct val="0"/>
              </a:spcAft>
              <a:defRPr sz="2400">
                <a:solidFill>
                  <a:schemeClr val="tx1"/>
                </a:solidFill>
                <a:latin typeface="Times New Roman" panose="02020603050405020304" pitchFamily="18" charset="0"/>
              </a:defRPr>
            </a:lvl7pPr>
            <a:lvl8pPr defTabSz="285750" eaLnBrk="0" fontAlgn="base" hangingPunct="0">
              <a:spcBef>
                <a:spcPct val="0"/>
              </a:spcBef>
              <a:spcAft>
                <a:spcPct val="0"/>
              </a:spcAft>
              <a:defRPr sz="2400">
                <a:solidFill>
                  <a:schemeClr val="tx1"/>
                </a:solidFill>
                <a:latin typeface="Times New Roman" panose="02020603050405020304" pitchFamily="18" charset="0"/>
              </a:defRPr>
            </a:lvl8pPr>
            <a:lvl9pPr defTabSz="285750" eaLnBrk="0" fontAlgn="base" hangingPunct="0">
              <a:spcBef>
                <a:spcPct val="0"/>
              </a:spcBef>
              <a:spcAft>
                <a:spcPct val="0"/>
              </a:spcAft>
              <a:defRPr sz="2400">
                <a:solidFill>
                  <a:schemeClr val="tx1"/>
                </a:solidFill>
                <a:latin typeface="Times New Roman" panose="02020603050405020304" pitchFamily="18" charset="0"/>
              </a:defRPr>
            </a:lvl9pPr>
          </a:lstStyle>
          <a:p>
            <a:pPr marL="457200" marR="0" lvl="0" indent="-457200" defTabSz="28575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1" i="0" u="none" strike="noStrike" kern="0" cap="none" spc="0" normalizeH="0" baseline="0" noProof="0" dirty="0">
                <a:ln>
                  <a:noFill/>
                </a:ln>
                <a:solidFill>
                  <a:schemeClr val="tx1"/>
                </a:solidFill>
                <a:effectLst/>
                <a:uLnTx/>
                <a:uFillTx/>
                <a:latin typeface="Times New Roman" panose="02020603050405020304" pitchFamily="18" charset="0"/>
              </a:rPr>
              <a:t> Consequence: honest man could not be a false teacher</a:t>
            </a:r>
          </a:p>
          <a:p>
            <a:pPr marL="457200" marR="0" lvl="0" indent="-457200" defTabSz="28575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1" i="0" u="none" strike="noStrike" kern="0" cap="none" spc="0" normalizeH="0" baseline="0" noProof="0" dirty="0">
                <a:ln>
                  <a:noFill/>
                </a:ln>
                <a:solidFill>
                  <a:schemeClr val="tx1"/>
                </a:solidFill>
                <a:effectLst/>
                <a:uLnTx/>
                <a:uFillTx/>
                <a:latin typeface="Times New Roman" panose="02020603050405020304" pitchFamily="18" charset="0"/>
              </a:rPr>
              <a:t> Consequence: Teacher’s attitude makes 	the difference:</a:t>
            </a:r>
          </a:p>
        </p:txBody>
      </p:sp>
    </p:spTree>
    <p:extLst>
      <p:ext uri="{BB962C8B-B14F-4D97-AF65-F5344CB8AC3E}">
        <p14:creationId xmlns:p14="http://schemas.microsoft.com/office/powerpoint/2010/main" val="2280878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ppt_x</p:attrName>
                                        </p:attrNameLst>
                                      </p:cBhvr>
                                      <p:tavLst>
                                        <p:tav tm="0">
                                          <p:val>
                                            <p:fltVal val="0.5"/>
                                          </p:val>
                                        </p:tav>
                                        <p:tav tm="100000">
                                          <p:val>
                                            <p:strVal val="#ppt_x"/>
                                          </p:val>
                                        </p:tav>
                                      </p:tavLst>
                                    </p:anim>
                                    <p:anim calcmode="lin" valueType="num">
                                      <p:cBhvr>
                                        <p:cTn id="18"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autoUpdateAnimBg="0"/>
      <p:bldP spid="6"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914400" y="304800"/>
          <a:ext cx="1616075" cy="3048000"/>
        </p:xfrm>
        <a:graphic>
          <a:graphicData uri="http://schemas.openxmlformats.org/presentationml/2006/ole">
            <mc:AlternateContent xmlns:mc="http://schemas.openxmlformats.org/markup-compatibility/2006">
              <mc:Choice xmlns:v="urn:schemas-microsoft-com:vml" Requires="v">
                <p:oleObj spid="_x0000_s18502" name="Drawing" r:id="rId3" imgW="1333440" imgH="2514600" progId="WPDraw30.Drawing">
                  <p:embed/>
                </p:oleObj>
              </mc:Choice>
              <mc:Fallback>
                <p:oleObj name="Drawing" r:id="rId3" imgW="1333440" imgH="2514600" progId="WPDraw30.Drawing">
                  <p:embed/>
                  <p:pic>
                    <p:nvPicPr>
                      <p:cNvPr id="1945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4800"/>
                        <a:ext cx="16160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7162800" y="457200"/>
          <a:ext cx="1682750" cy="2743200"/>
        </p:xfrm>
        <a:graphic>
          <a:graphicData uri="http://schemas.openxmlformats.org/presentationml/2006/ole">
            <mc:AlternateContent xmlns:mc="http://schemas.openxmlformats.org/markup-compatibility/2006">
              <mc:Choice xmlns:v="urn:schemas-microsoft-com:vml" Requires="v">
                <p:oleObj spid="_x0000_s18503" name="Drawing" r:id="rId5" imgW="1542960" imgH="2514600" progId="WPDraw30.Drawing">
                  <p:embed/>
                </p:oleObj>
              </mc:Choice>
              <mc:Fallback>
                <p:oleObj name="Drawing" r:id="rId5" imgW="1542960" imgH="2514600" progId="WPDraw30.Drawing">
                  <p:embed/>
                  <p:pic>
                    <p:nvPicPr>
                      <p:cNvPr id="1945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457200"/>
                        <a:ext cx="16827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Rectangle 4" descr="Parchment"/>
          <p:cNvSpPr>
            <a:spLocks noChangeArrowheads="1"/>
          </p:cNvSpPr>
          <p:nvPr/>
        </p:nvSpPr>
        <p:spPr bwMode="auto">
          <a:xfrm>
            <a:off x="3581400" y="381000"/>
            <a:ext cx="2133600" cy="3352800"/>
          </a:xfrm>
          <a:prstGeom prst="rect">
            <a:avLst/>
          </a:prstGeom>
          <a:blipFill dpi="0" rotWithShape="0">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ysClr val="windowText" lastClr="000000"/>
                </a:solidFill>
                <a:effectLst/>
                <a:uLnTx/>
                <a:uFillTx/>
              </a:rPr>
              <a:t>Doctrine:</a:t>
            </a:r>
            <a:endParaRPr kumimoji="0" lang="en-US" altLang="en-US" sz="28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8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0" i="0" u="none" strike="noStrike" kern="0" cap="none" spc="0" normalizeH="0" baseline="0" noProof="0">
                <a:ln>
                  <a:noFill/>
                </a:ln>
                <a:solidFill>
                  <a:sysClr val="windowText" lastClr="000000"/>
                </a:solidFill>
                <a:effectLst/>
                <a:uLnTx/>
                <a:uFillTx/>
              </a:rPr>
              <a:t>Guilty Party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0" i="0" u="none" strike="noStrike" kern="0" cap="none" spc="0" normalizeH="0" baseline="0" noProof="0">
                <a:ln>
                  <a:noFill/>
                </a:ln>
                <a:solidFill>
                  <a:sysClr val="windowText" lastClr="000000"/>
                </a:solidFill>
                <a:effectLst/>
                <a:uLnTx/>
                <a:uFillTx/>
              </a:rPr>
              <a:t>Can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0" i="0" u="none" strike="noStrike" kern="0" cap="none" spc="0" normalizeH="0" baseline="0" noProof="0">
                <a:ln>
                  <a:noFill/>
                </a:ln>
                <a:solidFill>
                  <a:sysClr val="windowText" lastClr="000000"/>
                </a:solidFill>
                <a:effectLst/>
                <a:uLnTx/>
                <a:uFillTx/>
              </a:rPr>
              <a:t>Remarry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0" i="0" u="none" strike="noStrike" kern="0" cap="none" spc="0" normalizeH="0" baseline="0" noProof="0">
                <a:ln>
                  <a:noFill/>
                </a:ln>
                <a:solidFill>
                  <a:sysClr val="windowText" lastClr="000000"/>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0" i="0" u="none" strike="noStrike" kern="0" cap="none" spc="0" normalizeH="0" baseline="0" noProof="0">
                <a:ln>
                  <a:noFill/>
                </a:ln>
                <a:solidFill>
                  <a:sysClr val="windowText" lastClr="000000"/>
                </a:solidFill>
                <a:effectLst/>
                <a:uLnTx/>
                <a:uFillTx/>
              </a:rPr>
              <a:t>Error / False</a:t>
            </a:r>
          </a:p>
        </p:txBody>
      </p:sp>
      <p:sp>
        <p:nvSpPr>
          <p:cNvPr id="19464" name="AutoShape 8"/>
          <p:cNvSpPr>
            <a:spLocks noChangeArrowheads="1"/>
          </p:cNvSpPr>
          <p:nvPr/>
        </p:nvSpPr>
        <p:spPr bwMode="auto">
          <a:xfrm>
            <a:off x="5943600" y="1676400"/>
            <a:ext cx="1446924" cy="838200"/>
          </a:xfrm>
          <a:prstGeom prst="leftArrow">
            <a:avLst>
              <a:gd name="adj1" fmla="val 50000"/>
              <a:gd name="adj2" fmla="val 3863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a:ln>
                  <a:noFill/>
                </a:ln>
                <a:solidFill>
                  <a:sysClr val="windowText" lastClr="000000"/>
                </a:solidFill>
                <a:effectLst/>
                <a:uLnTx/>
                <a:uFillTx/>
              </a:rPr>
              <a:t>Teaches</a:t>
            </a:r>
          </a:p>
        </p:txBody>
      </p:sp>
      <p:sp>
        <p:nvSpPr>
          <p:cNvPr id="19466" name="AutoShape 10"/>
          <p:cNvSpPr>
            <a:spLocks noChangeArrowheads="1"/>
          </p:cNvSpPr>
          <p:nvPr/>
        </p:nvSpPr>
        <p:spPr bwMode="auto">
          <a:xfrm>
            <a:off x="1897626" y="1584223"/>
            <a:ext cx="1455174" cy="892277"/>
          </a:xfrm>
          <a:prstGeom prst="rightArrow">
            <a:avLst>
              <a:gd name="adj1" fmla="val 50000"/>
              <a:gd name="adj2" fmla="val 4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a:ln>
                  <a:noFill/>
                </a:ln>
                <a:solidFill>
                  <a:sysClr val="windowText" lastClr="000000"/>
                </a:solidFill>
                <a:effectLst/>
                <a:uLnTx/>
                <a:uFillTx/>
              </a:rPr>
              <a:t>Teaches</a:t>
            </a:r>
          </a:p>
        </p:txBody>
      </p:sp>
      <p:sp>
        <p:nvSpPr>
          <p:cNvPr id="19468" name="Text Box 12"/>
          <p:cNvSpPr txBox="1">
            <a:spLocks noChangeArrowheads="1"/>
          </p:cNvSpPr>
          <p:nvPr/>
        </p:nvSpPr>
        <p:spPr bwMode="auto">
          <a:xfrm>
            <a:off x="898525" y="3114675"/>
            <a:ext cx="1666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ysClr val="windowText" lastClr="000000"/>
                </a:solidFill>
                <a:effectLst/>
                <a:uLnTx/>
                <a:uFillTx/>
              </a:rPr>
              <a:t>Dishonest</a:t>
            </a:r>
            <a:endParaRPr kumimoji="0" lang="en-US" altLang="en-US" sz="1800" b="0" i="0" u="none" strike="noStrike" kern="0" cap="none" spc="0" normalizeH="0" baseline="0" noProof="0">
              <a:ln>
                <a:noFill/>
              </a:ln>
              <a:solidFill>
                <a:sysClr val="windowText" lastClr="000000"/>
              </a:solidFill>
              <a:effectLst/>
              <a:uLnTx/>
              <a:uFillTx/>
            </a:endParaRPr>
          </a:p>
        </p:txBody>
      </p:sp>
      <p:sp>
        <p:nvSpPr>
          <p:cNvPr id="19469" name="Text Box 13"/>
          <p:cNvSpPr txBox="1">
            <a:spLocks noChangeArrowheads="1"/>
          </p:cNvSpPr>
          <p:nvPr/>
        </p:nvSpPr>
        <p:spPr bwMode="auto">
          <a:xfrm>
            <a:off x="7239000" y="2997200"/>
            <a:ext cx="1250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ysClr val="windowText" lastClr="000000"/>
                </a:solidFill>
                <a:effectLst/>
                <a:uLnTx/>
                <a:uFillTx/>
              </a:rPr>
              <a:t>Honest</a:t>
            </a:r>
            <a:endParaRPr kumimoji="0" lang="en-US" altLang="en-US" sz="2800" b="0" i="0" u="none" strike="noStrike" kern="0" cap="none" spc="0" normalizeH="0" baseline="0" noProof="0">
              <a:ln>
                <a:noFill/>
              </a:ln>
              <a:solidFill>
                <a:sysClr val="windowText" lastClr="000000"/>
              </a:solidFill>
              <a:effectLst/>
              <a:uLnTx/>
              <a:uFillTx/>
            </a:endParaRPr>
          </a:p>
        </p:txBody>
      </p:sp>
      <p:graphicFrame>
        <p:nvGraphicFramePr>
          <p:cNvPr id="19470" name="Object 14"/>
          <p:cNvGraphicFramePr>
            <a:graphicFrameLocks noChangeAspect="1"/>
          </p:cNvGraphicFramePr>
          <p:nvPr/>
        </p:nvGraphicFramePr>
        <p:xfrm>
          <a:off x="7162800" y="3962400"/>
          <a:ext cx="1438275" cy="2514600"/>
        </p:xfrm>
        <a:graphic>
          <a:graphicData uri="http://schemas.openxmlformats.org/presentationml/2006/ole">
            <mc:AlternateContent xmlns:mc="http://schemas.openxmlformats.org/markup-compatibility/2006">
              <mc:Choice xmlns:v="urn:schemas-microsoft-com:vml" Requires="v">
                <p:oleObj spid="_x0000_s18504" name="Drawing" r:id="rId8" imgW="1438200" imgH="2514600" progId="WPDraw30.Drawing">
                  <p:embed/>
                </p:oleObj>
              </mc:Choice>
              <mc:Fallback>
                <p:oleObj name="Drawing" r:id="rId8" imgW="1438200" imgH="2514600" progId="WPDraw30.Drawing">
                  <p:embed/>
                  <p:pic>
                    <p:nvPicPr>
                      <p:cNvPr id="1947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3962400"/>
                        <a:ext cx="14382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1" name="Object 15"/>
          <p:cNvGraphicFramePr>
            <a:graphicFrameLocks noChangeAspect="1"/>
          </p:cNvGraphicFramePr>
          <p:nvPr/>
        </p:nvGraphicFramePr>
        <p:xfrm>
          <a:off x="762000" y="4191000"/>
          <a:ext cx="2286000" cy="2043113"/>
        </p:xfrm>
        <a:graphic>
          <a:graphicData uri="http://schemas.openxmlformats.org/presentationml/2006/ole">
            <mc:AlternateContent xmlns:mc="http://schemas.openxmlformats.org/markup-compatibility/2006">
              <mc:Choice xmlns:v="urn:schemas-microsoft-com:vml" Requires="v">
                <p:oleObj spid="_x0000_s18505" name="Drawing" r:id="rId10" imgW="2514600" imgH="2247840" progId="WPDraw30.Drawing">
                  <p:embed/>
                </p:oleObj>
              </mc:Choice>
              <mc:Fallback>
                <p:oleObj name="Drawing" r:id="rId10" imgW="2514600" imgH="2247840" progId="WPDraw30.Drawing">
                  <p:embed/>
                  <p:pic>
                    <p:nvPicPr>
                      <p:cNvPr id="19471"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4191000"/>
                        <a:ext cx="22860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78" name="AutoShape 22"/>
          <p:cNvSpPr>
            <a:spLocks noChangeArrowheads="1"/>
          </p:cNvSpPr>
          <p:nvPr/>
        </p:nvSpPr>
        <p:spPr bwMode="auto">
          <a:xfrm rot="2047252">
            <a:off x="6019800" y="3733800"/>
            <a:ext cx="1219200" cy="914400"/>
          </a:xfrm>
          <a:prstGeom prst="rightArrow">
            <a:avLst>
              <a:gd name="adj1" fmla="val 50000"/>
              <a:gd name="adj2"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a:ln>
                  <a:noFill/>
                </a:ln>
                <a:solidFill>
                  <a:sysClr val="windowText" lastClr="000000"/>
                </a:solidFill>
                <a:effectLst/>
                <a:uLnTx/>
                <a:uFillTx/>
              </a:rPr>
              <a:t>Marry</a:t>
            </a:r>
          </a:p>
        </p:txBody>
      </p:sp>
      <p:sp>
        <p:nvSpPr>
          <p:cNvPr id="19480" name="AutoShape 24"/>
          <p:cNvSpPr>
            <a:spLocks noChangeArrowheads="1"/>
          </p:cNvSpPr>
          <p:nvPr/>
        </p:nvSpPr>
        <p:spPr bwMode="auto">
          <a:xfrm rot="-2427431">
            <a:off x="2133600" y="3886200"/>
            <a:ext cx="1371600" cy="762000"/>
          </a:xfrm>
          <a:prstGeom prst="leftArrow">
            <a:avLst>
              <a:gd name="adj1" fmla="val 50000"/>
              <a:gd name="adj2" fmla="val 4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a:ln>
                  <a:noFill/>
                </a:ln>
                <a:solidFill>
                  <a:sysClr val="windowText" lastClr="000000"/>
                </a:solidFill>
                <a:effectLst/>
                <a:uLnTx/>
                <a:uFillTx/>
              </a:rPr>
              <a:t>Marry</a:t>
            </a:r>
            <a:endParaRPr kumimoji="0" lang="en-US" altLang="en-US" sz="2400" b="0" i="0" u="none" strike="noStrike" kern="0" cap="none" spc="0" normalizeH="0" baseline="0" noProof="0">
              <a:ln>
                <a:noFill/>
              </a:ln>
              <a:solidFill>
                <a:sysClr val="windowText" lastClr="000000"/>
              </a:solidFill>
              <a:effectLst/>
              <a:uLnTx/>
              <a:uFillTx/>
            </a:endParaRPr>
          </a:p>
        </p:txBody>
      </p:sp>
      <p:sp>
        <p:nvSpPr>
          <p:cNvPr id="19482" name="AutoShape 26"/>
          <p:cNvSpPr>
            <a:spLocks noChangeArrowheads="1"/>
          </p:cNvSpPr>
          <p:nvPr/>
        </p:nvSpPr>
        <p:spPr bwMode="auto">
          <a:xfrm>
            <a:off x="3310683" y="4381500"/>
            <a:ext cx="2819400" cy="1676400"/>
          </a:xfrm>
          <a:prstGeom prst="leftRightArrow">
            <a:avLst>
              <a:gd name="adj1" fmla="val 50000"/>
              <a:gd name="adj2" fmla="val 33636"/>
            </a:avLst>
          </a:prstGeom>
          <a:solidFill>
            <a:srgbClr val="7734FC"/>
          </a:solidFill>
          <a:ln w="9525">
            <a:solidFill>
              <a:schemeClr val="tx1"/>
            </a:solid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srgbClr val="FFFF00"/>
                </a:solidFill>
                <a:effectLst/>
                <a:uLnTx/>
                <a:uFillTx/>
              </a:rPr>
              <a:t>Which Couple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srgbClr val="FFFF00"/>
                </a:solidFill>
                <a:effectLst/>
                <a:uLnTx/>
                <a:uFillTx/>
              </a:rPr>
              <a:t>Is In Adultery?</a:t>
            </a:r>
            <a:endParaRPr kumimoji="0" lang="en-US" altLang="en-US" sz="2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7148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9466"/>
                                        </p:tgtEl>
                                        <p:attrNameLst>
                                          <p:attrName>style.visibility</p:attrName>
                                        </p:attrNameLst>
                                      </p:cBhvr>
                                      <p:to>
                                        <p:strVal val="visible"/>
                                      </p:to>
                                    </p:set>
                                    <p:animEffect transition="in" filter="slide(fromLeft)">
                                      <p:cBhvr>
                                        <p:cTn id="13" dur="500"/>
                                        <p:tgtEl>
                                          <p:spTgt spid="194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nodeType="clickEffect">
                                  <p:stCondLst>
                                    <p:cond delay="0"/>
                                  </p:stCondLst>
                                  <p:childTnLst>
                                    <p:set>
                                      <p:cBhvr>
                                        <p:cTn id="17" dur="1" fill="hold">
                                          <p:stCondLst>
                                            <p:cond delay="0"/>
                                          </p:stCondLst>
                                        </p:cTn>
                                        <p:tgtEl>
                                          <p:spTgt spid="19459"/>
                                        </p:tgtEl>
                                        <p:attrNameLst>
                                          <p:attrName>style.visibility</p:attrName>
                                        </p:attrNameLst>
                                      </p:cBhvr>
                                      <p:to>
                                        <p:strVal val="visible"/>
                                      </p:to>
                                    </p:set>
                                    <p:anim calcmode="lin" valueType="num">
                                      <p:cBhvr additive="base">
                                        <p:cTn id="18" dur="500" fill="hold"/>
                                        <p:tgtEl>
                                          <p:spTgt spid="19459"/>
                                        </p:tgtEl>
                                        <p:attrNameLst>
                                          <p:attrName>ppt_x</p:attrName>
                                        </p:attrNameLst>
                                      </p:cBhvr>
                                      <p:tavLst>
                                        <p:tav tm="0">
                                          <p:val>
                                            <p:strVal val="#ppt_x"/>
                                          </p:val>
                                        </p:tav>
                                        <p:tav tm="100000">
                                          <p:val>
                                            <p:strVal val="#ppt_x"/>
                                          </p:val>
                                        </p:tav>
                                      </p:tavLst>
                                    </p:anim>
                                    <p:anim calcmode="lin" valueType="num">
                                      <p:cBhvr additive="base">
                                        <p:cTn id="19" dur="500" fill="hold"/>
                                        <p:tgtEl>
                                          <p:spTgt spid="19459"/>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2" fill="hold" grpId="0" nodeType="clickEffect">
                                  <p:stCondLst>
                                    <p:cond delay="0"/>
                                  </p:stCondLst>
                                  <p:childTnLst>
                                    <p:set>
                                      <p:cBhvr>
                                        <p:cTn id="23" dur="1" fill="hold">
                                          <p:stCondLst>
                                            <p:cond delay="0"/>
                                          </p:stCondLst>
                                        </p:cTn>
                                        <p:tgtEl>
                                          <p:spTgt spid="19464"/>
                                        </p:tgtEl>
                                        <p:attrNameLst>
                                          <p:attrName>style.visibility</p:attrName>
                                        </p:attrNameLst>
                                      </p:cBhvr>
                                      <p:to>
                                        <p:strVal val="visible"/>
                                      </p:to>
                                    </p:set>
                                    <p:animEffect transition="in" filter="slide(fromRight)">
                                      <p:cBhvr>
                                        <p:cTn id="24" dur="500"/>
                                        <p:tgtEl>
                                          <p:spTgt spid="1946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946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946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9471"/>
                                        </p:tgtEl>
                                        <p:attrNameLst>
                                          <p:attrName>style.visibility</p:attrName>
                                        </p:attrNameLst>
                                      </p:cBhvr>
                                      <p:to>
                                        <p:strVal val="visible"/>
                                      </p:to>
                                    </p:set>
                                    <p:animEffect transition="in" filter="wipe(down)">
                                      <p:cBhvr>
                                        <p:cTn id="37" dur="500"/>
                                        <p:tgtEl>
                                          <p:spTgt spid="194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19480"/>
                                        </p:tgtEl>
                                        <p:attrNameLst>
                                          <p:attrName>style.visibility</p:attrName>
                                        </p:attrNameLst>
                                      </p:cBhvr>
                                      <p:to>
                                        <p:strVal val="visible"/>
                                      </p:to>
                                    </p:set>
                                    <p:anim to="" calcmode="lin" valueType="num">
                                      <p:cBhvr>
                                        <p:cTn id="42" dur="1" fill="hold"/>
                                        <p:tgtEl>
                                          <p:spTgt spid="19480"/>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9470"/>
                                        </p:tgtEl>
                                        <p:attrNameLst>
                                          <p:attrName>style.visibility</p:attrName>
                                        </p:attrNameLst>
                                      </p:cBhvr>
                                      <p:to>
                                        <p:strVal val="visible"/>
                                      </p:to>
                                    </p:set>
                                    <p:animEffect transition="in" filter="wipe(down)">
                                      <p:cBhvr>
                                        <p:cTn id="47" dur="500"/>
                                        <p:tgtEl>
                                          <p:spTgt spid="1947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grpId="0" nodeType="clickEffect">
                                  <p:stCondLst>
                                    <p:cond delay="0"/>
                                  </p:stCondLst>
                                  <p:childTnLst>
                                    <p:set>
                                      <p:cBhvr>
                                        <p:cTn id="51" dur="1" fill="hold">
                                          <p:stCondLst>
                                            <p:cond delay="499"/>
                                          </p:stCondLst>
                                        </p:cTn>
                                        <p:tgtEl>
                                          <p:spTgt spid="19478"/>
                                        </p:tgtEl>
                                        <p:attrNameLst>
                                          <p:attrName>style.visibility</p:attrName>
                                        </p:attrNameLst>
                                      </p:cBhvr>
                                      <p:to>
                                        <p:strVal val="visible"/>
                                      </p:to>
                                    </p:set>
                                    <p:anim to="" calcmode="lin" valueType="num">
                                      <p:cBhvr>
                                        <p:cTn id="52" dur="1" fill="hold"/>
                                        <p:tgtEl>
                                          <p:spTgt spid="19478"/>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482"/>
                                        </p:tgtEl>
                                        <p:attrNameLst>
                                          <p:attrName>style.visibility</p:attrName>
                                        </p:attrNameLst>
                                      </p:cBhvr>
                                      <p:to>
                                        <p:strVal val="visible"/>
                                      </p:to>
                                    </p:set>
                                    <p:anim calcmode="lin" valueType="num">
                                      <p:cBhvr additive="base">
                                        <p:cTn id="57" dur="500" fill="hold"/>
                                        <p:tgtEl>
                                          <p:spTgt spid="19482"/>
                                        </p:tgtEl>
                                        <p:attrNameLst>
                                          <p:attrName>ppt_x</p:attrName>
                                        </p:attrNameLst>
                                      </p:cBhvr>
                                      <p:tavLst>
                                        <p:tav tm="0">
                                          <p:val>
                                            <p:strVal val="#ppt_x"/>
                                          </p:val>
                                        </p:tav>
                                        <p:tav tm="100000">
                                          <p:val>
                                            <p:strVal val="#ppt_x"/>
                                          </p:val>
                                        </p:tav>
                                      </p:tavLst>
                                    </p:anim>
                                    <p:anim calcmode="lin" valueType="num">
                                      <p:cBhvr additive="base">
                                        <p:cTn id="58" dur="500" fill="hold"/>
                                        <p:tgtEl>
                                          <p:spTgt spid="19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nimBg="1" autoUpdateAnimBg="0"/>
      <p:bldP spid="19466" grpId="0" animBg="1" autoUpdateAnimBg="0"/>
      <p:bldP spid="19468" grpId="0" autoUpdateAnimBg="0"/>
      <p:bldP spid="19469" grpId="0" autoUpdateAnimBg="0"/>
      <p:bldP spid="19478" grpId="0" animBg="1" autoUpdateAnimBg="0"/>
      <p:bldP spid="19480" grpId="0" animBg="1" autoUpdateAnimBg="0"/>
      <p:bldP spid="19482"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66700"/>
            <a:ext cx="7772400" cy="1104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a:solidFill>
                  <a:srgbClr val="002060"/>
                </a:solidFill>
                <a:effectLst>
                  <a:outerShdw blurRad="38100" dist="38100" dir="2700000" algn="tl">
                    <a:srgbClr val="C0C0C0"/>
                  </a:outerShdw>
                </a:effectLst>
                <a:latin typeface="Arial" panose="020B0604020202020204" pitchFamily="34" charset="0"/>
              </a:rPr>
              <a:t>“False Teacher”</a:t>
            </a:r>
          </a:p>
        </p:txBody>
      </p:sp>
      <p:sp>
        <p:nvSpPr>
          <p:cNvPr id="3" name="AutoShape 3"/>
          <p:cNvSpPr>
            <a:spLocks noChangeArrowheads="1"/>
          </p:cNvSpPr>
          <p:nvPr/>
        </p:nvSpPr>
        <p:spPr bwMode="auto">
          <a:xfrm>
            <a:off x="838200" y="1143000"/>
            <a:ext cx="2667000" cy="1828800"/>
          </a:xfrm>
          <a:prstGeom prst="star32">
            <a:avLst>
              <a:gd name="adj" fmla="val 37500"/>
            </a:avLst>
          </a:prstGeom>
          <a:solidFill>
            <a:srgbClr val="7734FC"/>
          </a:solidFill>
          <a:ln w="9525">
            <a:solidFill>
              <a:schemeClr val="tx1"/>
            </a:solid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rgbClr val="FFFF00"/>
                </a:solidFill>
                <a:effectLst>
                  <a:outerShdw blurRad="38100" dist="38100" dir="2700000" algn="tl">
                    <a:srgbClr val="000000">
                      <a:alpha val="43137"/>
                    </a:srgbClr>
                  </a:outerShdw>
                </a:effectLst>
                <a:uLnTx/>
                <a:uFillTx/>
              </a:rPr>
              <a:t>Teaches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rgbClr val="FFFF00"/>
                </a:solidFill>
                <a:effectLst>
                  <a:outerShdw blurRad="38100" dist="38100" dir="2700000" algn="tl">
                    <a:srgbClr val="000000">
                      <a:alpha val="43137"/>
                    </a:srgbClr>
                  </a:outerShdw>
                </a:effectLst>
                <a:uLnTx/>
                <a:uFillTx/>
              </a:rPr>
              <a:t>error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rgbClr val="FFFF00"/>
                </a:solidFill>
                <a:effectLst>
                  <a:outerShdw blurRad="38100" dist="38100" dir="2700000" algn="tl">
                    <a:srgbClr val="000000">
                      <a:alpha val="43137"/>
                    </a:srgbClr>
                  </a:outerShdw>
                </a:effectLst>
                <a:uLnTx/>
                <a:uFillTx/>
              </a:rPr>
              <a:t>false doc.</a:t>
            </a:r>
            <a:endParaRPr kumimoji="0" lang="en-US" altLang="en-US" sz="2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endParaRPr>
          </a:p>
        </p:txBody>
      </p:sp>
      <p:sp>
        <p:nvSpPr>
          <p:cNvPr id="4" name="AutoShape 4"/>
          <p:cNvSpPr>
            <a:spLocks noChangeArrowheads="1"/>
          </p:cNvSpPr>
          <p:nvPr/>
        </p:nvSpPr>
        <p:spPr bwMode="auto">
          <a:xfrm>
            <a:off x="5791200" y="1143000"/>
            <a:ext cx="2667000" cy="1828800"/>
          </a:xfrm>
          <a:prstGeom prst="star32">
            <a:avLst>
              <a:gd name="adj" fmla="val 37500"/>
            </a:avLst>
          </a:prstGeom>
          <a:solidFill>
            <a:srgbClr val="7734FC"/>
          </a:solidFill>
          <a:ln w="9525">
            <a:solidFill>
              <a:schemeClr val="tx1"/>
            </a:solid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rgbClr val="FFFF00"/>
                </a:solidFill>
                <a:effectLst>
                  <a:outerShdw blurRad="38100" dist="38100" dir="2700000" algn="tl">
                    <a:srgbClr val="000000">
                      <a:alpha val="43137"/>
                    </a:srgbClr>
                  </a:outerShdw>
                </a:effectLst>
                <a:uLnTx/>
                <a:uFillTx/>
              </a:rPr>
              <a:t>Dishonest</a:t>
            </a:r>
          </a:p>
        </p:txBody>
      </p:sp>
      <p:sp>
        <p:nvSpPr>
          <p:cNvPr id="5" name="AutoShape 5"/>
          <p:cNvSpPr>
            <a:spLocks noChangeArrowheads="1"/>
          </p:cNvSpPr>
          <p:nvPr/>
        </p:nvSpPr>
        <p:spPr bwMode="auto">
          <a:xfrm>
            <a:off x="3657600" y="1371600"/>
            <a:ext cx="2133600" cy="1371600"/>
          </a:xfrm>
          <a:prstGeom prst="leftRightArrow">
            <a:avLst>
              <a:gd name="adj1" fmla="val 50000"/>
              <a:gd name="adj2" fmla="val 31111"/>
            </a:avLst>
          </a:prstGeom>
          <a:solidFill>
            <a:srgbClr val="7734FC"/>
          </a:solidFill>
          <a:ln w="9525">
            <a:solidFill>
              <a:srgbClr val="FD031B"/>
            </a:solid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6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a:t>
            </a:r>
            <a:endParaRPr kumimoji="0" lang="en-US" altLang="en-US" sz="1800" b="0"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sp>
        <p:nvSpPr>
          <p:cNvPr id="6" name="Text Box 6"/>
          <p:cNvSpPr txBox="1">
            <a:spLocks noChangeArrowheads="1"/>
          </p:cNvSpPr>
          <p:nvPr/>
        </p:nvSpPr>
        <p:spPr bwMode="auto">
          <a:xfrm>
            <a:off x="838200" y="3045648"/>
            <a:ext cx="7620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85750">
              <a:defRPr sz="2400">
                <a:solidFill>
                  <a:schemeClr val="tx1"/>
                </a:solidFill>
                <a:latin typeface="Times New Roman" panose="02020603050405020304" pitchFamily="18" charset="0"/>
              </a:defRPr>
            </a:lvl1pPr>
            <a:lvl2pPr defTabSz="285750">
              <a:defRPr sz="2400">
                <a:solidFill>
                  <a:schemeClr val="tx1"/>
                </a:solidFill>
                <a:latin typeface="Times New Roman" panose="02020603050405020304" pitchFamily="18" charset="0"/>
              </a:defRPr>
            </a:lvl2pPr>
            <a:lvl3pPr defTabSz="285750">
              <a:defRPr sz="2400">
                <a:solidFill>
                  <a:schemeClr val="tx1"/>
                </a:solidFill>
                <a:latin typeface="Times New Roman" panose="02020603050405020304" pitchFamily="18" charset="0"/>
              </a:defRPr>
            </a:lvl3pPr>
            <a:lvl4pPr defTabSz="285750">
              <a:defRPr sz="2400">
                <a:solidFill>
                  <a:schemeClr val="tx1"/>
                </a:solidFill>
                <a:latin typeface="Times New Roman" panose="02020603050405020304" pitchFamily="18" charset="0"/>
              </a:defRPr>
            </a:lvl4pPr>
            <a:lvl5pPr defTabSz="285750">
              <a:defRPr sz="2400">
                <a:solidFill>
                  <a:schemeClr val="tx1"/>
                </a:solidFill>
                <a:latin typeface="Times New Roman" panose="02020603050405020304" pitchFamily="18" charset="0"/>
              </a:defRPr>
            </a:lvl5pPr>
            <a:lvl6pPr defTabSz="285750" eaLnBrk="0" fontAlgn="base" hangingPunct="0">
              <a:spcBef>
                <a:spcPct val="0"/>
              </a:spcBef>
              <a:spcAft>
                <a:spcPct val="0"/>
              </a:spcAft>
              <a:defRPr sz="2400">
                <a:solidFill>
                  <a:schemeClr val="tx1"/>
                </a:solidFill>
                <a:latin typeface="Times New Roman" panose="02020603050405020304" pitchFamily="18" charset="0"/>
              </a:defRPr>
            </a:lvl6pPr>
            <a:lvl7pPr defTabSz="285750" eaLnBrk="0" fontAlgn="base" hangingPunct="0">
              <a:spcBef>
                <a:spcPct val="0"/>
              </a:spcBef>
              <a:spcAft>
                <a:spcPct val="0"/>
              </a:spcAft>
              <a:defRPr sz="2400">
                <a:solidFill>
                  <a:schemeClr val="tx1"/>
                </a:solidFill>
                <a:latin typeface="Times New Roman" panose="02020603050405020304" pitchFamily="18" charset="0"/>
              </a:defRPr>
            </a:lvl7pPr>
            <a:lvl8pPr defTabSz="285750" eaLnBrk="0" fontAlgn="base" hangingPunct="0">
              <a:spcBef>
                <a:spcPct val="0"/>
              </a:spcBef>
              <a:spcAft>
                <a:spcPct val="0"/>
              </a:spcAft>
              <a:defRPr sz="2400">
                <a:solidFill>
                  <a:schemeClr val="tx1"/>
                </a:solidFill>
                <a:latin typeface="Times New Roman" panose="02020603050405020304" pitchFamily="18" charset="0"/>
              </a:defRPr>
            </a:lvl8pPr>
            <a:lvl9pPr defTabSz="285750" eaLnBrk="0" fontAlgn="base" hangingPunct="0">
              <a:spcBef>
                <a:spcPct val="0"/>
              </a:spcBef>
              <a:spcAft>
                <a:spcPct val="0"/>
              </a:spcAft>
              <a:defRPr sz="2400">
                <a:solidFill>
                  <a:schemeClr val="tx1"/>
                </a:solidFill>
                <a:latin typeface="Times New Roman" panose="02020603050405020304" pitchFamily="18" charset="0"/>
              </a:defRPr>
            </a:lvl9pPr>
          </a:lstStyle>
          <a:p>
            <a:pPr marL="457200" marR="0" lvl="0" indent="-457200" defTabSz="28575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1" i="0" u="none" strike="noStrike" kern="0" cap="none" spc="0" normalizeH="0" baseline="0" noProof="0" dirty="0">
                <a:ln>
                  <a:noFill/>
                </a:ln>
                <a:solidFill>
                  <a:schemeClr val="tx1"/>
                </a:solidFill>
                <a:effectLst/>
                <a:uLnTx/>
                <a:uFillTx/>
                <a:latin typeface="Times New Roman" panose="02020603050405020304" pitchFamily="18" charset="0"/>
              </a:rPr>
              <a:t> Consequence: honest man could not be a false teacher</a:t>
            </a:r>
          </a:p>
          <a:p>
            <a:pPr marL="457200" marR="0" lvl="0" indent="-457200" defTabSz="28575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1" i="0" u="none" strike="noStrike" kern="0" cap="none" spc="0" normalizeH="0" baseline="0" noProof="0" dirty="0">
                <a:ln>
                  <a:noFill/>
                </a:ln>
                <a:solidFill>
                  <a:schemeClr val="tx1"/>
                </a:solidFill>
                <a:effectLst/>
                <a:uLnTx/>
                <a:uFillTx/>
                <a:latin typeface="Times New Roman" panose="02020603050405020304" pitchFamily="18" charset="0"/>
              </a:rPr>
              <a:t> Consequence: Teacher’s attitude makes 	the difference:</a:t>
            </a:r>
          </a:p>
          <a:p>
            <a:pPr marL="457200" marR="0" lvl="0" indent="-457200" defTabSz="28575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3200" b="1" kern="0" dirty="0"/>
              <a:t>How do we know if one is a false teacher?</a:t>
            </a:r>
            <a:endParaRPr kumimoji="0" lang="en-US" altLang="en-US" sz="3200" b="1" i="0" u="none" strike="noStrike" kern="0" cap="none" spc="0" normalizeH="0" baseline="0" noProof="0" dirty="0">
              <a:ln>
                <a:noFill/>
              </a:ln>
              <a:solidFill>
                <a:schemeClr val="tx1"/>
              </a:solidFill>
              <a:effectLst/>
              <a:uLnTx/>
              <a:uFillTx/>
              <a:latin typeface="Times New Roman" panose="02020603050405020304" pitchFamily="18" charset="0"/>
            </a:endParaRPr>
          </a:p>
        </p:txBody>
      </p:sp>
      <p:sp>
        <p:nvSpPr>
          <p:cNvPr id="7" name="Text Box 7"/>
          <p:cNvSpPr txBox="1">
            <a:spLocks noChangeArrowheads="1"/>
          </p:cNvSpPr>
          <p:nvPr/>
        </p:nvSpPr>
        <p:spPr bwMode="auto">
          <a:xfrm>
            <a:off x="1489587" y="5996346"/>
            <a:ext cx="67865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solidFill>
                  <a:srgbClr val="7734FC"/>
                </a:solidFill>
                <a:effectLst/>
                <a:uLnTx/>
                <a:uFillTx/>
                <a:latin typeface="Arial" panose="020B0604020202020204" pitchFamily="34" charset="0"/>
              </a:rPr>
              <a:t>By what he teaches </a:t>
            </a:r>
            <a:r>
              <a:rPr kumimoji="0" lang="en-US" altLang="en-US" sz="3200" b="1" i="0" u="none" strike="noStrike" kern="0" cap="none" spc="0" normalizeH="0" baseline="0" noProof="0" dirty="0">
                <a:ln>
                  <a:noFill/>
                </a:ln>
                <a:solidFill>
                  <a:srgbClr val="C00000"/>
                </a:solidFill>
                <a:effectLst/>
                <a:uLnTx/>
                <a:uFillTx/>
                <a:latin typeface="Arial" panose="020B0604020202020204" pitchFamily="34" charset="0"/>
              </a:rPr>
              <a:t>(1 John 4:1, 6)</a:t>
            </a:r>
          </a:p>
        </p:txBody>
      </p:sp>
    </p:spTree>
    <p:extLst>
      <p:ext uri="{BB962C8B-B14F-4D97-AF65-F5344CB8AC3E}">
        <p14:creationId xmlns:p14="http://schemas.microsoft.com/office/powerpoint/2010/main" val="3697453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3*#ppt_w"/>
                                          </p:val>
                                        </p:tav>
                                        <p:tav tm="100000">
                                          <p:val>
                                            <p:strVal val="#ppt_w"/>
                                          </p:val>
                                        </p:tav>
                                      </p:tavLst>
                                    </p:anim>
                                    <p:anim calcmode="lin" valueType="num">
                                      <p:cBhvr>
                                        <p:cTn id="8"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67146" y="78656"/>
            <a:ext cx="5093109" cy="6709529"/>
          </a:xfrm>
          <a:prstGeom prst="rect">
            <a:avLst/>
          </a:prstGeom>
          <a:solidFill>
            <a:schemeClr val="bg1"/>
          </a:solidFill>
        </p:spPr>
        <p:txBody>
          <a:bodyPr wrap="square" rtlCol="0">
            <a:spAutoFit/>
          </a:bodyPr>
          <a:lstStyle/>
          <a:p>
            <a:pPr algn="ctr"/>
            <a:r>
              <a:rPr lang="en-US" sz="2800" dirty="0"/>
              <a:t>2 Corinthians 6:14–17</a:t>
            </a:r>
          </a:p>
          <a:p>
            <a:endParaRPr lang="en-US" dirty="0"/>
          </a:p>
          <a:p>
            <a:r>
              <a:rPr lang="en-US" sz="2400" baseline="30000" dirty="0">
                <a:latin typeface="Arial Narrow" panose="020B0606020202030204" pitchFamily="34" charset="0"/>
              </a:rPr>
              <a:t>14 </a:t>
            </a:r>
            <a:r>
              <a:rPr lang="en-US" sz="2400" dirty="0">
                <a:latin typeface="Arial Narrow" panose="020B0606020202030204" pitchFamily="34" charset="0"/>
              </a:rPr>
              <a:t>Do not be unequally </a:t>
            </a:r>
            <a:r>
              <a:rPr lang="en-US" sz="2400" b="1" u="sng" dirty="0">
                <a:solidFill>
                  <a:srgbClr val="002060"/>
                </a:solidFill>
                <a:latin typeface="Arial Narrow" panose="020B0606020202030204" pitchFamily="34" charset="0"/>
              </a:rPr>
              <a:t>yoked</a:t>
            </a:r>
            <a:r>
              <a:rPr lang="en-US" sz="2400" dirty="0">
                <a:latin typeface="Arial Narrow" panose="020B0606020202030204" pitchFamily="34" charset="0"/>
              </a:rPr>
              <a:t> together with unbelievers. For what </a:t>
            </a:r>
            <a:r>
              <a:rPr lang="en-US" sz="2400" b="1" u="sng" dirty="0">
                <a:solidFill>
                  <a:srgbClr val="002060"/>
                </a:solidFill>
                <a:latin typeface="Arial Narrow" panose="020B0606020202030204" pitchFamily="34" charset="0"/>
              </a:rPr>
              <a:t>fellowship</a:t>
            </a:r>
            <a:r>
              <a:rPr lang="en-US" sz="2400" dirty="0">
                <a:latin typeface="Arial Narrow" panose="020B0606020202030204" pitchFamily="34" charset="0"/>
              </a:rPr>
              <a:t> has righteousness with lawlessness? And what </a:t>
            </a:r>
            <a:r>
              <a:rPr lang="en-US" sz="2400" b="1" u="sng" dirty="0">
                <a:solidFill>
                  <a:srgbClr val="C00000"/>
                </a:solidFill>
                <a:latin typeface="Arial Narrow" panose="020B0606020202030204" pitchFamily="34" charset="0"/>
              </a:rPr>
              <a:t>communion</a:t>
            </a:r>
            <a:r>
              <a:rPr lang="en-US" sz="2400" dirty="0">
                <a:latin typeface="Arial Narrow" panose="020B0606020202030204" pitchFamily="34" charset="0"/>
              </a:rPr>
              <a:t> has light with darkness? </a:t>
            </a:r>
          </a:p>
          <a:p>
            <a:r>
              <a:rPr lang="en-US" sz="2400" baseline="30000" dirty="0">
                <a:latin typeface="Arial Narrow" panose="020B0606020202030204" pitchFamily="34" charset="0"/>
              </a:rPr>
              <a:t>15 </a:t>
            </a:r>
            <a:r>
              <a:rPr lang="en-US" sz="2400" dirty="0">
                <a:latin typeface="Arial Narrow" panose="020B0606020202030204" pitchFamily="34" charset="0"/>
              </a:rPr>
              <a:t>And what </a:t>
            </a:r>
            <a:r>
              <a:rPr lang="en-US" sz="2400" b="1" u="sng" dirty="0">
                <a:solidFill>
                  <a:srgbClr val="002060"/>
                </a:solidFill>
                <a:latin typeface="Arial Narrow" panose="020B0606020202030204" pitchFamily="34" charset="0"/>
              </a:rPr>
              <a:t>accord</a:t>
            </a:r>
            <a:r>
              <a:rPr lang="en-US" sz="2400" dirty="0">
                <a:latin typeface="Arial Narrow" panose="020B0606020202030204" pitchFamily="34" charset="0"/>
              </a:rPr>
              <a:t> has Christ with Belial? Or what </a:t>
            </a:r>
            <a:r>
              <a:rPr lang="en-US" sz="2400" b="1" u="sng" dirty="0">
                <a:solidFill>
                  <a:srgbClr val="002060"/>
                </a:solidFill>
                <a:latin typeface="Arial Narrow" panose="020B0606020202030204" pitchFamily="34" charset="0"/>
              </a:rPr>
              <a:t>part</a:t>
            </a:r>
            <a:r>
              <a:rPr lang="en-US" sz="2400" dirty="0">
                <a:latin typeface="Arial Narrow" panose="020B0606020202030204" pitchFamily="34" charset="0"/>
              </a:rPr>
              <a:t> has a believer with an unbeliever? </a:t>
            </a:r>
          </a:p>
          <a:p>
            <a:r>
              <a:rPr lang="en-US" sz="2400" baseline="30000" dirty="0">
                <a:latin typeface="Arial Narrow" panose="020B0606020202030204" pitchFamily="34" charset="0"/>
              </a:rPr>
              <a:t>16 </a:t>
            </a:r>
            <a:r>
              <a:rPr lang="en-US" sz="2400" dirty="0">
                <a:latin typeface="Arial Narrow" panose="020B0606020202030204" pitchFamily="34" charset="0"/>
              </a:rPr>
              <a:t>And what </a:t>
            </a:r>
            <a:r>
              <a:rPr lang="en-US" sz="2400" b="1" u="sng" dirty="0">
                <a:solidFill>
                  <a:srgbClr val="002060"/>
                </a:solidFill>
                <a:latin typeface="Arial Narrow" panose="020B0606020202030204" pitchFamily="34" charset="0"/>
              </a:rPr>
              <a:t>agreement</a:t>
            </a:r>
            <a:r>
              <a:rPr lang="en-US" sz="2400" dirty="0">
                <a:latin typeface="Arial Narrow" panose="020B0606020202030204" pitchFamily="34" charset="0"/>
              </a:rPr>
              <a:t> has the temple of God with idols? For you are the temple of the living God. As God has said: </a:t>
            </a:r>
            <a:r>
              <a:rPr lang="en-US" sz="2400" i="1" dirty="0">
                <a:latin typeface="Arial Narrow" panose="020B0606020202030204" pitchFamily="34" charset="0"/>
              </a:rPr>
              <a:t>“I will dwell in them</a:t>
            </a:r>
            <a:r>
              <a:rPr lang="en-US" sz="2400" dirty="0">
                <a:latin typeface="Arial Narrow" panose="020B0606020202030204" pitchFamily="34" charset="0"/>
              </a:rPr>
              <a:t> </a:t>
            </a:r>
            <a:r>
              <a:rPr lang="en-US" sz="2400" i="1" dirty="0">
                <a:latin typeface="Arial Narrow" panose="020B0606020202030204" pitchFamily="34" charset="0"/>
              </a:rPr>
              <a:t>And walk among them</a:t>
            </a:r>
            <a:r>
              <a:rPr lang="en-US" sz="2400" dirty="0">
                <a:latin typeface="Arial Narrow" panose="020B0606020202030204" pitchFamily="34" charset="0"/>
              </a:rPr>
              <a:t>. </a:t>
            </a:r>
            <a:r>
              <a:rPr lang="en-US" sz="2400" i="1" dirty="0">
                <a:latin typeface="Arial Narrow" panose="020B0606020202030204" pitchFamily="34" charset="0"/>
              </a:rPr>
              <a:t>I will be their God,</a:t>
            </a:r>
            <a:r>
              <a:rPr lang="en-US" sz="2400" dirty="0">
                <a:latin typeface="Arial Narrow" panose="020B0606020202030204" pitchFamily="34" charset="0"/>
              </a:rPr>
              <a:t> </a:t>
            </a:r>
            <a:r>
              <a:rPr lang="en-US" sz="2400" i="1" dirty="0">
                <a:latin typeface="Arial Narrow" panose="020B0606020202030204" pitchFamily="34" charset="0"/>
              </a:rPr>
              <a:t>And they shall be My people.”</a:t>
            </a:r>
            <a:r>
              <a:rPr lang="en-US" sz="2400" dirty="0">
                <a:latin typeface="Arial Narrow" panose="020B0606020202030204" pitchFamily="34" charset="0"/>
              </a:rPr>
              <a:t> </a:t>
            </a:r>
          </a:p>
          <a:p>
            <a:r>
              <a:rPr lang="en-US" sz="2400" baseline="30000" dirty="0">
                <a:latin typeface="Arial Narrow" panose="020B0606020202030204" pitchFamily="34" charset="0"/>
              </a:rPr>
              <a:t>17 </a:t>
            </a:r>
            <a:r>
              <a:rPr lang="en-US" sz="2400" dirty="0">
                <a:latin typeface="Arial Narrow" panose="020B0606020202030204" pitchFamily="34" charset="0"/>
              </a:rPr>
              <a:t>Therefore </a:t>
            </a:r>
            <a:r>
              <a:rPr lang="en-US" sz="2400" i="1" dirty="0">
                <a:latin typeface="Arial Narrow" panose="020B0606020202030204" pitchFamily="34" charset="0"/>
              </a:rPr>
              <a:t>“Come out from among them</a:t>
            </a:r>
            <a:r>
              <a:rPr lang="en-US" sz="2400" dirty="0">
                <a:latin typeface="Arial Narrow" panose="020B0606020202030204" pitchFamily="34" charset="0"/>
              </a:rPr>
              <a:t> </a:t>
            </a:r>
            <a:r>
              <a:rPr lang="en-US" sz="2400" i="1" dirty="0">
                <a:latin typeface="Arial Narrow" panose="020B0606020202030204" pitchFamily="34" charset="0"/>
              </a:rPr>
              <a:t>And be separate, says the Lord</a:t>
            </a:r>
            <a:r>
              <a:rPr lang="en-US" sz="2400" dirty="0">
                <a:latin typeface="Arial Narrow" panose="020B0606020202030204" pitchFamily="34" charset="0"/>
              </a:rPr>
              <a:t>. </a:t>
            </a:r>
            <a:r>
              <a:rPr lang="en-US" sz="2400" i="1" dirty="0">
                <a:latin typeface="Arial Narrow" panose="020B0606020202030204" pitchFamily="34" charset="0"/>
              </a:rPr>
              <a:t>Do not touch what is unclean,</a:t>
            </a:r>
            <a:r>
              <a:rPr lang="en-US" sz="2400" dirty="0">
                <a:latin typeface="Arial Narrow" panose="020B0606020202030204" pitchFamily="34" charset="0"/>
              </a:rPr>
              <a:t> </a:t>
            </a:r>
            <a:r>
              <a:rPr lang="en-US" sz="2400" i="1" dirty="0">
                <a:latin typeface="Arial Narrow" panose="020B0606020202030204" pitchFamily="34" charset="0"/>
              </a:rPr>
              <a:t>And I will receive you.”</a:t>
            </a:r>
            <a:r>
              <a:rPr lang="en-US" sz="2400" dirty="0">
                <a:latin typeface="Arial Narrow" panose="020B0606020202030204" pitchFamily="34" charset="0"/>
              </a:rPr>
              <a:t> </a:t>
            </a:r>
          </a:p>
        </p:txBody>
      </p:sp>
      <p:cxnSp>
        <p:nvCxnSpPr>
          <p:cNvPr id="4" name="Straight Arrow Connector 3"/>
          <p:cNvCxnSpPr/>
          <p:nvPr/>
        </p:nvCxnSpPr>
        <p:spPr>
          <a:xfrm flipV="1">
            <a:off x="3667432" y="1032387"/>
            <a:ext cx="2349910" cy="1966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74657" y="801554"/>
            <a:ext cx="2585884"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Common Work</a:t>
            </a:r>
          </a:p>
        </p:txBody>
      </p:sp>
      <p:cxnSp>
        <p:nvCxnSpPr>
          <p:cNvPr id="8" name="Straight Arrow Connector 7"/>
          <p:cNvCxnSpPr/>
          <p:nvPr/>
        </p:nvCxnSpPr>
        <p:spPr>
          <a:xfrm flipV="1">
            <a:off x="3962400" y="1425677"/>
            <a:ext cx="2054942" cy="1966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74657" y="1194844"/>
            <a:ext cx="2585884"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Share in Action</a:t>
            </a:r>
          </a:p>
        </p:txBody>
      </p:sp>
      <p:cxnSp>
        <p:nvCxnSpPr>
          <p:cNvPr id="11" name="Straight Arrow Connector 10"/>
          <p:cNvCxnSpPr/>
          <p:nvPr/>
        </p:nvCxnSpPr>
        <p:spPr>
          <a:xfrm flipV="1">
            <a:off x="1769806" y="2104103"/>
            <a:ext cx="4247536" cy="6882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74657" y="1818966"/>
            <a:ext cx="2585884" cy="461665"/>
          </a:xfrm>
          <a:prstGeom prst="rect">
            <a:avLst/>
          </a:prstGeom>
          <a:noFill/>
        </p:spPr>
        <p:txBody>
          <a:bodyPr wrap="square" rtlCol="0">
            <a:spAutoFit/>
          </a:bodyPr>
          <a:lstStyle/>
          <a:p>
            <a:r>
              <a:rPr lang="en-US" sz="2400" dirty="0" err="1">
                <a:solidFill>
                  <a:schemeClr val="bg1"/>
                </a:solidFill>
                <a:effectLst>
                  <a:outerShdw blurRad="38100" dist="38100" dir="2700000" algn="tl">
                    <a:srgbClr val="000000">
                      <a:alpha val="43137"/>
                    </a:srgbClr>
                  </a:outerShdw>
                </a:effectLst>
              </a:rPr>
              <a:t>koinonia</a:t>
            </a:r>
            <a:endParaRPr lang="en-US" sz="2400" dirty="0">
              <a:solidFill>
                <a:schemeClr val="bg1"/>
              </a:solidFill>
              <a:effectLst>
                <a:outerShdw blurRad="38100" dist="38100" dir="2700000" algn="tl">
                  <a:srgbClr val="000000">
                    <a:alpha val="43137"/>
                  </a:srgbClr>
                </a:outerShdw>
              </a:effectLst>
            </a:endParaRPr>
          </a:p>
        </p:txBody>
      </p:sp>
      <p:cxnSp>
        <p:nvCxnSpPr>
          <p:cNvPr id="15" name="Straight Arrow Connector 14"/>
          <p:cNvCxnSpPr/>
          <p:nvPr/>
        </p:nvCxnSpPr>
        <p:spPr>
          <a:xfrm flipV="1">
            <a:off x="2487561" y="2497394"/>
            <a:ext cx="3529781" cy="5899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74656" y="2266561"/>
            <a:ext cx="281202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Harmony of thought</a:t>
            </a:r>
          </a:p>
        </p:txBody>
      </p:sp>
      <p:cxnSp>
        <p:nvCxnSpPr>
          <p:cNvPr id="18" name="Straight Arrow Connector 17"/>
          <p:cNvCxnSpPr/>
          <p:nvPr/>
        </p:nvCxnSpPr>
        <p:spPr>
          <a:xfrm flipV="1">
            <a:off x="1769806" y="2871019"/>
            <a:ext cx="4247536" cy="2949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74655" y="2654934"/>
            <a:ext cx="2812027" cy="830997"/>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A part together with</a:t>
            </a:r>
          </a:p>
          <a:p>
            <a:r>
              <a:rPr lang="en-US" sz="2400" dirty="0">
                <a:solidFill>
                  <a:schemeClr val="bg1"/>
                </a:solidFill>
                <a:effectLst>
                  <a:outerShdw blurRad="38100" dist="38100" dir="2700000" algn="tl">
                    <a:srgbClr val="000000">
                      <a:alpha val="43137"/>
                    </a:srgbClr>
                  </a:outerShdw>
                </a:effectLst>
              </a:rPr>
              <a:t>others</a:t>
            </a:r>
          </a:p>
        </p:txBody>
      </p:sp>
      <p:cxnSp>
        <p:nvCxnSpPr>
          <p:cNvPr id="21" name="Straight Arrow Connector 20"/>
          <p:cNvCxnSpPr/>
          <p:nvPr/>
        </p:nvCxnSpPr>
        <p:spPr>
          <a:xfrm flipV="1">
            <a:off x="2890684" y="3618271"/>
            <a:ext cx="3126658" cy="3932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89402" y="3433420"/>
            <a:ext cx="281202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A union of purpose</a:t>
            </a:r>
          </a:p>
        </p:txBody>
      </p:sp>
      <p:sp>
        <p:nvSpPr>
          <p:cNvPr id="23" name="Rounded Rectangle 22"/>
          <p:cNvSpPr/>
          <p:nvPr/>
        </p:nvSpPr>
        <p:spPr>
          <a:xfrm>
            <a:off x="5579808" y="4031225"/>
            <a:ext cx="3406874" cy="2629140"/>
          </a:xfrm>
          <a:prstGeom prst="roundRect">
            <a:avLst>
              <a:gd name="adj" fmla="val 21903"/>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Thus:</a:t>
            </a:r>
          </a:p>
          <a:p>
            <a:pPr algn="ctr"/>
            <a:r>
              <a:rPr lang="en-US" sz="2400" dirty="0">
                <a:solidFill>
                  <a:srgbClr val="002060"/>
                </a:solidFill>
              </a:rPr>
              <a:t>Agreement in principle </a:t>
            </a:r>
          </a:p>
          <a:p>
            <a:pPr algn="ctr"/>
            <a:r>
              <a:rPr lang="en-US" sz="2400" dirty="0">
                <a:solidFill>
                  <a:srgbClr val="002060"/>
                </a:solidFill>
              </a:rPr>
              <a:t>leading to joint or common action in spiritual work</a:t>
            </a:r>
          </a:p>
        </p:txBody>
      </p:sp>
      <p:sp>
        <p:nvSpPr>
          <p:cNvPr id="17" name="Wave 16"/>
          <p:cNvSpPr/>
          <p:nvPr/>
        </p:nvSpPr>
        <p:spPr>
          <a:xfrm rot="20860627">
            <a:off x="6305" y="112812"/>
            <a:ext cx="1121434" cy="595223"/>
          </a:xfrm>
          <a:prstGeom prst="wave">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bg1">
                    <a:lumMod val="75000"/>
                  </a:schemeClr>
                </a:solidFill>
              </a:rPr>
              <a:t>Review</a:t>
            </a:r>
          </a:p>
        </p:txBody>
      </p:sp>
    </p:spTree>
    <p:extLst>
      <p:ext uri="{BB962C8B-B14F-4D97-AF65-F5344CB8AC3E}">
        <p14:creationId xmlns:p14="http://schemas.microsoft.com/office/powerpoint/2010/main" val="28893272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7354" y="226142"/>
            <a:ext cx="6528619" cy="646331"/>
          </a:xfrm>
          <a:prstGeom prst="rect">
            <a:avLst/>
          </a:prstGeom>
          <a:noFill/>
        </p:spPr>
        <p:txBody>
          <a:bodyPr wrap="square" rtlCol="0">
            <a:spAutoFit/>
          </a:bodyPr>
          <a:lstStyle/>
          <a:p>
            <a:pPr algn="ctr"/>
            <a:r>
              <a:rPr lang="en-US" sz="3600" dirty="0"/>
              <a:t>2 Peter 2:1 – “False Teachers”</a:t>
            </a:r>
          </a:p>
        </p:txBody>
      </p:sp>
      <p:sp>
        <p:nvSpPr>
          <p:cNvPr id="3" name="TextBox 2"/>
          <p:cNvSpPr txBox="1"/>
          <p:nvPr/>
        </p:nvSpPr>
        <p:spPr>
          <a:xfrm>
            <a:off x="496527" y="993058"/>
            <a:ext cx="8190271" cy="523220"/>
          </a:xfrm>
          <a:prstGeom prst="rect">
            <a:avLst/>
          </a:prstGeom>
          <a:solidFill>
            <a:srgbClr val="7734FC"/>
          </a:solid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Argument: “False Teachers” = Dishonest (vv. 3, 10)</a:t>
            </a:r>
          </a:p>
        </p:txBody>
      </p:sp>
      <p:sp>
        <p:nvSpPr>
          <p:cNvPr id="5" name="TextBox 4"/>
          <p:cNvSpPr txBox="1"/>
          <p:nvPr/>
        </p:nvSpPr>
        <p:spPr>
          <a:xfrm>
            <a:off x="272841" y="2035278"/>
            <a:ext cx="8637641" cy="3539430"/>
          </a:xfrm>
          <a:prstGeom prst="rect">
            <a:avLst/>
          </a:prstGeom>
          <a:noFill/>
        </p:spPr>
        <p:txBody>
          <a:bodyPr wrap="square" rtlCol="0">
            <a:spAutoFit/>
          </a:bodyPr>
          <a:lstStyle/>
          <a:p>
            <a:pPr marL="342900" indent="-342900">
              <a:buFont typeface="+mj-lt"/>
              <a:buAutoNum type="arabicPeriod"/>
            </a:pPr>
            <a:r>
              <a:rPr lang="en-US" sz="2800" b="1" dirty="0"/>
              <a:t>Before and after – emphasis on adherence to the word</a:t>
            </a:r>
          </a:p>
          <a:p>
            <a:pPr marL="800100" lvl="1" indent="-342900">
              <a:buFont typeface="+mj-lt"/>
              <a:buAutoNum type="alphaLcPeriod"/>
            </a:pPr>
            <a:r>
              <a:rPr lang="en-US" sz="2800" dirty="0"/>
              <a:t>Before: 2 Pet. 1:12</a:t>
            </a:r>
          </a:p>
          <a:p>
            <a:pPr marL="800100" lvl="1" indent="-342900">
              <a:buFont typeface="+mj-lt"/>
              <a:buAutoNum type="alphaLcPeriod"/>
            </a:pPr>
            <a:r>
              <a:rPr lang="en-US" sz="2800" dirty="0"/>
              <a:t>After: 2 Pet. 3:1-2</a:t>
            </a:r>
          </a:p>
          <a:p>
            <a:pPr marL="800100" lvl="1" indent="-342900">
              <a:buFont typeface="+mj-lt"/>
              <a:buAutoNum type="alphaLcPeriod"/>
            </a:pPr>
            <a:endParaRPr lang="en-US" sz="1400" dirty="0"/>
          </a:p>
          <a:p>
            <a:pPr marL="342900" indent="-342900">
              <a:buFont typeface="+mj-lt"/>
              <a:buAutoNum type="arabicPeriod"/>
            </a:pPr>
            <a:r>
              <a:rPr lang="en-US" sz="2800" b="1" dirty="0"/>
              <a:t>“False teacher” paralleled to “false prophet”</a:t>
            </a:r>
            <a:r>
              <a:rPr lang="en-US" sz="2800" dirty="0"/>
              <a:t> (</a:t>
            </a:r>
            <a:r>
              <a:rPr lang="en-US" sz="2800" dirty="0" err="1"/>
              <a:t>v.</a:t>
            </a:r>
            <a:r>
              <a:rPr lang="en-US" sz="2800" dirty="0"/>
              <a:t> 1)</a:t>
            </a:r>
          </a:p>
          <a:p>
            <a:pPr marL="971550" lvl="1" indent="-514350">
              <a:buFont typeface="+mj-lt"/>
              <a:buAutoNum type="alphaLcPeriod"/>
            </a:pPr>
            <a:r>
              <a:rPr lang="en-US" sz="2800" dirty="0"/>
              <a:t>Reference to “false prophets” of OT</a:t>
            </a:r>
          </a:p>
          <a:p>
            <a:pPr marL="971550" lvl="1" indent="-514350">
              <a:buFont typeface="+mj-lt"/>
              <a:buAutoNum type="alphaLcPeriod"/>
            </a:pPr>
            <a:r>
              <a:rPr lang="en-US" sz="2800" dirty="0"/>
              <a:t>Taught false doctrine (Jer. 5:31)</a:t>
            </a:r>
          </a:p>
          <a:p>
            <a:pPr marL="971550" lvl="1" indent="-514350">
              <a:buFont typeface="+mj-lt"/>
              <a:buAutoNum type="alphaLcPeriod"/>
            </a:pPr>
            <a:endParaRPr lang="en-US" sz="1400" dirty="0"/>
          </a:p>
          <a:p>
            <a:pPr marL="514350" indent="-514350">
              <a:buFont typeface="+mj-lt"/>
              <a:buAutoNum type="arabicPeriod"/>
            </a:pPr>
            <a:r>
              <a:rPr lang="en-US" sz="2800" b="1" dirty="0"/>
              <a:t>Teach destructive heresies</a:t>
            </a:r>
            <a:r>
              <a:rPr lang="en-US" sz="2800" dirty="0"/>
              <a:t> (2 Pet. 2:1)</a:t>
            </a:r>
          </a:p>
        </p:txBody>
      </p:sp>
    </p:spTree>
    <p:extLst>
      <p:ext uri="{BB962C8B-B14F-4D97-AF65-F5344CB8AC3E}">
        <p14:creationId xmlns:p14="http://schemas.microsoft.com/office/powerpoint/2010/main" val="39518728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fade">
                                      <p:cBhvr>
                                        <p:cTn id="49" dur="1000"/>
                                        <p:tgtEl>
                                          <p:spTgt spid="5">
                                            <p:txEl>
                                              <p:pRg st="8" end="8"/>
                                            </p:txEl>
                                          </p:spTgt>
                                        </p:tgtEl>
                                      </p:cBhvr>
                                    </p:animEffect>
                                    <p:anim calcmode="lin" valueType="num">
                                      <p:cBhvr>
                                        <p:cTn id="5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3"/>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Efforts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Resisted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6" y="2102067"/>
            <a:ext cx="8191755" cy="4031873"/>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Redefine</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“Fellowship”</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baseline="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Redefine “False Teacher”</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baseline="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Historical Consistency</a:t>
            </a:r>
          </a:p>
          <a:p>
            <a:pPr marL="971550" lvl="1" indent="-514350" defTabSz="914400">
              <a:buFont typeface="+mj-lt"/>
              <a:buAutoNum type="arabicPeriod"/>
              <a:defRPr/>
            </a:pPr>
            <a:r>
              <a:rPr lang="en-US" sz="2400" i="1" kern="0" baseline="0" dirty="0">
                <a:solidFill>
                  <a:schemeClr val="bg1"/>
                </a:solidFill>
                <a:effectLst>
                  <a:outerShdw blurRad="38100" dist="38100" dir="2700000" algn="tl">
                    <a:srgbClr val="000000">
                      <a:alpha val="43137"/>
                    </a:srgbClr>
                  </a:outerShdw>
                </a:effectLst>
              </a:rPr>
              <a:t>Argued that brethren</a:t>
            </a:r>
            <a:r>
              <a:rPr lang="en-US" sz="2400" i="1" kern="0" dirty="0">
                <a:solidFill>
                  <a:schemeClr val="bg1"/>
                </a:solidFill>
                <a:effectLst>
                  <a:outerShdw blurRad="38100" dist="38100" dir="2700000" algn="tl">
                    <a:srgbClr val="000000">
                      <a:alpha val="43137"/>
                    </a:srgbClr>
                  </a:outerShdw>
                </a:effectLst>
              </a:rPr>
              <a:t> in years past had unity in spite of differences over such issues as MDR</a:t>
            </a:r>
          </a:p>
          <a:p>
            <a:pPr marL="971550" lvl="1" indent="-514350" defTabSz="914400">
              <a:buFont typeface="+mj-lt"/>
              <a:buAutoNum type="arabicPeriod"/>
              <a:defRPr/>
            </a:pPr>
            <a:r>
              <a:rPr kumimoji="0" lang="en-US" sz="2400" b="0" i="1"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Makes</a:t>
            </a:r>
            <a:r>
              <a:rPr kumimoji="0" lang="en-US" sz="2400" b="0" i="1" strike="noStrike" kern="0" cap="none" spc="0" normalizeH="0" noProof="0" dirty="0">
                <a:ln>
                  <a:noFill/>
                </a:ln>
                <a:solidFill>
                  <a:schemeClr val="bg1"/>
                </a:solidFill>
                <a:effectLst>
                  <a:outerShdw blurRad="38100" dist="38100" dir="2700000" algn="tl">
                    <a:srgbClr val="000000">
                      <a:alpha val="43137"/>
                    </a:srgbClr>
                  </a:outerShdw>
                </a:effectLst>
                <a:uLnTx/>
                <a:uFillTx/>
              </a:rPr>
              <a:t> brethren the standard – not the word (1 Pet. 4:11; 1 Cor. 4:6)</a:t>
            </a:r>
          </a:p>
          <a:p>
            <a:pPr marL="971550" lvl="1" indent="-514350" defTabSz="914400">
              <a:buFont typeface="+mj-lt"/>
              <a:buAutoNum type="arabicPeriod"/>
              <a:defRPr/>
            </a:pPr>
            <a:r>
              <a:rPr kumimoji="0" lang="en-US" sz="2400" b="0" i="1"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Some brethren had</a:t>
            </a:r>
            <a:r>
              <a:rPr kumimoji="0" lang="en-US" sz="2400" b="0" i="1" strike="noStrike" kern="0" cap="none" spc="0" normalizeH="0" noProof="0" dirty="0">
                <a:ln>
                  <a:noFill/>
                </a:ln>
                <a:solidFill>
                  <a:schemeClr val="bg1"/>
                </a:solidFill>
                <a:effectLst>
                  <a:outerShdw blurRad="38100" dist="38100" dir="2700000" algn="tl">
                    <a:srgbClr val="000000">
                      <a:alpha val="43137"/>
                    </a:srgbClr>
                  </a:outerShdw>
                </a:effectLst>
                <a:uLnTx/>
                <a:uFillTx/>
              </a:rPr>
              <a:t> fellowship in spite of inst. Music</a:t>
            </a:r>
          </a:p>
          <a:p>
            <a:pPr marL="971550" lvl="1" indent="-514350" defTabSz="914400">
              <a:buFont typeface="+mj-lt"/>
              <a:buAutoNum type="arabicPeriod"/>
              <a:defRPr/>
            </a:pPr>
            <a:r>
              <a:rPr lang="en-US" sz="2400" i="1" kern="0" baseline="0" dirty="0">
                <a:solidFill>
                  <a:schemeClr val="bg1"/>
                </a:solidFill>
                <a:effectLst>
                  <a:outerShdw blurRad="38100" dist="38100" dir="2700000" algn="tl">
                    <a:srgbClr val="000000">
                      <a:alpha val="43137"/>
                    </a:srgbClr>
                  </a:outerShdw>
                </a:effectLst>
              </a:rPr>
              <a:t>History does not change 2 John 9-11</a:t>
            </a:r>
            <a:endParaRPr kumimoji="0" lang="en-US" sz="2400" b="0" i="1"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3359221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1000"/>
                                        <p:tgtEl>
                                          <p:spTgt spid="4">
                                            <p:txEl>
                                              <p:pRg st="7" end="7"/>
                                            </p:txEl>
                                          </p:spTgt>
                                        </p:tgtEl>
                                      </p:cBhvr>
                                    </p:animEffect>
                                    <p:anim calcmode="lin" valueType="num">
                                      <p:cBhvr>
                                        <p:cTn id="2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1000"/>
                                        <p:tgtEl>
                                          <p:spTgt spid="4">
                                            <p:txEl>
                                              <p:pRg st="8" end="8"/>
                                            </p:txEl>
                                          </p:spTgt>
                                        </p:tgtEl>
                                      </p:cBhvr>
                                    </p:animEffect>
                                    <p:anim calcmode="lin" valueType="num">
                                      <p:cBhvr>
                                        <p:cTn id="2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3"/>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Efforts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Resisted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6" y="2102067"/>
            <a:ext cx="8191755" cy="4678204"/>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Redefine</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“Fellowship”</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baseline="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Redefine “False Teacher”</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baseline="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Historical Consistency</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baseline="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Local Church Autonomy</a:t>
            </a:r>
          </a:p>
          <a:p>
            <a:pPr marL="971550" lvl="1" indent="-514350" defTabSz="914400">
              <a:buFont typeface="+mj-lt"/>
              <a:buAutoNum type="arabicPeriod"/>
              <a:defRPr/>
            </a:pPr>
            <a:r>
              <a:rPr lang="en-US" sz="2400" i="1" kern="0" baseline="0" dirty="0">
                <a:solidFill>
                  <a:schemeClr val="bg1"/>
                </a:solidFill>
                <a:effectLst>
                  <a:outerShdw blurRad="38100" dist="38100" dir="2700000" algn="tl">
                    <a:srgbClr val="000000">
                      <a:alpha val="43137"/>
                    </a:srgbClr>
                  </a:outerShdw>
                </a:effectLst>
              </a:rPr>
              <a:t>Argued that when we refuse fellowship</a:t>
            </a:r>
            <a:r>
              <a:rPr lang="en-US" sz="2400" i="1" kern="0" dirty="0">
                <a:solidFill>
                  <a:schemeClr val="bg1"/>
                </a:solidFill>
                <a:effectLst>
                  <a:outerShdw blurRad="38100" dist="38100" dir="2700000" algn="tl">
                    <a:srgbClr val="000000">
                      <a:alpha val="43137"/>
                    </a:srgbClr>
                  </a:outerShdw>
                </a:effectLst>
              </a:rPr>
              <a:t> &amp; warn about teachers of error – violation of local church autonomy</a:t>
            </a:r>
          </a:p>
          <a:p>
            <a:pPr marL="971550" lvl="1" indent="-514350" defTabSz="914400">
              <a:buFont typeface="+mj-lt"/>
              <a:buAutoNum type="arabicPeriod"/>
              <a:defRPr/>
            </a:pPr>
            <a:r>
              <a:rPr lang="en-US" sz="2400" i="1" kern="0" dirty="0">
                <a:solidFill>
                  <a:schemeClr val="bg1"/>
                </a:solidFill>
                <a:effectLst>
                  <a:outerShdw blurRad="38100" dist="38100" dir="2700000" algn="tl">
                    <a:srgbClr val="000000">
                      <a:alpha val="43137"/>
                    </a:srgbClr>
                  </a:outerShdw>
                </a:effectLst>
              </a:rPr>
              <a:t>Makes the local church the standard (subjective standard) rather than the truth (objective standard)</a:t>
            </a:r>
          </a:p>
          <a:p>
            <a:pPr marL="971550" lvl="1" indent="-514350" defTabSz="914400">
              <a:buFont typeface="+mj-lt"/>
              <a:buAutoNum type="arabicPeriod"/>
              <a:defRPr/>
            </a:pPr>
            <a:r>
              <a:rPr kumimoji="0" lang="en-US" sz="2400" b="0" i="1"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Paul</a:t>
            </a:r>
            <a:r>
              <a:rPr kumimoji="0" lang="en-US" sz="2400" b="0" i="1" strike="noStrike" kern="0" cap="none" spc="0" normalizeH="0" noProof="0" dirty="0">
                <a:ln>
                  <a:noFill/>
                </a:ln>
                <a:solidFill>
                  <a:schemeClr val="bg1"/>
                </a:solidFill>
                <a:effectLst>
                  <a:outerShdw blurRad="38100" dist="38100" dir="2700000" algn="tl">
                    <a:srgbClr val="000000">
                      <a:alpha val="43137"/>
                    </a:srgbClr>
                  </a:outerShdw>
                </a:effectLst>
                <a:uLnTx/>
                <a:uFillTx/>
              </a:rPr>
              <a:t> warned churches where he was not a member (Gal. 1:7; 5:12) </a:t>
            </a:r>
            <a:endParaRPr kumimoji="0" lang="en-US" sz="2400" b="0" i="1"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40813478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1000"/>
                                        <p:tgtEl>
                                          <p:spTgt spid="4">
                                            <p:txEl>
                                              <p:pRg st="7" end="7"/>
                                            </p:txEl>
                                          </p:spTgt>
                                        </p:tgtEl>
                                      </p:cBhvr>
                                    </p:animEffect>
                                    <p:anim calcmode="lin" valueType="num">
                                      <p:cBhvr>
                                        <p:cTn id="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8" end="8"/>
                                            </p:txEl>
                                          </p:spTgt>
                                        </p:tgtEl>
                                        <p:attrNameLst>
                                          <p:attrName>style.visibility</p:attrName>
                                        </p:attrNameLst>
                                      </p:cBhvr>
                                      <p:to>
                                        <p:strVal val="visible"/>
                                      </p:to>
                                    </p:set>
                                    <p:animEffect transition="in" filter="fade">
                                      <p:cBhvr>
                                        <p:cTn id="14" dur="1000"/>
                                        <p:tgtEl>
                                          <p:spTgt spid="4">
                                            <p:txEl>
                                              <p:pRg st="8" end="8"/>
                                            </p:txEl>
                                          </p:spTgt>
                                        </p:tgtEl>
                                      </p:cBhvr>
                                    </p:animEffect>
                                    <p:anim calcmode="lin" valueType="num">
                                      <p:cBhvr>
                                        <p:cTn id="1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fade">
                                      <p:cBhvr>
                                        <p:cTn id="21" dur="1000"/>
                                        <p:tgtEl>
                                          <p:spTgt spid="4">
                                            <p:txEl>
                                              <p:pRg st="9" end="9"/>
                                            </p:txEl>
                                          </p:spTgt>
                                        </p:tgtEl>
                                      </p:cBhvr>
                                    </p:animEffect>
                                    <p:anim calcmode="lin" valueType="num">
                                      <p:cBhvr>
                                        <p:cTn id="2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1512" y="257969"/>
            <a:ext cx="8742556" cy="1104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1085850" algn="l"/>
              </a:tabLst>
            </a:pPr>
            <a:r>
              <a:rPr lang="en-US" altLang="en-US" sz="4800" b="1" dirty="0">
                <a:solidFill>
                  <a:srgbClr val="003399"/>
                </a:solidFill>
                <a:effectLst>
                  <a:outerShdw blurRad="38100" dist="38100" dir="2700000" algn="tl">
                    <a:srgbClr val="C0C0C0"/>
                  </a:outerShdw>
                </a:effectLst>
                <a:latin typeface="+mn-lt"/>
              </a:rPr>
              <a:t>Tolerant of error and its teachers</a:t>
            </a:r>
            <a:endParaRPr lang="en-US" altLang="en-US" b="1" dirty="0">
              <a:latin typeface="+mn-lt"/>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811839864"/>
              </p:ext>
            </p:extLst>
          </p:nvPr>
        </p:nvGraphicFramePr>
        <p:xfrm>
          <a:off x="3508664" y="969032"/>
          <a:ext cx="2141538" cy="1163638"/>
        </p:xfrm>
        <a:graphic>
          <a:graphicData uri="http://schemas.openxmlformats.org/presentationml/2006/ole">
            <mc:AlternateContent xmlns:mc="http://schemas.openxmlformats.org/markup-compatibility/2006">
              <mc:Choice xmlns:v="urn:schemas-microsoft-com:vml" Requires="v">
                <p:oleObj spid="_x0000_s20491" name="Clip" r:id="rId3" imgW="5349600" imgH="2911320" progId="MS_ClipArt_Gallery.2">
                  <p:embed/>
                </p:oleObj>
              </mc:Choice>
              <mc:Fallback>
                <p:oleObj name="Clip" r:id="rId3" imgW="5349600" imgH="2911320" progId="MS_ClipArt_Gallery.2">
                  <p:embed/>
                  <p:pic>
                    <p:nvPicPr>
                      <p:cNvPr id="215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664" y="969032"/>
                        <a:ext cx="2141538" cy="116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 Box 6"/>
          <p:cNvSpPr txBox="1">
            <a:spLocks noChangeArrowheads="1"/>
          </p:cNvSpPr>
          <p:nvPr/>
        </p:nvSpPr>
        <p:spPr bwMode="auto">
          <a:xfrm>
            <a:off x="776868" y="2291575"/>
            <a:ext cx="807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dirty="0">
                <a:ln>
                  <a:noFill/>
                </a:ln>
                <a:solidFill>
                  <a:srgbClr val="006600"/>
                </a:solidFill>
                <a:effectLst>
                  <a:outerShdw blurRad="38100" dist="38100" dir="2700000" algn="tl">
                    <a:srgbClr val="C0C0C0"/>
                  </a:outerShdw>
                </a:effectLst>
                <a:uLnTx/>
                <a:uFillTx/>
                <a:latin typeface="Tahoma" panose="020B0604030504040204" pitchFamily="34" charset="0"/>
              </a:rPr>
              <a:t> </a:t>
            </a:r>
            <a:r>
              <a:rPr kumimoji="0" lang="en-US" altLang="en-US" sz="3200" b="1" i="1" u="sng" strike="noStrike" kern="0" cap="none" spc="0" normalizeH="0" baseline="0" noProof="0" dirty="0">
                <a:ln>
                  <a:noFill/>
                </a:ln>
                <a:solidFill>
                  <a:srgbClr val="006600"/>
                </a:solidFill>
                <a:effectLst>
                  <a:outerShdw blurRad="38100" dist="38100" dir="2700000" algn="tl">
                    <a:srgbClr val="C0C0C0"/>
                  </a:outerShdw>
                </a:effectLst>
                <a:uLnTx/>
                <a:uFillTx/>
                <a:latin typeface="Tahoma" panose="020B0604030504040204" pitchFamily="34" charset="0"/>
              </a:rPr>
              <a:t>Broaden</a:t>
            </a:r>
            <a:r>
              <a:rPr kumimoji="0" lang="en-US" altLang="en-US" sz="3200" b="1" i="1" u="none" strike="noStrike" kern="0" cap="none" spc="0" normalizeH="0" baseline="0" noProof="0" dirty="0">
                <a:ln>
                  <a:noFill/>
                </a:ln>
                <a:solidFill>
                  <a:srgbClr val="006600"/>
                </a:solidFill>
                <a:effectLst>
                  <a:outerShdw blurRad="38100" dist="38100" dir="2700000" algn="tl">
                    <a:srgbClr val="C0C0C0"/>
                  </a:outerShdw>
                </a:effectLst>
                <a:uLnTx/>
                <a:uFillTx/>
                <a:latin typeface="Tahoma" panose="020B0604030504040204" pitchFamily="34" charset="0"/>
              </a:rPr>
              <a:t> the scope of Romans 14</a:t>
            </a:r>
            <a:endParaRPr kumimoji="0" lang="en-US" altLang="en-US" sz="3200" b="1" i="0" u="none" strike="noStrike" kern="0" cap="none" spc="0" normalizeH="0" baseline="0" noProof="0" dirty="0">
              <a:ln>
                <a:noFill/>
              </a:ln>
              <a:solidFill>
                <a:srgbClr val="006600"/>
              </a:solidFill>
              <a:effectLst>
                <a:outerShdw blurRad="38100" dist="38100" dir="2700000" algn="tl">
                  <a:srgbClr val="C0C0C0"/>
                </a:outerShdw>
              </a:effectLst>
              <a:uLnTx/>
              <a:uFillTx/>
              <a:latin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dirty="0">
                <a:ln>
                  <a:noFill/>
                </a:ln>
                <a:solidFill>
                  <a:srgbClr val="006600"/>
                </a:solidFill>
                <a:effectLst>
                  <a:outerShdw blurRad="38100" dist="38100" dir="2700000" algn="tl">
                    <a:srgbClr val="C0C0C0"/>
                  </a:outerShdw>
                </a:effectLst>
                <a:uLnTx/>
                <a:uFillTx/>
                <a:latin typeface="Tahoma" panose="020B0604030504040204" pitchFamily="34" charset="0"/>
              </a:rPr>
              <a:t> </a:t>
            </a:r>
            <a:r>
              <a:rPr kumimoji="0" lang="en-US" altLang="en-US" sz="3200" b="1" i="1" u="sng" strike="noStrike" kern="0" cap="none" spc="0" normalizeH="0" baseline="0" noProof="0" dirty="0">
                <a:ln>
                  <a:noFill/>
                </a:ln>
                <a:solidFill>
                  <a:srgbClr val="006600"/>
                </a:solidFill>
                <a:effectLst>
                  <a:outerShdw blurRad="38100" dist="38100" dir="2700000" algn="tl">
                    <a:srgbClr val="C0C0C0"/>
                  </a:outerShdw>
                </a:effectLst>
                <a:uLnTx/>
                <a:uFillTx/>
                <a:latin typeface="Tahoma" panose="020B0604030504040204" pitchFamily="34" charset="0"/>
              </a:rPr>
              <a:t>Narrow</a:t>
            </a:r>
            <a:r>
              <a:rPr kumimoji="0" lang="en-US" altLang="en-US" sz="3200" b="1" i="1" u="none" strike="noStrike" kern="0" cap="none" spc="0" normalizeH="0" baseline="0" noProof="0" dirty="0">
                <a:ln>
                  <a:noFill/>
                </a:ln>
                <a:solidFill>
                  <a:srgbClr val="006600"/>
                </a:solidFill>
                <a:effectLst>
                  <a:outerShdw blurRad="38100" dist="38100" dir="2700000" algn="tl">
                    <a:srgbClr val="C0C0C0"/>
                  </a:outerShdw>
                </a:effectLst>
                <a:uLnTx/>
                <a:uFillTx/>
                <a:latin typeface="Tahoma" panose="020B0604030504040204" pitchFamily="34" charset="0"/>
              </a:rPr>
              <a:t> the scope of “false teacher”</a:t>
            </a:r>
            <a:endParaRPr kumimoji="0" lang="en-US" altLang="en-US" sz="3200" b="1" i="0" u="none" strike="noStrike" kern="0" cap="none" spc="0" normalizeH="0" baseline="0" noProof="0" dirty="0">
              <a:ln>
                <a:noFill/>
              </a:ln>
              <a:solidFill>
                <a:srgbClr val="006600"/>
              </a:solidFill>
              <a:effectLst>
                <a:outerShdw blurRad="38100" dist="38100" dir="2700000" algn="tl">
                  <a:srgbClr val="C0C0C0"/>
                </a:outerShdw>
              </a:effectLst>
              <a:uLnTx/>
              <a:uFillTx/>
              <a:latin typeface="Tahoma" panose="020B0604030504040204" pitchFamily="34" charset="0"/>
            </a:endParaRPr>
          </a:p>
        </p:txBody>
      </p:sp>
      <p:sp>
        <p:nvSpPr>
          <p:cNvPr id="5" name="Oval 8"/>
          <p:cNvSpPr>
            <a:spLocks noChangeArrowheads="1"/>
          </p:cNvSpPr>
          <p:nvPr/>
        </p:nvSpPr>
        <p:spPr bwMode="auto">
          <a:xfrm>
            <a:off x="1003609" y="3676185"/>
            <a:ext cx="7151649" cy="3048000"/>
          </a:xfrm>
          <a:prstGeom prst="ellipse">
            <a:avLst/>
          </a:prstGeom>
          <a:gradFill rotWithShape="0">
            <a:gsLst>
              <a:gs pos="0">
                <a:schemeClr val="accent1"/>
              </a:gs>
              <a:gs pos="100000">
                <a:schemeClr val="bg1"/>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ysClr val="windowText" lastClr="000000"/>
                </a:solidFill>
                <a:effectLst/>
                <a:uLnTx/>
                <a:uFillTx/>
              </a:rPr>
              <a:t>Point of All This</a:t>
            </a:r>
            <a:r>
              <a:rPr kumimoji="0" lang="en-US" altLang="en-US" sz="2800" b="0" i="0" u="none" strike="noStrike" kern="0" cap="none" spc="0" normalizeH="0" baseline="0" noProof="0">
                <a:ln>
                  <a:noFill/>
                </a:ln>
                <a:solidFill>
                  <a:sysClr val="windowText" lastClr="000000"/>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4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1" u="none" strike="noStrike" kern="0" cap="none" spc="0" normalizeH="0" baseline="0" noProof="0">
                <a:ln>
                  <a:noFill/>
                </a:ln>
                <a:solidFill>
                  <a:sysClr val="windowText" lastClr="000000"/>
                </a:solidFill>
                <a:effectLst/>
                <a:uLnTx/>
                <a:uFillTx/>
              </a:rPr>
              <a:t>“Don’t call me a ‘false teacher’ or cut off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1" u="none" strike="noStrike" kern="0" cap="none" spc="0" normalizeH="0" baseline="0" noProof="0">
                <a:ln>
                  <a:noFill/>
                </a:ln>
                <a:solidFill>
                  <a:sysClr val="windowText" lastClr="000000"/>
                </a:solidFill>
                <a:effectLst/>
                <a:uLnTx/>
                <a:uFillTx/>
              </a:rPr>
              <a:t>fellowship because you think my doctrine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1" u="none" strike="noStrike" kern="0" cap="none" spc="0" normalizeH="0" baseline="0" noProof="0">
                <a:ln>
                  <a:noFill/>
                </a:ln>
                <a:solidFill>
                  <a:sysClr val="windowText" lastClr="000000"/>
                </a:solidFill>
                <a:effectLst/>
                <a:uLnTx/>
                <a:uFillTx/>
              </a:rPr>
              <a:t>is wrong. Allow me to teach what I want!”</a:t>
            </a:r>
            <a:endParaRPr kumimoji="0" lang="en-US" altLang="en-US" sz="2800" b="1"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800" b="1"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340439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828" y="84633"/>
            <a:ext cx="6328719"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algn="ctr"/>
            <a:r>
              <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Applications to</a:t>
            </a:r>
          </a:p>
          <a:p>
            <a:pPr algn="ctr"/>
            <a:r>
              <a:rPr lang="en-US" sz="6600" b="1"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Controversy</a:t>
            </a:r>
            <a:endPar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endParaRP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 name="Flowchart: Alternate Process 3"/>
          <p:cNvSpPr/>
          <p:nvPr/>
        </p:nvSpPr>
        <p:spPr>
          <a:xfrm>
            <a:off x="581957" y="2885303"/>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romanUcPeriod"/>
            </a:pPr>
            <a:r>
              <a:rPr lang="en-US" sz="3200" dirty="0">
                <a:solidFill>
                  <a:schemeClr val="tx2"/>
                </a:solidFill>
                <a:latin typeface="Arial Rounded MT Bold" panose="020F0704030504030204" pitchFamily="34" charset="0"/>
              </a:rPr>
              <a:t>Principles that Must be Applied</a:t>
            </a:r>
          </a:p>
        </p:txBody>
      </p:sp>
      <p:sp>
        <p:nvSpPr>
          <p:cNvPr id="5" name="Flowchart: Alternate Process 4"/>
          <p:cNvSpPr/>
          <p:nvPr/>
        </p:nvSpPr>
        <p:spPr>
          <a:xfrm>
            <a:off x="581957" y="3823898"/>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3200" dirty="0">
                <a:solidFill>
                  <a:schemeClr val="tx2"/>
                </a:solidFill>
                <a:latin typeface="Arial Rounded MT Bold" panose="020F0704030504030204" pitchFamily="34" charset="0"/>
              </a:rPr>
              <a:t>Instructions that Must be Followed</a:t>
            </a:r>
          </a:p>
        </p:txBody>
      </p:sp>
      <p:sp>
        <p:nvSpPr>
          <p:cNvPr id="6" name="Flowchart: Alternate Process 5"/>
          <p:cNvSpPr/>
          <p:nvPr/>
        </p:nvSpPr>
        <p:spPr>
          <a:xfrm>
            <a:off x="581957" y="4762493"/>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3200" dirty="0">
                <a:solidFill>
                  <a:schemeClr val="tx2"/>
                </a:solidFill>
                <a:latin typeface="Arial Rounded MT Bold" panose="020F0704030504030204" pitchFamily="34" charset="0"/>
              </a:rPr>
              <a:t>Efforts that Must be Resisted</a:t>
            </a:r>
          </a:p>
        </p:txBody>
      </p:sp>
      <p:sp>
        <p:nvSpPr>
          <p:cNvPr id="7" name="Flowchart: Alternate Process 6"/>
          <p:cNvSpPr/>
          <p:nvPr/>
        </p:nvSpPr>
        <p:spPr>
          <a:xfrm>
            <a:off x="581957" y="5701089"/>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3200" dirty="0">
                <a:solidFill>
                  <a:schemeClr val="tx2"/>
                </a:solidFill>
                <a:latin typeface="Arial Rounded MT Bold" panose="020F0704030504030204" pitchFamily="34" charset="0"/>
              </a:rPr>
              <a:t>Warnings that Must be Heeded</a:t>
            </a:r>
          </a:p>
        </p:txBody>
      </p:sp>
    </p:spTree>
    <p:extLst>
      <p:ext uri="{BB962C8B-B14F-4D97-AF65-F5344CB8AC3E}">
        <p14:creationId xmlns:p14="http://schemas.microsoft.com/office/powerpoint/2010/main" val="2936651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4"/>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Warnings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Heeded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6" y="2202426"/>
            <a:ext cx="8191755" cy="4216539"/>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Beware</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of drifting</a:t>
            </a:r>
          </a:p>
          <a:p>
            <a:pPr marL="971550" lvl="1" indent="-514350" defTabSz="914400">
              <a:buFont typeface="+mj-lt"/>
              <a:buAutoNum type="arabicPeriod"/>
              <a:defRPr/>
            </a:pPr>
            <a:r>
              <a:rPr lang="en-US" sz="2400" i="1" kern="0" baseline="0" dirty="0">
                <a:solidFill>
                  <a:schemeClr val="bg1"/>
                </a:solidFill>
                <a:effectLst>
                  <a:outerShdw blurRad="38100" dist="38100" dir="2700000" algn="tl">
                    <a:srgbClr val="000000">
                      <a:alpha val="43137"/>
                    </a:srgbClr>
                  </a:outerShdw>
                </a:effectLst>
              </a:rPr>
              <a:t>The</a:t>
            </a:r>
            <a:r>
              <a:rPr lang="en-US" sz="2400" i="1" kern="0" dirty="0">
                <a:solidFill>
                  <a:schemeClr val="bg1"/>
                </a:solidFill>
                <a:effectLst>
                  <a:outerShdw blurRad="38100" dist="38100" dir="2700000" algn="tl">
                    <a:srgbClr val="000000">
                      <a:alpha val="43137"/>
                    </a:srgbClr>
                  </a:outerShdw>
                </a:effectLst>
              </a:rPr>
              <a:t> winds of change are blowing</a:t>
            </a:r>
          </a:p>
          <a:p>
            <a:pPr marL="971550" lvl="1" indent="-514350" defTabSz="914400">
              <a:buFont typeface="+mj-lt"/>
              <a:buAutoNum type="arabicPeriod"/>
              <a:defRPr/>
            </a:pPr>
            <a:r>
              <a:rPr kumimoji="0" lang="en-US" sz="2400" b="0" i="1"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Departure of the present day –</a:t>
            </a:r>
            <a:r>
              <a:rPr kumimoji="0" lang="en-US" sz="2400" b="0" i="1" strike="noStrike" kern="0" cap="none" spc="0" normalizeH="0" noProof="0" dirty="0">
                <a:ln>
                  <a:noFill/>
                </a:ln>
                <a:solidFill>
                  <a:schemeClr val="bg1"/>
                </a:solidFill>
                <a:effectLst>
                  <a:outerShdw blurRad="38100" dist="38100" dir="2700000" algn="tl">
                    <a:srgbClr val="000000">
                      <a:alpha val="43137"/>
                    </a:srgbClr>
                  </a:outerShdw>
                </a:effectLst>
                <a:uLnTx/>
                <a:uFillTx/>
              </a:rPr>
              <a:t> differs from the past -now many symptoms:</a:t>
            </a:r>
          </a:p>
          <a:p>
            <a:pPr marL="1428750" lvl="2" indent="-514350" defTabSz="914400">
              <a:buFont typeface="Arial" panose="020B0604020202020204" pitchFamily="34" charset="0"/>
              <a:buChar char="•"/>
              <a:defRPr/>
            </a:pPr>
            <a:r>
              <a:rPr lang="en-US" sz="2400" kern="0" noProof="0" dirty="0">
                <a:solidFill>
                  <a:schemeClr val="bg1"/>
                </a:solidFill>
                <a:effectLst>
                  <a:outerShdw blurRad="38100" dist="38100" dir="2700000" algn="tl">
                    <a:srgbClr val="000000">
                      <a:alpha val="43137"/>
                    </a:srgbClr>
                  </a:outerShdw>
                </a:effectLst>
              </a:rPr>
              <a:t>Softer preacher</a:t>
            </a:r>
          </a:p>
          <a:p>
            <a:pPr marL="1428750" lvl="2" indent="-514350" defTabSz="914400">
              <a:buFont typeface="Arial" panose="020B0604020202020204" pitchFamily="34" charset="0"/>
              <a:buChar char="•"/>
              <a:defRPr/>
            </a:pPr>
            <a:r>
              <a:rPr kumimoji="0" lang="en-US" sz="2400" b="0" strike="noStrike" kern="0" cap="none" spc="0" normalizeH="0" baseline="0" dirty="0">
                <a:ln>
                  <a:noFill/>
                </a:ln>
                <a:solidFill>
                  <a:schemeClr val="bg1"/>
                </a:solidFill>
                <a:effectLst>
                  <a:outerShdw blurRad="38100" dist="38100" dir="2700000" algn="tl">
                    <a:srgbClr val="000000">
                      <a:alpha val="43137"/>
                    </a:srgbClr>
                  </a:outerShdw>
                </a:effectLst>
                <a:uLnTx/>
                <a:uFillTx/>
              </a:rPr>
              <a:t>Loose</a:t>
            </a:r>
            <a:r>
              <a:rPr kumimoji="0" lang="en-US" sz="2400" b="0" strike="noStrike" kern="0" cap="none" spc="0" normalizeH="0" dirty="0">
                <a:ln>
                  <a:noFill/>
                </a:ln>
                <a:solidFill>
                  <a:schemeClr val="bg1"/>
                </a:solidFill>
                <a:effectLst>
                  <a:outerShdw blurRad="38100" dist="38100" dir="2700000" algn="tl">
                    <a:srgbClr val="000000">
                      <a:alpha val="43137"/>
                    </a:srgbClr>
                  </a:outerShdw>
                </a:effectLst>
                <a:uLnTx/>
                <a:uFillTx/>
              </a:rPr>
              <a:t> on worldliness</a:t>
            </a:r>
          </a:p>
          <a:p>
            <a:pPr marL="1428750" lvl="2" indent="-514350" defTabSz="914400">
              <a:buFont typeface="Arial" panose="020B0604020202020204" pitchFamily="34" charset="0"/>
              <a:buChar char="•"/>
              <a:defRPr/>
            </a:pPr>
            <a:r>
              <a:rPr lang="en-US" sz="2400" kern="0" baseline="0" noProof="0" dirty="0">
                <a:solidFill>
                  <a:schemeClr val="bg1"/>
                </a:solidFill>
                <a:effectLst>
                  <a:outerShdw blurRad="38100" dist="38100" dir="2700000" algn="tl">
                    <a:srgbClr val="000000">
                      <a:alpha val="43137"/>
                    </a:srgbClr>
                  </a:outerShdw>
                </a:effectLst>
              </a:rPr>
              <a:t>Blurring</a:t>
            </a:r>
            <a:r>
              <a:rPr lang="en-US" sz="2400" kern="0" noProof="0" dirty="0">
                <a:solidFill>
                  <a:schemeClr val="bg1"/>
                </a:solidFill>
                <a:effectLst>
                  <a:outerShdw blurRad="38100" dist="38100" dir="2700000" algn="tl">
                    <a:srgbClr val="000000">
                      <a:alpha val="43137"/>
                    </a:srgbClr>
                  </a:outerShdw>
                </a:effectLst>
              </a:rPr>
              <a:t> lines of individual and church</a:t>
            </a:r>
          </a:p>
          <a:p>
            <a:pPr marL="1428750" lvl="2" indent="-514350" defTabSz="914400">
              <a:buFont typeface="Arial" panose="020B0604020202020204" pitchFamily="34" charset="0"/>
              <a:buChar char="•"/>
              <a:defRPr/>
            </a:pPr>
            <a:r>
              <a:rPr lang="en-US" sz="2400" kern="0" noProof="0" dirty="0">
                <a:solidFill>
                  <a:schemeClr val="bg1"/>
                </a:solidFill>
                <a:effectLst>
                  <a:outerShdw blurRad="38100" dist="38100" dir="2700000" algn="tl">
                    <a:srgbClr val="000000">
                      <a:alpha val="43137"/>
                    </a:srgbClr>
                  </a:outerShdw>
                </a:effectLst>
              </a:rPr>
              <a:t>Confusing cordiality / excitement with spirituality</a:t>
            </a:r>
          </a:p>
          <a:p>
            <a:pPr marL="1428750" lvl="2" indent="-514350" defTabSz="914400">
              <a:buFont typeface="Arial" panose="020B0604020202020204" pitchFamily="34" charset="0"/>
              <a:buChar char="•"/>
              <a:defRPr/>
            </a:pPr>
            <a:r>
              <a:rPr kumimoji="0" lang="en-US" sz="2400" b="0" strike="noStrike" kern="0" cap="none" spc="0" normalizeH="0" baseline="0" dirty="0">
                <a:ln>
                  <a:noFill/>
                </a:ln>
                <a:solidFill>
                  <a:schemeClr val="bg1"/>
                </a:solidFill>
                <a:effectLst>
                  <a:outerShdw blurRad="38100" dist="38100" dir="2700000" algn="tl">
                    <a:srgbClr val="000000">
                      <a:alpha val="43137"/>
                    </a:srgbClr>
                  </a:outerShdw>
                </a:effectLst>
                <a:uLnTx/>
                <a:uFillTx/>
              </a:rPr>
              <a:t>Divorce</a:t>
            </a:r>
            <a:r>
              <a:rPr kumimoji="0" lang="en-US" sz="2400" b="0" strike="noStrike" kern="0" cap="none" spc="0" normalizeH="0" dirty="0">
                <a:ln>
                  <a:noFill/>
                </a:ln>
                <a:solidFill>
                  <a:schemeClr val="bg1"/>
                </a:solidFill>
                <a:effectLst>
                  <a:outerShdw blurRad="38100" dist="38100" dir="2700000" algn="tl">
                    <a:srgbClr val="000000">
                      <a:alpha val="43137"/>
                    </a:srgbClr>
                  </a:outerShdw>
                </a:effectLst>
                <a:uLnTx/>
                <a:uFillTx/>
              </a:rPr>
              <a:t> &amp; remarriage</a:t>
            </a:r>
          </a:p>
          <a:p>
            <a:pPr marL="1428750" lvl="2" indent="-514350" defTabSz="914400">
              <a:buFont typeface="Arial" panose="020B0604020202020204" pitchFamily="34" charset="0"/>
              <a:buChar char="•"/>
              <a:defRPr/>
            </a:pPr>
            <a:r>
              <a:rPr lang="en-US" sz="2400" kern="0" baseline="0" noProof="0" dirty="0">
                <a:solidFill>
                  <a:schemeClr val="bg1"/>
                </a:solidFill>
                <a:effectLst>
                  <a:outerShdw blurRad="38100" dist="38100" dir="2700000" algn="tl">
                    <a:srgbClr val="000000">
                      <a:alpha val="43137"/>
                    </a:srgbClr>
                  </a:outerShdw>
                </a:effectLst>
              </a:rPr>
              <a:t>Cast doubts</a:t>
            </a:r>
            <a:r>
              <a:rPr lang="en-US" sz="2400" kern="0" noProof="0" dirty="0">
                <a:solidFill>
                  <a:schemeClr val="bg1"/>
                </a:solidFill>
                <a:effectLst>
                  <a:outerShdw blurRad="38100" dist="38100" dir="2700000" algn="tl">
                    <a:srgbClr val="000000">
                      <a:alpha val="43137"/>
                    </a:srgbClr>
                  </a:outerShdw>
                </a:effectLst>
              </a:rPr>
              <a:t> on credibility of Genesis account</a:t>
            </a:r>
          </a:p>
          <a:p>
            <a:pPr marL="1428750" lvl="2" indent="-514350" defTabSz="914400">
              <a:buFont typeface="Arial" panose="020B0604020202020204" pitchFamily="34" charset="0"/>
              <a:buChar char="•"/>
              <a:defRPr/>
            </a:pPr>
            <a:r>
              <a:rPr kumimoji="0" lang="en-US" sz="2400" b="0" strike="noStrike" kern="0" cap="none" spc="0" normalizeH="0" baseline="0" dirty="0">
                <a:ln>
                  <a:noFill/>
                </a:ln>
                <a:solidFill>
                  <a:schemeClr val="bg1"/>
                </a:solidFill>
                <a:effectLst>
                  <a:outerShdw blurRad="38100" dist="38100" dir="2700000" algn="tl">
                    <a:srgbClr val="000000">
                      <a:alpha val="43137"/>
                    </a:srgbClr>
                  </a:outerShdw>
                </a:effectLst>
                <a:uLnTx/>
                <a:uFillTx/>
              </a:rPr>
              <a:t>Claims</a:t>
            </a:r>
            <a:r>
              <a:rPr kumimoji="0" lang="en-US" sz="2400" b="0" strike="noStrike" kern="0" cap="none" spc="0" normalizeH="0" dirty="0">
                <a:ln>
                  <a:noFill/>
                </a:ln>
                <a:solidFill>
                  <a:schemeClr val="bg1"/>
                </a:solidFill>
                <a:effectLst>
                  <a:outerShdw blurRad="38100" dist="38100" dir="2700000" algn="tl">
                    <a:srgbClr val="000000">
                      <a:alpha val="43137"/>
                    </a:srgbClr>
                  </a:outerShdw>
                </a:effectLst>
                <a:uLnTx/>
                <a:uFillTx/>
              </a:rPr>
              <a:t> that we are not under law </a:t>
            </a:r>
            <a:endParaRPr kumimoji="0" lang="en-US" sz="2400" b="0"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1025367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fade">
                                      <p:cBhvr>
                                        <p:cTn id="56" dur="1000"/>
                                        <p:tgtEl>
                                          <p:spTgt spid="4">
                                            <p:txEl>
                                              <p:pRg st="8" end="8"/>
                                            </p:txEl>
                                          </p:spTgt>
                                        </p:tgtEl>
                                      </p:cBhvr>
                                    </p:animEffect>
                                    <p:anim calcmode="lin" valueType="num">
                                      <p:cBhvr>
                                        <p:cTn id="5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fade">
                                      <p:cBhvr>
                                        <p:cTn id="63" dur="1000"/>
                                        <p:tgtEl>
                                          <p:spTgt spid="4">
                                            <p:txEl>
                                              <p:pRg st="9" end="9"/>
                                            </p:txEl>
                                          </p:spTgt>
                                        </p:tgtEl>
                                      </p:cBhvr>
                                    </p:animEffect>
                                    <p:anim calcmode="lin" valueType="num">
                                      <p:cBhvr>
                                        <p:cTn id="6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4"/>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Warnings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Heeded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6" y="2202426"/>
            <a:ext cx="8191755" cy="2000548"/>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Beware</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of drifting</a:t>
            </a:r>
          </a:p>
          <a:p>
            <a:pPr marL="971550" lvl="1" indent="-514350" defTabSz="914400">
              <a:buFont typeface="+mj-lt"/>
              <a:buAutoNum type="arabicPeriod"/>
              <a:defRPr/>
            </a:pPr>
            <a:r>
              <a:rPr lang="en-US" sz="2400" i="1" kern="0" baseline="0" dirty="0">
                <a:solidFill>
                  <a:schemeClr val="bg1"/>
                </a:solidFill>
                <a:effectLst>
                  <a:outerShdw blurRad="38100" dist="38100" dir="2700000" algn="tl">
                    <a:srgbClr val="000000">
                      <a:alpha val="43137"/>
                    </a:srgbClr>
                  </a:outerShdw>
                </a:effectLst>
              </a:rPr>
              <a:t>The</a:t>
            </a:r>
            <a:r>
              <a:rPr lang="en-US" sz="2400" i="1" kern="0" dirty="0">
                <a:solidFill>
                  <a:schemeClr val="bg1"/>
                </a:solidFill>
                <a:effectLst>
                  <a:outerShdw blurRad="38100" dist="38100" dir="2700000" algn="tl">
                    <a:srgbClr val="000000">
                      <a:alpha val="43137"/>
                    </a:srgbClr>
                  </a:outerShdw>
                </a:effectLst>
              </a:rPr>
              <a:t> winds of change are blowing</a:t>
            </a:r>
          </a:p>
          <a:p>
            <a:pPr marL="971550" lvl="1" indent="-514350" defTabSz="914400">
              <a:buFont typeface="+mj-lt"/>
              <a:buAutoNum type="arabicPeriod"/>
              <a:defRPr/>
            </a:pPr>
            <a:r>
              <a:rPr kumimoji="0" lang="en-US" sz="2400" b="0" i="1"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Departure of the present day –</a:t>
            </a:r>
            <a:r>
              <a:rPr kumimoji="0" lang="en-US" sz="2400" b="0" i="1" strike="noStrike" kern="0" cap="none" spc="0" normalizeH="0" noProof="0" dirty="0">
                <a:ln>
                  <a:noFill/>
                </a:ln>
                <a:solidFill>
                  <a:schemeClr val="bg1"/>
                </a:solidFill>
                <a:effectLst>
                  <a:outerShdw blurRad="38100" dist="38100" dir="2700000" algn="tl">
                    <a:srgbClr val="000000">
                      <a:alpha val="43137"/>
                    </a:srgbClr>
                  </a:outerShdw>
                </a:effectLst>
                <a:uLnTx/>
                <a:uFillTx/>
              </a:rPr>
              <a:t> differs from the past -now many symptoms:</a:t>
            </a:r>
            <a:endParaRPr lang="en-US" sz="2400" i="1" kern="0" dirty="0">
              <a:solidFill>
                <a:schemeClr val="bg1"/>
              </a:solidFill>
              <a:effectLst>
                <a:outerShdw blurRad="38100" dist="38100" dir="2700000" algn="tl">
                  <a:srgbClr val="000000">
                    <a:alpha val="43137"/>
                  </a:srgbClr>
                </a:outerShdw>
              </a:effectLst>
            </a:endParaRPr>
          </a:p>
          <a:p>
            <a:pPr marL="971550" lvl="1" indent="-514350" defTabSz="914400">
              <a:buFont typeface="+mj-lt"/>
              <a:buAutoNum type="arabicPeriod"/>
              <a:defRPr/>
            </a:pPr>
            <a:r>
              <a:rPr kumimoji="0" lang="en-US" sz="2400" b="0" i="1" strike="noStrike" kern="0" cap="none" spc="0" normalizeH="0" noProof="0" dirty="0">
                <a:ln>
                  <a:noFill/>
                </a:ln>
                <a:solidFill>
                  <a:schemeClr val="bg1"/>
                </a:solidFill>
                <a:effectLst>
                  <a:outerShdw blurRad="38100" dist="38100" dir="2700000" algn="tl">
                    <a:srgbClr val="000000">
                      <a:alpha val="43137"/>
                    </a:srgbClr>
                  </a:outerShdw>
                </a:effectLst>
                <a:uLnTx/>
                <a:uFillTx/>
              </a:rPr>
              <a:t>Danger: the changes are gradual.</a:t>
            </a:r>
          </a:p>
        </p:txBody>
      </p:sp>
    </p:spTree>
    <p:extLst>
      <p:ext uri="{BB962C8B-B14F-4D97-AF65-F5344CB8AC3E}">
        <p14:creationId xmlns:p14="http://schemas.microsoft.com/office/powerpoint/2010/main" val="595847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j023472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57200"/>
            <a:ext cx="2063750" cy="2443163"/>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381000" y="2133600"/>
            <a:ext cx="6477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“Therefore we must give the more earnest heed to the things we have heard, lest we drift away” (NKJV)</a:t>
            </a:r>
          </a:p>
        </p:txBody>
      </p:sp>
      <p:sp>
        <p:nvSpPr>
          <p:cNvPr id="4" name="Text Box 6"/>
          <p:cNvSpPr txBox="1">
            <a:spLocks noChangeArrowheads="1"/>
          </p:cNvSpPr>
          <p:nvPr/>
        </p:nvSpPr>
        <p:spPr bwMode="auto">
          <a:xfrm>
            <a:off x="1295400" y="457200"/>
            <a:ext cx="33656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b="1" dirty="0">
                <a:solidFill>
                  <a:srgbClr val="0000FF"/>
                </a:solidFill>
              </a:rPr>
              <a:t>Hebrews 2:1</a:t>
            </a:r>
          </a:p>
        </p:txBody>
      </p:sp>
      <p:sp>
        <p:nvSpPr>
          <p:cNvPr id="5" name="Text Box 7"/>
          <p:cNvSpPr txBox="1">
            <a:spLocks noChangeArrowheads="1"/>
          </p:cNvSpPr>
          <p:nvPr/>
        </p:nvSpPr>
        <p:spPr bwMode="auto">
          <a:xfrm>
            <a:off x="457200" y="3657600"/>
            <a:ext cx="63817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Therefore we ought to give the more earnest heed to the things which we have heard, lest at any time we should let them slip. (KJV)</a:t>
            </a:r>
          </a:p>
        </p:txBody>
      </p:sp>
      <p:sp>
        <p:nvSpPr>
          <p:cNvPr id="6" name="Text Box 8"/>
          <p:cNvSpPr txBox="1">
            <a:spLocks noChangeArrowheads="1"/>
          </p:cNvSpPr>
          <p:nvPr/>
        </p:nvSpPr>
        <p:spPr bwMode="auto">
          <a:xfrm>
            <a:off x="1149350" y="5653088"/>
            <a:ext cx="6775450" cy="519112"/>
          </a:xfrm>
          <a:prstGeom prst="rect">
            <a:avLst/>
          </a:prstGeom>
          <a:solidFill>
            <a:srgbClr val="C00000"/>
          </a:solidFill>
          <a:ln>
            <a:noFill/>
          </a:ln>
          <a:effectLst/>
        </p:spPr>
        <p:txBody>
          <a:bodyPr wrap="none">
            <a:spAutoFit/>
          </a:bodyPr>
          <a:lstStyle/>
          <a:p>
            <a:r>
              <a:rPr lang="en-US" altLang="en-US" sz="2800" i="1">
                <a:solidFill>
                  <a:schemeClr val="bg1"/>
                </a:solidFill>
              </a:rPr>
              <a:t>Footnote KJV “run out as leaking vessels”</a:t>
            </a:r>
          </a:p>
        </p:txBody>
      </p:sp>
    </p:spTree>
    <p:extLst>
      <p:ext uri="{BB962C8B-B14F-4D97-AF65-F5344CB8AC3E}">
        <p14:creationId xmlns:p14="http://schemas.microsoft.com/office/powerpoint/2010/main" val="1326190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295400" y="609600"/>
            <a:ext cx="6710363" cy="914400"/>
          </a:xfrm>
          <a:prstGeom prst="rect">
            <a:avLst/>
          </a:prstGeom>
          <a:gradFill rotWithShape="0">
            <a:gsLst>
              <a:gs pos="0">
                <a:srgbClr val="C0C0C0"/>
              </a:gs>
              <a:gs pos="100000">
                <a:srgbClr val="C0C0C0">
                  <a:gamma/>
                  <a:shade val="46275"/>
                  <a:invGamma/>
                </a:srgbClr>
              </a:gs>
            </a:gsLst>
            <a:lin ang="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5400" b="1" i="0" u="none" strike="noStrike" kern="0" cap="none" spc="0" normalizeH="0" baseline="0" noProof="0">
                <a:ln>
                  <a:noFill/>
                </a:ln>
                <a:solidFill>
                  <a:srgbClr val="080808"/>
                </a:solidFill>
                <a:effectLst/>
                <a:uLnTx/>
                <a:uFillTx/>
                <a:latin typeface="Tahoma" panose="020B0604030504040204" pitchFamily="34" charset="0"/>
              </a:rPr>
              <a:t>Gr</a:t>
            </a:r>
            <a:r>
              <a:rPr kumimoji="0" lang="en-US" altLang="en-US" sz="5400" b="1" i="0" u="none" strike="noStrike" kern="0" cap="none" spc="0" normalizeH="0" baseline="0" noProof="0">
                <a:ln>
                  <a:noFill/>
                </a:ln>
                <a:solidFill>
                  <a:srgbClr val="4D4D4D"/>
                </a:solidFill>
                <a:effectLst/>
                <a:uLnTx/>
                <a:uFillTx/>
                <a:latin typeface="Tahoma" panose="020B0604030504040204" pitchFamily="34" charset="0"/>
              </a:rPr>
              <a:t>ad</a:t>
            </a:r>
            <a:r>
              <a:rPr kumimoji="0" lang="en-US" altLang="en-US" sz="5400" b="1" i="0" u="none" strike="noStrike" kern="0" cap="none" spc="0" normalizeH="0" baseline="0" noProof="0">
                <a:ln>
                  <a:noFill/>
                </a:ln>
                <a:solidFill>
                  <a:srgbClr val="5F5F5F"/>
                </a:solidFill>
                <a:effectLst/>
                <a:uLnTx/>
                <a:uFillTx/>
                <a:latin typeface="Tahoma" panose="020B0604030504040204" pitchFamily="34" charset="0"/>
              </a:rPr>
              <a:t>ua</a:t>
            </a:r>
            <a:r>
              <a:rPr kumimoji="0" lang="en-US" altLang="en-US" sz="5400" b="1" i="0" u="none" strike="noStrike" kern="0" cap="none" spc="0" normalizeH="0" baseline="0" noProof="0">
                <a:ln>
                  <a:noFill/>
                </a:ln>
                <a:solidFill>
                  <a:srgbClr val="777777"/>
                </a:solidFill>
                <a:effectLst/>
                <a:uLnTx/>
                <a:uFillTx/>
                <a:latin typeface="Tahoma" panose="020B0604030504040204" pitchFamily="34" charset="0"/>
              </a:rPr>
              <a:t>ll</a:t>
            </a:r>
            <a:r>
              <a:rPr kumimoji="0" lang="en-US" altLang="en-US" sz="5400" b="1" i="0" u="none" strike="noStrike" kern="0" cap="none" spc="0" normalizeH="0" baseline="0" noProof="0">
                <a:ln>
                  <a:noFill/>
                </a:ln>
                <a:solidFill>
                  <a:srgbClr val="808080"/>
                </a:solidFill>
                <a:effectLst/>
                <a:uLnTx/>
                <a:uFillTx/>
                <a:latin typeface="Tahoma" panose="020B0604030504040204" pitchFamily="34" charset="0"/>
              </a:rPr>
              <a:t>y &amp;</a:t>
            </a:r>
            <a:r>
              <a:rPr kumimoji="0" lang="en-US" altLang="en-US" sz="5400" b="1" i="0" u="none" strike="noStrike" kern="0" cap="none" spc="0" normalizeH="0" baseline="0" noProof="0">
                <a:ln>
                  <a:noFill/>
                </a:ln>
                <a:solidFill>
                  <a:sysClr val="windowText" lastClr="000000"/>
                </a:solidFill>
                <a:effectLst/>
                <a:uLnTx/>
                <a:uFillTx/>
                <a:latin typeface="Tahoma" panose="020B0604030504040204" pitchFamily="34" charset="0"/>
              </a:rPr>
              <a:t> </a:t>
            </a:r>
            <a:r>
              <a:rPr kumimoji="0" lang="en-US" altLang="en-US" sz="5400" b="1" i="0" u="none" strike="noStrike" kern="0" cap="none" spc="0" normalizeH="0" baseline="0" noProof="0">
                <a:ln>
                  <a:noFill/>
                </a:ln>
                <a:solidFill>
                  <a:srgbClr val="969696"/>
                </a:solidFill>
                <a:effectLst/>
                <a:uLnTx/>
                <a:uFillTx/>
                <a:latin typeface="Tahoma" panose="020B0604030504040204" pitchFamily="34" charset="0"/>
              </a:rPr>
              <a:t>Sl</a:t>
            </a:r>
            <a:r>
              <a:rPr kumimoji="0" lang="en-US" altLang="en-US" sz="5400" b="1" i="0" u="none" strike="noStrike" kern="0" cap="none" spc="0" normalizeH="0" baseline="0" noProof="0">
                <a:ln>
                  <a:noFill/>
                </a:ln>
                <a:solidFill>
                  <a:srgbClr val="B2B2B2"/>
                </a:solidFill>
                <a:effectLst/>
                <a:uLnTx/>
                <a:uFillTx/>
                <a:latin typeface="Tahoma" panose="020B0604030504040204" pitchFamily="34" charset="0"/>
              </a:rPr>
              <a:t>ow</a:t>
            </a:r>
            <a:r>
              <a:rPr kumimoji="0" lang="en-US" altLang="en-US" sz="5400" b="1" i="0" u="none" strike="noStrike" kern="0" cap="none" spc="0" normalizeH="0" baseline="0" noProof="0">
                <a:ln>
                  <a:noFill/>
                </a:ln>
                <a:solidFill>
                  <a:srgbClr val="C0C0C0"/>
                </a:solidFill>
                <a:effectLst/>
                <a:uLnTx/>
                <a:uFillTx/>
                <a:latin typeface="Tahoma" panose="020B0604030504040204" pitchFamily="34" charset="0"/>
              </a:rPr>
              <a:t>ly</a:t>
            </a:r>
            <a:endParaRPr kumimoji="0" lang="en-US" altLang="en-US" sz="5400" b="1" i="0" u="none" strike="noStrike" kern="0" cap="none" spc="0" normalizeH="0" baseline="0" noProof="0">
              <a:ln>
                <a:noFill/>
              </a:ln>
              <a:solidFill>
                <a:sysClr val="windowText" lastClr="000000"/>
              </a:solidFill>
              <a:effectLst/>
              <a:uLnTx/>
              <a:uFillTx/>
              <a:latin typeface="Tahoma" panose="020B0604030504040204" pitchFamily="34" charset="0"/>
            </a:endParaRPr>
          </a:p>
        </p:txBody>
      </p:sp>
      <p:sp>
        <p:nvSpPr>
          <p:cNvPr id="38915" name="Rectangle 3"/>
          <p:cNvSpPr>
            <a:spLocks noChangeArrowheads="1"/>
          </p:cNvSpPr>
          <p:nvPr/>
        </p:nvSpPr>
        <p:spPr bwMode="auto">
          <a:xfrm>
            <a:off x="838200" y="2743200"/>
            <a:ext cx="1066800" cy="10668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38920" name="Rectangle 8"/>
          <p:cNvSpPr>
            <a:spLocks noChangeArrowheads="1"/>
          </p:cNvSpPr>
          <p:nvPr/>
        </p:nvSpPr>
        <p:spPr bwMode="auto">
          <a:xfrm>
            <a:off x="2133600" y="2743200"/>
            <a:ext cx="1066800" cy="1066800"/>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rPr>
              <a:t>5</a:t>
            </a:r>
          </a:p>
        </p:txBody>
      </p:sp>
      <p:sp>
        <p:nvSpPr>
          <p:cNvPr id="38921" name="Rectangle 9"/>
          <p:cNvSpPr>
            <a:spLocks noChangeArrowheads="1"/>
          </p:cNvSpPr>
          <p:nvPr/>
        </p:nvSpPr>
        <p:spPr bwMode="auto">
          <a:xfrm>
            <a:off x="3429000" y="2743200"/>
            <a:ext cx="1066800" cy="1066800"/>
          </a:xfrm>
          <a:prstGeom prst="rect">
            <a:avLst/>
          </a:prstGeom>
          <a:solidFill>
            <a:srgbClr val="5F5F5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rPr>
              <a:t>10</a:t>
            </a:r>
          </a:p>
        </p:txBody>
      </p:sp>
      <p:sp>
        <p:nvSpPr>
          <p:cNvPr id="38922" name="Rectangle 10"/>
          <p:cNvSpPr>
            <a:spLocks noChangeArrowheads="1"/>
          </p:cNvSpPr>
          <p:nvPr/>
        </p:nvSpPr>
        <p:spPr bwMode="auto">
          <a:xfrm>
            <a:off x="4724400" y="2743200"/>
            <a:ext cx="1066800" cy="1066800"/>
          </a:xfrm>
          <a:prstGeom prst="rect">
            <a:avLst/>
          </a:prstGeom>
          <a:solidFill>
            <a:srgbClr val="77777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rPr>
              <a:t>15</a:t>
            </a:r>
          </a:p>
        </p:txBody>
      </p:sp>
      <p:sp>
        <p:nvSpPr>
          <p:cNvPr id="38923" name="Rectangle 11"/>
          <p:cNvSpPr>
            <a:spLocks noChangeArrowheads="1"/>
          </p:cNvSpPr>
          <p:nvPr/>
        </p:nvSpPr>
        <p:spPr bwMode="auto">
          <a:xfrm>
            <a:off x="6019800" y="2743200"/>
            <a:ext cx="1066800" cy="1066800"/>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rPr>
              <a:t>20</a:t>
            </a:r>
          </a:p>
        </p:txBody>
      </p:sp>
      <p:sp>
        <p:nvSpPr>
          <p:cNvPr id="38924" name="Rectangle 12"/>
          <p:cNvSpPr>
            <a:spLocks noChangeArrowheads="1"/>
          </p:cNvSpPr>
          <p:nvPr/>
        </p:nvSpPr>
        <p:spPr bwMode="auto">
          <a:xfrm>
            <a:off x="7315200" y="2743200"/>
            <a:ext cx="1066800" cy="10668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rPr>
              <a:t>25</a:t>
            </a:r>
          </a:p>
        </p:txBody>
      </p:sp>
      <p:sp>
        <p:nvSpPr>
          <p:cNvPr id="38925" name="Rectangle 13"/>
          <p:cNvSpPr>
            <a:spLocks noChangeArrowheads="1"/>
          </p:cNvSpPr>
          <p:nvPr/>
        </p:nvSpPr>
        <p:spPr bwMode="auto">
          <a:xfrm>
            <a:off x="2133600" y="4191000"/>
            <a:ext cx="1066800" cy="10668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35</a:t>
            </a:r>
          </a:p>
        </p:txBody>
      </p:sp>
      <p:sp>
        <p:nvSpPr>
          <p:cNvPr id="38926" name="Rectangle 14"/>
          <p:cNvSpPr>
            <a:spLocks noChangeArrowheads="1"/>
          </p:cNvSpPr>
          <p:nvPr/>
        </p:nvSpPr>
        <p:spPr bwMode="auto">
          <a:xfrm>
            <a:off x="838200" y="4191000"/>
            <a:ext cx="1066800" cy="1066800"/>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30</a:t>
            </a:r>
          </a:p>
        </p:txBody>
      </p:sp>
      <p:sp>
        <p:nvSpPr>
          <p:cNvPr id="38927" name="Rectangle 15"/>
          <p:cNvSpPr>
            <a:spLocks noChangeArrowheads="1"/>
          </p:cNvSpPr>
          <p:nvPr/>
        </p:nvSpPr>
        <p:spPr bwMode="auto">
          <a:xfrm>
            <a:off x="3505200" y="4191000"/>
            <a:ext cx="1066800" cy="1066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40</a:t>
            </a:r>
          </a:p>
        </p:txBody>
      </p:sp>
      <p:sp>
        <p:nvSpPr>
          <p:cNvPr id="38928" name="Rectangle 16"/>
          <p:cNvSpPr>
            <a:spLocks noChangeArrowheads="1"/>
          </p:cNvSpPr>
          <p:nvPr/>
        </p:nvSpPr>
        <p:spPr bwMode="auto">
          <a:xfrm>
            <a:off x="4800600" y="4191000"/>
            <a:ext cx="1066800" cy="1066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45</a:t>
            </a:r>
          </a:p>
        </p:txBody>
      </p:sp>
      <p:sp>
        <p:nvSpPr>
          <p:cNvPr id="38929" name="Rectangle 17"/>
          <p:cNvSpPr>
            <a:spLocks noChangeArrowheads="1"/>
          </p:cNvSpPr>
          <p:nvPr/>
        </p:nvSpPr>
        <p:spPr bwMode="auto">
          <a:xfrm>
            <a:off x="6096000" y="4191000"/>
            <a:ext cx="1066800" cy="1066800"/>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50</a:t>
            </a:r>
          </a:p>
        </p:txBody>
      </p:sp>
      <p:sp>
        <p:nvSpPr>
          <p:cNvPr id="38930" name="Rectangle 18"/>
          <p:cNvSpPr>
            <a:spLocks noChangeArrowheads="1"/>
          </p:cNvSpPr>
          <p:nvPr/>
        </p:nvSpPr>
        <p:spPr bwMode="auto">
          <a:xfrm>
            <a:off x="7391400" y="4191000"/>
            <a:ext cx="10668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55</a:t>
            </a:r>
          </a:p>
        </p:txBody>
      </p:sp>
      <p:sp>
        <p:nvSpPr>
          <p:cNvPr id="38931" name="Text Box 19"/>
          <p:cNvSpPr txBox="1">
            <a:spLocks noChangeArrowheads="1"/>
          </p:cNvSpPr>
          <p:nvPr/>
        </p:nvSpPr>
        <p:spPr bwMode="auto">
          <a:xfrm>
            <a:off x="3733800" y="1752600"/>
            <a:ext cx="2117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a:ln>
                  <a:noFill/>
                </a:ln>
                <a:solidFill>
                  <a:sysClr val="windowText" lastClr="000000"/>
                </a:solidFill>
                <a:effectLst/>
                <a:uLnTx/>
                <a:uFillTx/>
                <a:latin typeface="Tahoma" panose="020B0604030504040204" pitchFamily="34" charset="0"/>
              </a:rPr>
              <a:t>Heb. 2:1</a:t>
            </a:r>
          </a:p>
        </p:txBody>
      </p:sp>
    </p:spTree>
    <p:extLst>
      <p:ext uri="{BB962C8B-B14F-4D97-AF65-F5344CB8AC3E}">
        <p14:creationId xmlns:p14="http://schemas.microsoft.com/office/powerpoint/2010/main" val="1423368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500" fill="hold"/>
                                        <p:tgtEl>
                                          <p:spTgt spid="38915"/>
                                        </p:tgtEl>
                                        <p:attrNameLst>
                                          <p:attrName>ppt_x</p:attrName>
                                        </p:attrNameLst>
                                      </p:cBhvr>
                                      <p:tavLst>
                                        <p:tav tm="0">
                                          <p:val>
                                            <p:strVal val="0-#ppt_w/2"/>
                                          </p:val>
                                        </p:tav>
                                        <p:tav tm="100000">
                                          <p:val>
                                            <p:strVal val="#ppt_x"/>
                                          </p:val>
                                        </p:tav>
                                      </p:tavLst>
                                    </p:anim>
                                    <p:anim calcmode="lin" valueType="num">
                                      <p:cBhvr additive="base">
                                        <p:cTn id="8" dur="500" fill="hold"/>
                                        <p:tgtEl>
                                          <p:spTgt spid="389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8920"/>
                                        </p:tgtEl>
                                        <p:attrNameLst>
                                          <p:attrName>style.visibility</p:attrName>
                                        </p:attrNameLst>
                                      </p:cBhvr>
                                      <p:to>
                                        <p:strVal val="visible"/>
                                      </p:to>
                                    </p:set>
                                    <p:anim calcmode="lin" valueType="num">
                                      <p:cBhvr additive="base">
                                        <p:cTn id="13" dur="500" fill="hold"/>
                                        <p:tgtEl>
                                          <p:spTgt spid="38920"/>
                                        </p:tgtEl>
                                        <p:attrNameLst>
                                          <p:attrName>ppt_x</p:attrName>
                                        </p:attrNameLst>
                                      </p:cBhvr>
                                      <p:tavLst>
                                        <p:tav tm="0">
                                          <p:val>
                                            <p:strVal val="0-#ppt_w/2"/>
                                          </p:val>
                                        </p:tav>
                                        <p:tav tm="100000">
                                          <p:val>
                                            <p:strVal val="#ppt_x"/>
                                          </p:val>
                                        </p:tav>
                                      </p:tavLst>
                                    </p:anim>
                                    <p:anim calcmode="lin" valueType="num">
                                      <p:cBhvr additive="base">
                                        <p:cTn id="14" dur="500" fill="hold"/>
                                        <p:tgtEl>
                                          <p:spTgt spid="3892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8921"/>
                                        </p:tgtEl>
                                        <p:attrNameLst>
                                          <p:attrName>style.visibility</p:attrName>
                                        </p:attrNameLst>
                                      </p:cBhvr>
                                      <p:to>
                                        <p:strVal val="visible"/>
                                      </p:to>
                                    </p:set>
                                    <p:anim calcmode="lin" valueType="num">
                                      <p:cBhvr additive="base">
                                        <p:cTn id="19" dur="500" fill="hold"/>
                                        <p:tgtEl>
                                          <p:spTgt spid="38921"/>
                                        </p:tgtEl>
                                        <p:attrNameLst>
                                          <p:attrName>ppt_x</p:attrName>
                                        </p:attrNameLst>
                                      </p:cBhvr>
                                      <p:tavLst>
                                        <p:tav tm="0">
                                          <p:val>
                                            <p:strVal val="0-#ppt_w/2"/>
                                          </p:val>
                                        </p:tav>
                                        <p:tav tm="100000">
                                          <p:val>
                                            <p:strVal val="#ppt_x"/>
                                          </p:val>
                                        </p:tav>
                                      </p:tavLst>
                                    </p:anim>
                                    <p:anim calcmode="lin" valueType="num">
                                      <p:cBhvr additive="base">
                                        <p:cTn id="20" dur="500" fill="hold"/>
                                        <p:tgtEl>
                                          <p:spTgt spid="3892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8922"/>
                                        </p:tgtEl>
                                        <p:attrNameLst>
                                          <p:attrName>style.visibility</p:attrName>
                                        </p:attrNameLst>
                                      </p:cBhvr>
                                      <p:to>
                                        <p:strVal val="visible"/>
                                      </p:to>
                                    </p:set>
                                    <p:anim calcmode="lin" valueType="num">
                                      <p:cBhvr additive="base">
                                        <p:cTn id="25" dur="500" fill="hold"/>
                                        <p:tgtEl>
                                          <p:spTgt spid="38922"/>
                                        </p:tgtEl>
                                        <p:attrNameLst>
                                          <p:attrName>ppt_x</p:attrName>
                                        </p:attrNameLst>
                                      </p:cBhvr>
                                      <p:tavLst>
                                        <p:tav tm="0">
                                          <p:val>
                                            <p:strVal val="0-#ppt_w/2"/>
                                          </p:val>
                                        </p:tav>
                                        <p:tav tm="100000">
                                          <p:val>
                                            <p:strVal val="#ppt_x"/>
                                          </p:val>
                                        </p:tav>
                                      </p:tavLst>
                                    </p:anim>
                                    <p:anim calcmode="lin" valueType="num">
                                      <p:cBhvr additive="base">
                                        <p:cTn id="26" dur="500" fill="hold"/>
                                        <p:tgtEl>
                                          <p:spTgt spid="3892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8923"/>
                                        </p:tgtEl>
                                        <p:attrNameLst>
                                          <p:attrName>style.visibility</p:attrName>
                                        </p:attrNameLst>
                                      </p:cBhvr>
                                      <p:to>
                                        <p:strVal val="visible"/>
                                      </p:to>
                                    </p:set>
                                    <p:anim calcmode="lin" valueType="num">
                                      <p:cBhvr additive="base">
                                        <p:cTn id="31" dur="500" fill="hold"/>
                                        <p:tgtEl>
                                          <p:spTgt spid="38923"/>
                                        </p:tgtEl>
                                        <p:attrNameLst>
                                          <p:attrName>ppt_x</p:attrName>
                                        </p:attrNameLst>
                                      </p:cBhvr>
                                      <p:tavLst>
                                        <p:tav tm="0">
                                          <p:val>
                                            <p:strVal val="0-#ppt_w/2"/>
                                          </p:val>
                                        </p:tav>
                                        <p:tav tm="100000">
                                          <p:val>
                                            <p:strVal val="#ppt_x"/>
                                          </p:val>
                                        </p:tav>
                                      </p:tavLst>
                                    </p:anim>
                                    <p:anim calcmode="lin" valueType="num">
                                      <p:cBhvr additive="base">
                                        <p:cTn id="32" dur="500" fill="hold"/>
                                        <p:tgtEl>
                                          <p:spTgt spid="3892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8924"/>
                                        </p:tgtEl>
                                        <p:attrNameLst>
                                          <p:attrName>style.visibility</p:attrName>
                                        </p:attrNameLst>
                                      </p:cBhvr>
                                      <p:to>
                                        <p:strVal val="visible"/>
                                      </p:to>
                                    </p:set>
                                    <p:anim calcmode="lin" valueType="num">
                                      <p:cBhvr additive="base">
                                        <p:cTn id="37" dur="500" fill="hold"/>
                                        <p:tgtEl>
                                          <p:spTgt spid="38924"/>
                                        </p:tgtEl>
                                        <p:attrNameLst>
                                          <p:attrName>ppt_x</p:attrName>
                                        </p:attrNameLst>
                                      </p:cBhvr>
                                      <p:tavLst>
                                        <p:tav tm="0">
                                          <p:val>
                                            <p:strVal val="0-#ppt_w/2"/>
                                          </p:val>
                                        </p:tav>
                                        <p:tav tm="100000">
                                          <p:val>
                                            <p:strVal val="#ppt_x"/>
                                          </p:val>
                                        </p:tav>
                                      </p:tavLst>
                                    </p:anim>
                                    <p:anim calcmode="lin" valueType="num">
                                      <p:cBhvr additive="base">
                                        <p:cTn id="38" dur="500" fill="hold"/>
                                        <p:tgtEl>
                                          <p:spTgt spid="3892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8926"/>
                                        </p:tgtEl>
                                        <p:attrNameLst>
                                          <p:attrName>style.visibility</p:attrName>
                                        </p:attrNameLst>
                                      </p:cBhvr>
                                      <p:to>
                                        <p:strVal val="visible"/>
                                      </p:to>
                                    </p:set>
                                    <p:anim calcmode="lin" valueType="num">
                                      <p:cBhvr additive="base">
                                        <p:cTn id="43" dur="500" fill="hold"/>
                                        <p:tgtEl>
                                          <p:spTgt spid="38926"/>
                                        </p:tgtEl>
                                        <p:attrNameLst>
                                          <p:attrName>ppt_x</p:attrName>
                                        </p:attrNameLst>
                                      </p:cBhvr>
                                      <p:tavLst>
                                        <p:tav tm="0">
                                          <p:val>
                                            <p:strVal val="0-#ppt_w/2"/>
                                          </p:val>
                                        </p:tav>
                                        <p:tav tm="100000">
                                          <p:val>
                                            <p:strVal val="#ppt_x"/>
                                          </p:val>
                                        </p:tav>
                                      </p:tavLst>
                                    </p:anim>
                                    <p:anim calcmode="lin" valueType="num">
                                      <p:cBhvr additive="base">
                                        <p:cTn id="44" dur="500" fill="hold"/>
                                        <p:tgtEl>
                                          <p:spTgt spid="3892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38925"/>
                                        </p:tgtEl>
                                        <p:attrNameLst>
                                          <p:attrName>style.visibility</p:attrName>
                                        </p:attrNameLst>
                                      </p:cBhvr>
                                      <p:to>
                                        <p:strVal val="visible"/>
                                      </p:to>
                                    </p:set>
                                    <p:anim calcmode="lin" valueType="num">
                                      <p:cBhvr additive="base">
                                        <p:cTn id="49" dur="500" fill="hold"/>
                                        <p:tgtEl>
                                          <p:spTgt spid="38925"/>
                                        </p:tgtEl>
                                        <p:attrNameLst>
                                          <p:attrName>ppt_x</p:attrName>
                                        </p:attrNameLst>
                                      </p:cBhvr>
                                      <p:tavLst>
                                        <p:tav tm="0">
                                          <p:val>
                                            <p:strVal val="0-#ppt_w/2"/>
                                          </p:val>
                                        </p:tav>
                                        <p:tav tm="100000">
                                          <p:val>
                                            <p:strVal val="#ppt_x"/>
                                          </p:val>
                                        </p:tav>
                                      </p:tavLst>
                                    </p:anim>
                                    <p:anim calcmode="lin" valueType="num">
                                      <p:cBhvr additive="base">
                                        <p:cTn id="50" dur="500" fill="hold"/>
                                        <p:tgtEl>
                                          <p:spTgt spid="3892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38927"/>
                                        </p:tgtEl>
                                        <p:attrNameLst>
                                          <p:attrName>style.visibility</p:attrName>
                                        </p:attrNameLst>
                                      </p:cBhvr>
                                      <p:to>
                                        <p:strVal val="visible"/>
                                      </p:to>
                                    </p:set>
                                    <p:anim calcmode="lin" valueType="num">
                                      <p:cBhvr additive="base">
                                        <p:cTn id="55" dur="500" fill="hold"/>
                                        <p:tgtEl>
                                          <p:spTgt spid="38927"/>
                                        </p:tgtEl>
                                        <p:attrNameLst>
                                          <p:attrName>ppt_x</p:attrName>
                                        </p:attrNameLst>
                                      </p:cBhvr>
                                      <p:tavLst>
                                        <p:tav tm="0">
                                          <p:val>
                                            <p:strVal val="0-#ppt_w/2"/>
                                          </p:val>
                                        </p:tav>
                                        <p:tav tm="100000">
                                          <p:val>
                                            <p:strVal val="#ppt_x"/>
                                          </p:val>
                                        </p:tav>
                                      </p:tavLst>
                                    </p:anim>
                                    <p:anim calcmode="lin" valueType="num">
                                      <p:cBhvr additive="base">
                                        <p:cTn id="56" dur="500" fill="hold"/>
                                        <p:tgtEl>
                                          <p:spTgt spid="38927"/>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38928"/>
                                        </p:tgtEl>
                                        <p:attrNameLst>
                                          <p:attrName>style.visibility</p:attrName>
                                        </p:attrNameLst>
                                      </p:cBhvr>
                                      <p:to>
                                        <p:strVal val="visible"/>
                                      </p:to>
                                    </p:set>
                                    <p:anim calcmode="lin" valueType="num">
                                      <p:cBhvr additive="base">
                                        <p:cTn id="61" dur="500" fill="hold"/>
                                        <p:tgtEl>
                                          <p:spTgt spid="38928"/>
                                        </p:tgtEl>
                                        <p:attrNameLst>
                                          <p:attrName>ppt_x</p:attrName>
                                        </p:attrNameLst>
                                      </p:cBhvr>
                                      <p:tavLst>
                                        <p:tav tm="0">
                                          <p:val>
                                            <p:strVal val="0-#ppt_w/2"/>
                                          </p:val>
                                        </p:tav>
                                        <p:tav tm="100000">
                                          <p:val>
                                            <p:strVal val="#ppt_x"/>
                                          </p:val>
                                        </p:tav>
                                      </p:tavLst>
                                    </p:anim>
                                    <p:anim calcmode="lin" valueType="num">
                                      <p:cBhvr additive="base">
                                        <p:cTn id="62" dur="500" fill="hold"/>
                                        <p:tgtEl>
                                          <p:spTgt spid="38928"/>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38929"/>
                                        </p:tgtEl>
                                        <p:attrNameLst>
                                          <p:attrName>style.visibility</p:attrName>
                                        </p:attrNameLst>
                                      </p:cBhvr>
                                      <p:to>
                                        <p:strVal val="visible"/>
                                      </p:to>
                                    </p:set>
                                    <p:anim calcmode="lin" valueType="num">
                                      <p:cBhvr additive="base">
                                        <p:cTn id="67" dur="500" fill="hold"/>
                                        <p:tgtEl>
                                          <p:spTgt spid="38929"/>
                                        </p:tgtEl>
                                        <p:attrNameLst>
                                          <p:attrName>ppt_x</p:attrName>
                                        </p:attrNameLst>
                                      </p:cBhvr>
                                      <p:tavLst>
                                        <p:tav tm="0">
                                          <p:val>
                                            <p:strVal val="0-#ppt_w/2"/>
                                          </p:val>
                                        </p:tav>
                                        <p:tav tm="100000">
                                          <p:val>
                                            <p:strVal val="#ppt_x"/>
                                          </p:val>
                                        </p:tav>
                                      </p:tavLst>
                                    </p:anim>
                                    <p:anim calcmode="lin" valueType="num">
                                      <p:cBhvr additive="base">
                                        <p:cTn id="68" dur="500" fill="hold"/>
                                        <p:tgtEl>
                                          <p:spTgt spid="38929"/>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38930"/>
                                        </p:tgtEl>
                                        <p:attrNameLst>
                                          <p:attrName>style.visibility</p:attrName>
                                        </p:attrNameLst>
                                      </p:cBhvr>
                                      <p:to>
                                        <p:strVal val="visible"/>
                                      </p:to>
                                    </p:set>
                                    <p:anim calcmode="lin" valueType="num">
                                      <p:cBhvr additive="base">
                                        <p:cTn id="73" dur="500" fill="hold"/>
                                        <p:tgtEl>
                                          <p:spTgt spid="38930"/>
                                        </p:tgtEl>
                                        <p:attrNameLst>
                                          <p:attrName>ppt_x</p:attrName>
                                        </p:attrNameLst>
                                      </p:cBhvr>
                                      <p:tavLst>
                                        <p:tav tm="0">
                                          <p:val>
                                            <p:strVal val="0-#ppt_w/2"/>
                                          </p:val>
                                        </p:tav>
                                        <p:tav tm="100000">
                                          <p:val>
                                            <p:strVal val="#ppt_x"/>
                                          </p:val>
                                        </p:tav>
                                      </p:tavLst>
                                    </p:anim>
                                    <p:anim calcmode="lin" valueType="num">
                                      <p:cBhvr additive="base">
                                        <p:cTn id="74" dur="500" fill="hold"/>
                                        <p:tgtEl>
                                          <p:spTgt spid="389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295400" y="609600"/>
            <a:ext cx="6710363" cy="914400"/>
          </a:xfrm>
          <a:prstGeom prst="rect">
            <a:avLst/>
          </a:prstGeom>
          <a:gradFill rotWithShape="0">
            <a:gsLst>
              <a:gs pos="0">
                <a:srgbClr val="C0C0C0"/>
              </a:gs>
              <a:gs pos="100000">
                <a:srgbClr val="C0C0C0">
                  <a:gamma/>
                  <a:shade val="46275"/>
                  <a:invGamma/>
                </a:srgbClr>
              </a:gs>
            </a:gsLst>
            <a:lin ang="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5400" b="1" i="0" u="none" strike="noStrike" kern="0" cap="none" spc="0" normalizeH="0" baseline="0" noProof="0">
                <a:ln>
                  <a:noFill/>
                </a:ln>
                <a:solidFill>
                  <a:srgbClr val="080808"/>
                </a:solidFill>
                <a:effectLst/>
                <a:uLnTx/>
                <a:uFillTx/>
                <a:latin typeface="Tahoma" panose="020B0604030504040204" pitchFamily="34" charset="0"/>
              </a:rPr>
              <a:t>Gr</a:t>
            </a:r>
            <a:r>
              <a:rPr kumimoji="0" lang="en-US" altLang="en-US" sz="5400" b="1" i="0" u="none" strike="noStrike" kern="0" cap="none" spc="0" normalizeH="0" baseline="0" noProof="0">
                <a:ln>
                  <a:noFill/>
                </a:ln>
                <a:solidFill>
                  <a:srgbClr val="4D4D4D"/>
                </a:solidFill>
                <a:effectLst/>
                <a:uLnTx/>
                <a:uFillTx/>
                <a:latin typeface="Tahoma" panose="020B0604030504040204" pitchFamily="34" charset="0"/>
              </a:rPr>
              <a:t>ad</a:t>
            </a:r>
            <a:r>
              <a:rPr kumimoji="0" lang="en-US" altLang="en-US" sz="5400" b="1" i="0" u="none" strike="noStrike" kern="0" cap="none" spc="0" normalizeH="0" baseline="0" noProof="0">
                <a:ln>
                  <a:noFill/>
                </a:ln>
                <a:solidFill>
                  <a:srgbClr val="5F5F5F"/>
                </a:solidFill>
                <a:effectLst/>
                <a:uLnTx/>
                <a:uFillTx/>
                <a:latin typeface="Tahoma" panose="020B0604030504040204" pitchFamily="34" charset="0"/>
              </a:rPr>
              <a:t>ua</a:t>
            </a:r>
            <a:r>
              <a:rPr kumimoji="0" lang="en-US" altLang="en-US" sz="5400" b="1" i="0" u="none" strike="noStrike" kern="0" cap="none" spc="0" normalizeH="0" baseline="0" noProof="0">
                <a:ln>
                  <a:noFill/>
                </a:ln>
                <a:solidFill>
                  <a:srgbClr val="777777"/>
                </a:solidFill>
                <a:effectLst/>
                <a:uLnTx/>
                <a:uFillTx/>
                <a:latin typeface="Tahoma" panose="020B0604030504040204" pitchFamily="34" charset="0"/>
              </a:rPr>
              <a:t>ll</a:t>
            </a:r>
            <a:r>
              <a:rPr kumimoji="0" lang="en-US" altLang="en-US" sz="5400" b="1" i="0" u="none" strike="noStrike" kern="0" cap="none" spc="0" normalizeH="0" baseline="0" noProof="0">
                <a:ln>
                  <a:noFill/>
                </a:ln>
                <a:solidFill>
                  <a:srgbClr val="808080"/>
                </a:solidFill>
                <a:effectLst/>
                <a:uLnTx/>
                <a:uFillTx/>
                <a:latin typeface="Tahoma" panose="020B0604030504040204" pitchFamily="34" charset="0"/>
              </a:rPr>
              <a:t>y &amp;</a:t>
            </a:r>
            <a:r>
              <a:rPr kumimoji="0" lang="en-US" altLang="en-US" sz="5400" b="1" i="0" u="none" strike="noStrike" kern="0" cap="none" spc="0" normalizeH="0" baseline="0" noProof="0">
                <a:ln>
                  <a:noFill/>
                </a:ln>
                <a:solidFill>
                  <a:sysClr val="windowText" lastClr="000000"/>
                </a:solidFill>
                <a:effectLst/>
                <a:uLnTx/>
                <a:uFillTx/>
                <a:latin typeface="Tahoma" panose="020B0604030504040204" pitchFamily="34" charset="0"/>
              </a:rPr>
              <a:t> </a:t>
            </a:r>
            <a:r>
              <a:rPr kumimoji="0" lang="en-US" altLang="en-US" sz="5400" b="1" i="0" u="none" strike="noStrike" kern="0" cap="none" spc="0" normalizeH="0" baseline="0" noProof="0">
                <a:ln>
                  <a:noFill/>
                </a:ln>
                <a:solidFill>
                  <a:srgbClr val="969696"/>
                </a:solidFill>
                <a:effectLst/>
                <a:uLnTx/>
                <a:uFillTx/>
                <a:latin typeface="Tahoma" panose="020B0604030504040204" pitchFamily="34" charset="0"/>
              </a:rPr>
              <a:t>Sl</a:t>
            </a:r>
            <a:r>
              <a:rPr kumimoji="0" lang="en-US" altLang="en-US" sz="5400" b="1" i="0" u="none" strike="noStrike" kern="0" cap="none" spc="0" normalizeH="0" baseline="0" noProof="0">
                <a:ln>
                  <a:noFill/>
                </a:ln>
                <a:solidFill>
                  <a:srgbClr val="B2B2B2"/>
                </a:solidFill>
                <a:effectLst/>
                <a:uLnTx/>
                <a:uFillTx/>
                <a:latin typeface="Tahoma" panose="020B0604030504040204" pitchFamily="34" charset="0"/>
              </a:rPr>
              <a:t>ow</a:t>
            </a:r>
            <a:r>
              <a:rPr kumimoji="0" lang="en-US" altLang="en-US" sz="5400" b="1" i="0" u="none" strike="noStrike" kern="0" cap="none" spc="0" normalizeH="0" baseline="0" noProof="0">
                <a:ln>
                  <a:noFill/>
                </a:ln>
                <a:solidFill>
                  <a:srgbClr val="C0C0C0"/>
                </a:solidFill>
                <a:effectLst/>
                <a:uLnTx/>
                <a:uFillTx/>
                <a:latin typeface="Tahoma" panose="020B0604030504040204" pitchFamily="34" charset="0"/>
              </a:rPr>
              <a:t>ly</a:t>
            </a:r>
            <a:endParaRPr kumimoji="0" lang="en-US" altLang="en-US" sz="5400" b="1" i="0" u="none" strike="noStrike" kern="0" cap="none" spc="0" normalizeH="0" baseline="0" noProof="0">
              <a:ln>
                <a:noFill/>
              </a:ln>
              <a:solidFill>
                <a:sysClr val="windowText" lastClr="000000"/>
              </a:solidFill>
              <a:effectLst/>
              <a:uLnTx/>
              <a:uFillTx/>
              <a:latin typeface="Tahoma" panose="020B0604030504040204" pitchFamily="34" charset="0"/>
            </a:endParaRPr>
          </a:p>
        </p:txBody>
      </p:sp>
      <p:sp>
        <p:nvSpPr>
          <p:cNvPr id="38930" name="Rectangle 18"/>
          <p:cNvSpPr>
            <a:spLocks noChangeArrowheads="1"/>
          </p:cNvSpPr>
          <p:nvPr/>
        </p:nvSpPr>
        <p:spPr bwMode="auto">
          <a:xfrm>
            <a:off x="822158" y="2743200"/>
            <a:ext cx="10668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55</a:t>
            </a:r>
          </a:p>
        </p:txBody>
      </p:sp>
      <p:sp>
        <p:nvSpPr>
          <p:cNvPr id="38931" name="Text Box 19"/>
          <p:cNvSpPr txBox="1">
            <a:spLocks noChangeArrowheads="1"/>
          </p:cNvSpPr>
          <p:nvPr/>
        </p:nvSpPr>
        <p:spPr bwMode="auto">
          <a:xfrm>
            <a:off x="3733800" y="1752600"/>
            <a:ext cx="2117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a:ln>
                  <a:noFill/>
                </a:ln>
                <a:solidFill>
                  <a:sysClr val="windowText" lastClr="000000"/>
                </a:solidFill>
                <a:effectLst/>
                <a:uLnTx/>
                <a:uFillTx/>
                <a:latin typeface="Tahoma" panose="020B0604030504040204" pitchFamily="34" charset="0"/>
              </a:rPr>
              <a:t>Heb. 2:1</a:t>
            </a:r>
          </a:p>
        </p:txBody>
      </p:sp>
      <p:sp>
        <p:nvSpPr>
          <p:cNvPr id="2" name="Rounded Rectangle 1"/>
          <p:cNvSpPr/>
          <p:nvPr/>
        </p:nvSpPr>
        <p:spPr bwMode="auto">
          <a:xfrm>
            <a:off x="2083869" y="2743200"/>
            <a:ext cx="1078832" cy="1066800"/>
          </a:xfrm>
          <a:prstGeom prst="roundRect">
            <a:avLst>
              <a:gd name="adj" fmla="val 3609"/>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Times New Roman" panose="02020603050405020304" pitchFamily="18" charset="0"/>
              </a:rPr>
              <a:t>60</a:t>
            </a:r>
          </a:p>
        </p:txBody>
      </p:sp>
      <p:sp>
        <p:nvSpPr>
          <p:cNvPr id="17" name="Rounded Rectangle 16"/>
          <p:cNvSpPr/>
          <p:nvPr/>
        </p:nvSpPr>
        <p:spPr bwMode="auto">
          <a:xfrm>
            <a:off x="3357612" y="2743200"/>
            <a:ext cx="1078832" cy="1066800"/>
          </a:xfrm>
          <a:prstGeom prst="roundRect">
            <a:avLst>
              <a:gd name="adj" fmla="val 721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Times New Roman" panose="02020603050405020304" pitchFamily="18" charset="0"/>
              </a:rPr>
              <a:t>65</a:t>
            </a:r>
          </a:p>
        </p:txBody>
      </p:sp>
      <p:sp>
        <p:nvSpPr>
          <p:cNvPr id="18" name="Rounded Rectangle 17"/>
          <p:cNvSpPr/>
          <p:nvPr/>
        </p:nvSpPr>
        <p:spPr bwMode="auto">
          <a:xfrm>
            <a:off x="4631355" y="2743200"/>
            <a:ext cx="1078832" cy="1066800"/>
          </a:xfrm>
          <a:prstGeom prst="roundRect">
            <a:avLst>
              <a:gd name="adj" fmla="val 1082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Times New Roman" panose="02020603050405020304" pitchFamily="18" charset="0"/>
              </a:rPr>
              <a:t>70</a:t>
            </a:r>
          </a:p>
        </p:txBody>
      </p:sp>
      <p:sp>
        <p:nvSpPr>
          <p:cNvPr id="19" name="Rounded Rectangle 18"/>
          <p:cNvSpPr/>
          <p:nvPr/>
        </p:nvSpPr>
        <p:spPr bwMode="auto">
          <a:xfrm>
            <a:off x="5905098" y="2743200"/>
            <a:ext cx="1078832" cy="1066800"/>
          </a:xfrm>
          <a:prstGeom prst="roundRect">
            <a:avLst>
              <a:gd name="adj" fmla="val 18045"/>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Times New Roman" panose="02020603050405020304" pitchFamily="18" charset="0"/>
              </a:rPr>
              <a:t>75</a:t>
            </a:r>
          </a:p>
        </p:txBody>
      </p:sp>
      <p:sp>
        <p:nvSpPr>
          <p:cNvPr id="20" name="Rounded Rectangle 19"/>
          <p:cNvSpPr/>
          <p:nvPr/>
        </p:nvSpPr>
        <p:spPr bwMode="auto">
          <a:xfrm>
            <a:off x="7178841" y="2743200"/>
            <a:ext cx="1078832" cy="1066800"/>
          </a:xfrm>
          <a:prstGeom prst="roundRect">
            <a:avLst>
              <a:gd name="adj" fmla="val 2255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Times New Roman" panose="02020603050405020304" pitchFamily="18" charset="0"/>
              </a:rPr>
              <a:t>80</a:t>
            </a:r>
          </a:p>
        </p:txBody>
      </p:sp>
      <p:sp>
        <p:nvSpPr>
          <p:cNvPr id="21" name="Rounded Rectangle 20"/>
          <p:cNvSpPr/>
          <p:nvPr/>
        </p:nvSpPr>
        <p:spPr bwMode="auto">
          <a:xfrm>
            <a:off x="816142" y="4060257"/>
            <a:ext cx="1078832" cy="1066800"/>
          </a:xfrm>
          <a:prstGeom prst="roundRect">
            <a:avLst>
              <a:gd name="adj" fmla="val 2977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Times New Roman" panose="02020603050405020304" pitchFamily="18" charset="0"/>
              </a:rPr>
              <a:t>85</a:t>
            </a:r>
          </a:p>
        </p:txBody>
      </p:sp>
      <p:sp>
        <p:nvSpPr>
          <p:cNvPr id="22" name="Rounded Rectangle 21"/>
          <p:cNvSpPr/>
          <p:nvPr/>
        </p:nvSpPr>
        <p:spPr bwMode="auto">
          <a:xfrm>
            <a:off x="2083869" y="4060257"/>
            <a:ext cx="1078832" cy="1066800"/>
          </a:xfrm>
          <a:prstGeom prst="roundRect">
            <a:avLst>
              <a:gd name="adj" fmla="val 33383"/>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Times New Roman" panose="02020603050405020304" pitchFamily="18" charset="0"/>
              </a:rPr>
              <a:t>90</a:t>
            </a:r>
          </a:p>
        </p:txBody>
      </p:sp>
      <p:sp>
        <p:nvSpPr>
          <p:cNvPr id="24" name="Rounded Rectangle 23"/>
          <p:cNvSpPr/>
          <p:nvPr/>
        </p:nvSpPr>
        <p:spPr bwMode="auto">
          <a:xfrm>
            <a:off x="3351596" y="4060257"/>
            <a:ext cx="1078832" cy="1066800"/>
          </a:xfrm>
          <a:prstGeom prst="roundRect">
            <a:avLst>
              <a:gd name="adj" fmla="val 3699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Times New Roman" panose="02020603050405020304" pitchFamily="18" charset="0"/>
              </a:rPr>
              <a:t>95</a:t>
            </a:r>
          </a:p>
        </p:txBody>
      </p:sp>
      <p:sp>
        <p:nvSpPr>
          <p:cNvPr id="25" name="Rounded Rectangle 24"/>
          <p:cNvSpPr/>
          <p:nvPr/>
        </p:nvSpPr>
        <p:spPr bwMode="auto">
          <a:xfrm>
            <a:off x="4650581" y="4060257"/>
            <a:ext cx="1078832" cy="1066800"/>
          </a:xfrm>
          <a:prstGeom prst="roundRect">
            <a:avLst>
              <a:gd name="adj" fmla="val 4240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Times New Roman" panose="02020603050405020304" pitchFamily="18" charset="0"/>
              </a:rPr>
              <a:t>100</a:t>
            </a:r>
          </a:p>
        </p:txBody>
      </p:sp>
      <p:sp>
        <p:nvSpPr>
          <p:cNvPr id="26" name="Rounded Rectangle 25"/>
          <p:cNvSpPr/>
          <p:nvPr/>
        </p:nvSpPr>
        <p:spPr bwMode="auto">
          <a:xfrm>
            <a:off x="5949566" y="4060257"/>
            <a:ext cx="1078832" cy="1066800"/>
          </a:xfrm>
          <a:prstGeom prst="roundRect">
            <a:avLst>
              <a:gd name="adj" fmla="val 45113"/>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Times New Roman" panose="02020603050405020304" pitchFamily="18" charset="0"/>
              </a:rPr>
              <a:t>105</a:t>
            </a:r>
          </a:p>
        </p:txBody>
      </p:sp>
      <p:sp>
        <p:nvSpPr>
          <p:cNvPr id="27" name="Rounded Rectangle 26"/>
          <p:cNvSpPr/>
          <p:nvPr/>
        </p:nvSpPr>
        <p:spPr bwMode="auto">
          <a:xfrm>
            <a:off x="7248551" y="4060257"/>
            <a:ext cx="1078832" cy="1066800"/>
          </a:xfrm>
          <a:prstGeom prst="roundRect">
            <a:avLst>
              <a:gd name="adj" fmla="val 500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Times New Roman" panose="02020603050405020304" pitchFamily="18" charset="0"/>
              </a:rPr>
              <a:t>110</a:t>
            </a:r>
          </a:p>
        </p:txBody>
      </p:sp>
      <p:sp>
        <p:nvSpPr>
          <p:cNvPr id="28" name="Rectangle 3"/>
          <p:cNvSpPr>
            <a:spLocks noChangeArrowheads="1"/>
          </p:cNvSpPr>
          <p:nvPr/>
        </p:nvSpPr>
        <p:spPr bwMode="auto">
          <a:xfrm>
            <a:off x="7275823" y="5245769"/>
            <a:ext cx="1066800" cy="10668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20914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0-#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0-#ppt_w/2"/>
                                          </p:val>
                                        </p:tav>
                                        <p:tav tm="100000">
                                          <p:val>
                                            <p:strVal val="#ppt_x"/>
                                          </p:val>
                                        </p:tav>
                                      </p:tavLst>
                                    </p:anim>
                                    <p:anim calcmode="lin" valueType="num">
                                      <p:cBhvr additive="base">
                                        <p:cTn id="5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0-#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0-#ppt_w/2"/>
                                          </p:val>
                                        </p:tav>
                                        <p:tav tm="100000">
                                          <p:val>
                                            <p:strVal val="#ppt_x"/>
                                          </p:val>
                                        </p:tav>
                                      </p:tavLst>
                                    </p:anim>
                                    <p:anim calcmode="lin" valueType="num">
                                      <p:cBhvr additive="base">
                                        <p:cTn id="6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5993" y="84633"/>
            <a:ext cx="5152373"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algn="ctr"/>
            <a:r>
              <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Fellowship</a:t>
            </a:r>
          </a:p>
          <a:p>
            <a:pPr algn="ctr"/>
            <a:r>
              <a:rPr lang="en-US" sz="6600" b="1"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In The Truth</a:t>
            </a:r>
            <a:endPar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endParaRPr>
          </a:p>
        </p:txBody>
      </p:sp>
      <p:sp>
        <p:nvSpPr>
          <p:cNvPr id="4" name="Flowchart: Alternate Process 3"/>
          <p:cNvSpPr/>
          <p:nvPr/>
        </p:nvSpPr>
        <p:spPr>
          <a:xfrm>
            <a:off x="678427" y="2635046"/>
            <a:ext cx="7816645" cy="747252"/>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romanUcPeriod"/>
            </a:pPr>
            <a:r>
              <a:rPr lang="en-US" sz="3200" dirty="0">
                <a:solidFill>
                  <a:schemeClr val="tx2"/>
                </a:solidFill>
                <a:latin typeface="Arial Rounded MT Bold" panose="020F0704030504030204" pitchFamily="34" charset="0"/>
              </a:rPr>
              <a:t>The Basis</a:t>
            </a:r>
          </a:p>
        </p:txBody>
      </p:sp>
      <p:sp>
        <p:nvSpPr>
          <p:cNvPr id="5" name="Rectangle 4"/>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Flowchart: Alternate Process 5"/>
          <p:cNvSpPr/>
          <p:nvPr/>
        </p:nvSpPr>
        <p:spPr>
          <a:xfrm>
            <a:off x="678427" y="3645257"/>
            <a:ext cx="7816645" cy="747252"/>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3200" dirty="0">
                <a:solidFill>
                  <a:schemeClr val="tx2"/>
                </a:solidFill>
                <a:latin typeface="Arial Rounded MT Bold" panose="020F0704030504030204" pitchFamily="34" charset="0"/>
              </a:rPr>
              <a:t>The Objections</a:t>
            </a:r>
          </a:p>
        </p:txBody>
      </p:sp>
      <p:sp>
        <p:nvSpPr>
          <p:cNvPr id="7" name="Flowchart: Alternate Process 6"/>
          <p:cNvSpPr/>
          <p:nvPr/>
        </p:nvSpPr>
        <p:spPr>
          <a:xfrm>
            <a:off x="678427" y="4655467"/>
            <a:ext cx="7816645" cy="747252"/>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3200" dirty="0">
                <a:solidFill>
                  <a:schemeClr val="tx2"/>
                </a:solidFill>
                <a:latin typeface="Arial Rounded MT Bold" panose="020F0704030504030204" pitchFamily="34" charset="0"/>
              </a:rPr>
              <a:t>The Application</a:t>
            </a:r>
          </a:p>
        </p:txBody>
      </p:sp>
      <p:sp>
        <p:nvSpPr>
          <p:cNvPr id="8" name="Wave 7"/>
          <p:cNvSpPr/>
          <p:nvPr/>
        </p:nvSpPr>
        <p:spPr>
          <a:xfrm rot="20860627">
            <a:off x="204138" y="145689"/>
            <a:ext cx="1121434" cy="595223"/>
          </a:xfrm>
          <a:prstGeom prst="wave">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bg1">
                    <a:lumMod val="85000"/>
                  </a:schemeClr>
                </a:solidFill>
              </a:rPr>
              <a:t>Review</a:t>
            </a:r>
          </a:p>
        </p:txBody>
      </p:sp>
    </p:spTree>
    <p:extLst>
      <p:ext uri="{BB962C8B-B14F-4D97-AF65-F5344CB8AC3E}">
        <p14:creationId xmlns:p14="http://schemas.microsoft.com/office/powerpoint/2010/main" val="108672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4"/>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Warnings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Heeded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6" y="2202426"/>
            <a:ext cx="8191755" cy="1908215"/>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Beware</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of drifting</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Understand there can be false teachers among us</a:t>
            </a:r>
          </a:p>
          <a:p>
            <a:pPr marL="971550" lvl="1" indent="-514350" defTabSz="914400">
              <a:buFont typeface="+mj-lt"/>
              <a:buAutoNum type="arabicPeriod"/>
              <a:defRPr/>
            </a:pPr>
            <a:r>
              <a:rPr lang="en-US" sz="2400" i="1" kern="0" baseline="0" dirty="0">
                <a:solidFill>
                  <a:schemeClr val="bg1"/>
                </a:solidFill>
                <a:effectLst>
                  <a:outerShdw blurRad="38100" dist="38100" dir="2700000" algn="tl">
                    <a:srgbClr val="000000">
                      <a:alpha val="43137"/>
                    </a:srgbClr>
                  </a:outerShdw>
                </a:effectLst>
              </a:rPr>
              <a:t>Acts 20:30</a:t>
            </a:r>
          </a:p>
          <a:p>
            <a:pPr marL="971550" lvl="1" indent="-514350" defTabSz="914400">
              <a:buFont typeface="+mj-lt"/>
              <a:buAutoNum type="arabicPeriod"/>
              <a:defRPr/>
            </a:pPr>
            <a:r>
              <a:rPr lang="en-US" sz="2400" i="1" kern="0" dirty="0">
                <a:solidFill>
                  <a:schemeClr val="bg1"/>
                </a:solidFill>
                <a:effectLst>
                  <a:outerShdw blurRad="38100" dist="38100" dir="2700000" algn="tl">
                    <a:srgbClr val="000000">
                      <a:alpha val="43137"/>
                    </a:srgbClr>
                  </a:outerShdw>
                </a:effectLst>
              </a:rPr>
              <a:t>2 Pet. 2:1</a:t>
            </a:r>
            <a:endParaRPr kumimoji="0" lang="en-US" sz="2400" b="0" i="1" strike="noStrike" kern="0" cap="none" spc="0" normalizeH="0" noProof="0" dirty="0">
              <a:ln>
                <a:noFill/>
              </a:ln>
              <a:solidFill>
                <a:schemeClr val="bg1"/>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3135163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4"/>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Warnings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Heeded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6" y="2202426"/>
            <a:ext cx="8191755" cy="2554545"/>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Beware</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of drifting</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Understand there can be false teachers among us</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Know the text in context</a:t>
            </a:r>
          </a:p>
          <a:p>
            <a:pPr marL="971550" lvl="1" indent="-514350" defTabSz="914400">
              <a:buFont typeface="+mj-lt"/>
              <a:buAutoNum type="arabicPeriod"/>
              <a:defRPr/>
            </a:pPr>
            <a:r>
              <a:rPr lang="en-US" sz="2400" i="1" kern="0" baseline="0" dirty="0">
                <a:solidFill>
                  <a:schemeClr val="bg1"/>
                </a:solidFill>
                <a:effectLst>
                  <a:outerShdw blurRad="38100" dist="38100" dir="2700000" algn="tl">
                    <a:srgbClr val="000000">
                      <a:alpha val="43137"/>
                    </a:srgbClr>
                  </a:outerShdw>
                </a:effectLst>
              </a:rPr>
              <a:t>2 Pet.</a:t>
            </a:r>
            <a:r>
              <a:rPr lang="en-US" sz="2400" i="1" kern="0" dirty="0">
                <a:solidFill>
                  <a:schemeClr val="bg1"/>
                </a:solidFill>
                <a:effectLst>
                  <a:outerShdw blurRad="38100" dist="38100" dir="2700000" algn="tl">
                    <a:srgbClr val="000000">
                      <a:alpha val="43137"/>
                    </a:srgbClr>
                  </a:outerShdw>
                </a:effectLst>
              </a:rPr>
              <a:t> 3:16-18</a:t>
            </a:r>
          </a:p>
          <a:p>
            <a:pPr marL="971550" lvl="1" indent="-514350" defTabSz="914400">
              <a:buFont typeface="+mj-lt"/>
              <a:buAutoNum type="arabicPeriod"/>
              <a:defRPr/>
            </a:pPr>
            <a:r>
              <a:rPr lang="en-US" sz="2400" i="1" kern="0" dirty="0">
                <a:solidFill>
                  <a:schemeClr val="bg1"/>
                </a:solidFill>
                <a:effectLst>
                  <a:outerShdw blurRad="38100" dist="38100" dir="2700000" algn="tl">
                    <a:srgbClr val="000000">
                      <a:alpha val="43137"/>
                    </a:srgbClr>
                  </a:outerShdw>
                </a:effectLst>
              </a:rPr>
              <a:t>A</a:t>
            </a:r>
            <a:r>
              <a:rPr kumimoji="0" lang="en-US" sz="2400" b="0" i="1" strike="noStrike" kern="0" cap="none" spc="0" normalizeH="0" noProof="0" dirty="0">
                <a:ln>
                  <a:noFill/>
                </a:ln>
                <a:solidFill>
                  <a:schemeClr val="bg1"/>
                </a:solidFill>
                <a:effectLst>
                  <a:outerShdw blurRad="38100" dist="38100" dir="2700000" algn="tl">
                    <a:srgbClr val="000000">
                      <a:alpha val="43137"/>
                    </a:srgbClr>
                  </a:outerShdw>
                </a:effectLst>
                <a:uLnTx/>
                <a:uFillTx/>
              </a:rPr>
              <a:t> well informed church – insulated against apostasy</a:t>
            </a:r>
          </a:p>
        </p:txBody>
      </p:sp>
    </p:spTree>
    <p:extLst>
      <p:ext uri="{BB962C8B-B14F-4D97-AF65-F5344CB8AC3E}">
        <p14:creationId xmlns:p14="http://schemas.microsoft.com/office/powerpoint/2010/main" val="1526685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540775"/>
            <a:ext cx="5614219" cy="1200329"/>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4"/>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Warnings that</a:t>
            </a:r>
            <a:r>
              <a:rPr kumimoji="0" lang="en-US" sz="3600" b="0" i="0" u="none" strike="noStrike" kern="0" cap="none" spc="0" normalizeH="0" noProof="0" dirty="0">
                <a:ln>
                  <a:noFill/>
                </a:ln>
                <a:solidFill>
                  <a:schemeClr val="tx2"/>
                </a:solidFill>
                <a:effectLst/>
                <a:uLnTx/>
                <a:uFillTx/>
                <a:latin typeface="Arial Rounded MT Bold" panose="020F0704030504030204" pitchFamily="34" charset="0"/>
              </a:rPr>
              <a:t> Must be Heeded</a:t>
            </a:r>
            <a:endPar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endParaRPr>
          </a:p>
        </p:txBody>
      </p:sp>
      <p:sp>
        <p:nvSpPr>
          <p:cNvPr id="4" name="TextBox 3"/>
          <p:cNvSpPr txBox="1"/>
          <p:nvPr/>
        </p:nvSpPr>
        <p:spPr>
          <a:xfrm>
            <a:off x="589936" y="2202426"/>
            <a:ext cx="8191755" cy="3939540"/>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Beware</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of drifting</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Understand there can be false teachers among us</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Know the text in context</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400" u="sng" kern="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Realize that compromise will not work</a:t>
            </a:r>
          </a:p>
          <a:p>
            <a:pPr marL="971550" lvl="1" indent="-514350" defTabSz="914400">
              <a:buFont typeface="+mj-lt"/>
              <a:buAutoNum type="arabicPeriod"/>
              <a:defRPr/>
            </a:pPr>
            <a:r>
              <a:rPr lang="en-US" sz="2400" i="1" kern="0" noProof="0" dirty="0">
                <a:solidFill>
                  <a:schemeClr val="bg1"/>
                </a:solidFill>
                <a:effectLst>
                  <a:outerShdw blurRad="38100" dist="38100" dir="2700000" algn="tl">
                    <a:srgbClr val="000000">
                      <a:alpha val="43137"/>
                    </a:srgbClr>
                  </a:outerShdw>
                </a:effectLst>
              </a:rPr>
              <a:t>Common idea: I can teach against a doctrine while fellowshipping those who teach and practice it</a:t>
            </a:r>
          </a:p>
          <a:p>
            <a:pPr marL="971550" lvl="1" indent="-514350" defTabSz="914400">
              <a:buFont typeface="+mj-lt"/>
              <a:buAutoNum type="arabicPeriod"/>
              <a:defRPr/>
            </a:pPr>
            <a:r>
              <a:rPr kumimoji="0" lang="en-US" sz="2400" b="0" i="1" strike="noStrike" kern="0" cap="none" spc="0" normalizeH="0" noProof="0" dirty="0">
                <a:ln>
                  <a:noFill/>
                </a:ln>
                <a:solidFill>
                  <a:schemeClr val="bg1"/>
                </a:solidFill>
                <a:effectLst>
                  <a:outerShdw blurRad="38100" dist="38100" dir="2700000" algn="tl">
                    <a:srgbClr val="000000">
                      <a:alpha val="43137"/>
                    </a:srgbClr>
                  </a:outerShdw>
                </a:effectLst>
                <a:uLnTx/>
                <a:uFillTx/>
              </a:rPr>
              <a:t>Contrary to 2 John 9-11</a:t>
            </a:r>
          </a:p>
          <a:p>
            <a:pPr marL="971550" lvl="1" indent="-514350" defTabSz="914400">
              <a:buFont typeface="+mj-lt"/>
              <a:buAutoNum type="arabicPeriod"/>
              <a:defRPr/>
            </a:pPr>
            <a:r>
              <a:rPr lang="en-US" sz="2400" i="1" kern="0" dirty="0">
                <a:solidFill>
                  <a:schemeClr val="bg1"/>
                </a:solidFill>
                <a:effectLst>
                  <a:outerShdw blurRad="38100" dist="38100" dir="2700000" algn="tl">
                    <a:srgbClr val="000000">
                      <a:alpha val="43137"/>
                    </a:srgbClr>
                  </a:outerShdw>
                </a:effectLst>
              </a:rPr>
              <a:t>Those who have tried – have failed</a:t>
            </a:r>
            <a:endParaRPr kumimoji="0" lang="en-US" sz="2400" b="0" i="1" strike="noStrike" kern="0" cap="none" spc="0" normalizeH="0" noProof="0" dirty="0">
              <a:ln>
                <a:noFill/>
              </a:ln>
              <a:solidFill>
                <a:schemeClr val="bg1"/>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4102962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1000"/>
                                        <p:tgtEl>
                                          <p:spTgt spid="4">
                                            <p:txEl>
                                              <p:pRg st="7" end="7"/>
                                            </p:txEl>
                                          </p:spTgt>
                                        </p:tgtEl>
                                      </p:cBhvr>
                                    </p:animEffect>
                                    <p:anim calcmode="lin" valueType="num">
                                      <p:cBhvr>
                                        <p:cTn id="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8" end="8"/>
                                            </p:txEl>
                                          </p:spTgt>
                                        </p:tgtEl>
                                        <p:attrNameLst>
                                          <p:attrName>style.visibility</p:attrName>
                                        </p:attrNameLst>
                                      </p:cBhvr>
                                      <p:to>
                                        <p:strVal val="visible"/>
                                      </p:to>
                                    </p:set>
                                    <p:animEffect transition="in" filter="fade">
                                      <p:cBhvr>
                                        <p:cTn id="14" dur="1000"/>
                                        <p:tgtEl>
                                          <p:spTgt spid="4">
                                            <p:txEl>
                                              <p:pRg st="8" end="8"/>
                                            </p:txEl>
                                          </p:spTgt>
                                        </p:tgtEl>
                                      </p:cBhvr>
                                    </p:animEffect>
                                    <p:anim calcmode="lin" valueType="num">
                                      <p:cBhvr>
                                        <p:cTn id="1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fade">
                                      <p:cBhvr>
                                        <p:cTn id="21" dur="1000"/>
                                        <p:tgtEl>
                                          <p:spTgt spid="4">
                                            <p:txEl>
                                              <p:pRg st="9" end="9"/>
                                            </p:txEl>
                                          </p:spTgt>
                                        </p:tgtEl>
                                      </p:cBhvr>
                                    </p:animEffect>
                                    <p:anim calcmode="lin" valueType="num">
                                      <p:cBhvr>
                                        <p:cTn id="2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3" name="Picture 4" descr="http://images.nitrosell.com/store_images/6/1331/customcontent/0/Roy%20Cogdill.jpg"/>
          <p:cNvPicPr>
            <a:picLocks noChangeAspect="1" noChangeArrowheads="1"/>
          </p:cNvPicPr>
          <p:nvPr/>
        </p:nvPicPr>
        <p:blipFill>
          <a:blip r:embed="rId2" cstate="print"/>
          <a:srcRect/>
          <a:stretch>
            <a:fillRect/>
          </a:stretch>
        </p:blipFill>
        <p:spPr bwMode="auto">
          <a:xfrm>
            <a:off x="4756150" y="4380772"/>
            <a:ext cx="1177669" cy="171896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305050" y="1455218"/>
            <a:ext cx="4800600" cy="461665"/>
          </a:xfrm>
          <a:prstGeom prst="rect">
            <a:avLst/>
          </a:prstGeom>
          <a:noFill/>
        </p:spPr>
        <p:txBody>
          <a:bodyPr wrap="square" rtlCol="0">
            <a:spAutoFit/>
          </a:bodyPr>
          <a:lstStyle/>
          <a:p>
            <a:pPr algn="ctr"/>
            <a:r>
              <a:rPr lang="en-US" sz="2400" dirty="0"/>
              <a:t>1930’s &amp; 1940’s</a:t>
            </a:r>
          </a:p>
        </p:txBody>
      </p:sp>
      <p:sp>
        <p:nvSpPr>
          <p:cNvPr id="6" name="TextBox 5"/>
          <p:cNvSpPr txBox="1"/>
          <p:nvPr/>
        </p:nvSpPr>
        <p:spPr>
          <a:xfrm>
            <a:off x="495300" y="2179114"/>
            <a:ext cx="8420100" cy="2115964"/>
          </a:xfrm>
          <a:prstGeom prst="rect">
            <a:avLst/>
          </a:prstGeom>
          <a:noFill/>
        </p:spPr>
        <p:txBody>
          <a:bodyPr wrap="square" rtlCol="0">
            <a:spAutoFit/>
          </a:bodyPr>
          <a:lstStyle/>
          <a:p>
            <a:pPr marL="342900" indent="-342900">
              <a:buFont typeface="Arial" pitchFamily="34" charset="0"/>
              <a:buChar char="•"/>
            </a:pPr>
            <a:r>
              <a:rPr lang="en-US" sz="2400" dirty="0">
                <a:effectLst>
                  <a:outerShdw blurRad="38100" dist="38100" dir="2700000" algn="tl">
                    <a:srgbClr val="000000">
                      <a:alpha val="43137"/>
                    </a:srgbClr>
                  </a:outerShdw>
                </a:effectLst>
              </a:rPr>
              <a:t>During / shortly after the “Premillennialism” controversy</a:t>
            </a:r>
          </a:p>
          <a:p>
            <a:pPr marL="342900" indent="-342900">
              <a:buFont typeface="Arial" pitchFamily="34" charset="0"/>
              <a:buChar char="•"/>
            </a:pPr>
            <a:endParaRPr lang="en-US" sz="1050" dirty="0">
              <a:effectLst>
                <a:outerShdw blurRad="38100" dist="38100" dir="2700000" algn="tl">
                  <a:srgbClr val="000000">
                    <a:alpha val="43137"/>
                  </a:srgbClr>
                </a:outerShdw>
              </a:effectLst>
            </a:endParaRPr>
          </a:p>
          <a:p>
            <a:pPr marL="342900" indent="-342900">
              <a:buFont typeface="Arial" pitchFamily="34" charset="0"/>
              <a:buChar char="•"/>
            </a:pPr>
            <a:r>
              <a:rPr lang="en-US" sz="2400" dirty="0">
                <a:effectLst>
                  <a:outerShdw blurRad="38100" dist="38100" dir="2700000" algn="tl">
                    <a:srgbClr val="000000">
                      <a:alpha val="43137"/>
                    </a:srgbClr>
                  </a:outerShdw>
                </a:effectLst>
              </a:rPr>
              <a:t>Many churches (rejected the false doctrine)</a:t>
            </a:r>
          </a:p>
          <a:p>
            <a:pPr marL="342900" indent="-342900">
              <a:buFont typeface="Arial" pitchFamily="34" charset="0"/>
              <a:buChar char="•"/>
            </a:pPr>
            <a:endParaRPr lang="en-US" sz="1050" dirty="0">
              <a:effectLst>
                <a:outerShdw blurRad="38100" dist="38100" dir="2700000" algn="tl">
                  <a:srgbClr val="000000">
                    <a:alpha val="43137"/>
                  </a:srgbClr>
                </a:outerShdw>
              </a:effectLst>
            </a:endParaRPr>
          </a:p>
          <a:p>
            <a:pPr marL="342900" indent="-342900">
              <a:buFont typeface="Arial" pitchFamily="34" charset="0"/>
              <a:buChar char="•"/>
            </a:pPr>
            <a:r>
              <a:rPr lang="en-US" sz="2400" dirty="0">
                <a:effectLst>
                  <a:outerShdw blurRad="38100" dist="38100" dir="2700000" algn="tl">
                    <a:srgbClr val="000000">
                      <a:alpha val="43137"/>
                    </a:srgbClr>
                  </a:outerShdw>
                </a:effectLst>
              </a:rPr>
              <a:t>Also didn’t tolerate the preaching against it</a:t>
            </a:r>
          </a:p>
          <a:p>
            <a:pPr marL="342900" indent="-342900">
              <a:buFont typeface="Arial" pitchFamily="34" charset="0"/>
              <a:buChar char="•"/>
            </a:pPr>
            <a:endParaRPr lang="en-US" sz="1050" dirty="0">
              <a:effectLst>
                <a:outerShdw blurRad="38100" dist="38100" dir="2700000" algn="tl">
                  <a:srgbClr val="000000">
                    <a:alpha val="43137"/>
                  </a:srgbClr>
                </a:outerShdw>
              </a:effectLst>
            </a:endParaRPr>
          </a:p>
          <a:p>
            <a:pPr marL="342900" indent="-342900">
              <a:buFont typeface="Arial" pitchFamily="34" charset="0"/>
              <a:buChar char="•"/>
            </a:pPr>
            <a:r>
              <a:rPr lang="en-US" sz="2800" i="1" dirty="0">
                <a:solidFill>
                  <a:srgbClr val="FFFF99"/>
                </a:solidFill>
                <a:effectLst>
                  <a:outerShdw blurRad="38100" dist="38100" dir="2700000" algn="tl">
                    <a:srgbClr val="000000">
                      <a:alpha val="43137"/>
                    </a:srgbClr>
                  </a:outerShdw>
                </a:effectLst>
              </a:rPr>
              <a:t>Not one of them stood – 50’s /60’s </a:t>
            </a:r>
          </a:p>
        </p:txBody>
      </p:sp>
      <p:sp>
        <p:nvSpPr>
          <p:cNvPr id="3" name="TextBox 2"/>
          <p:cNvSpPr txBox="1"/>
          <p:nvPr/>
        </p:nvSpPr>
        <p:spPr>
          <a:xfrm>
            <a:off x="743413" y="323841"/>
            <a:ext cx="7683191" cy="1077218"/>
          </a:xfrm>
          <a:prstGeom prst="rect">
            <a:avLst/>
          </a:prstGeom>
          <a:solidFill>
            <a:schemeClr val="bg1"/>
          </a:solidFill>
          <a:ln>
            <a:solidFill>
              <a:schemeClr val="tx1"/>
            </a:solidFill>
          </a:ln>
        </p:spPr>
        <p:txBody>
          <a:bodyPr wrap="square" rtlCol="0">
            <a:spAutoFit/>
          </a:bodyPr>
          <a:lstStyle/>
          <a:p>
            <a:pPr algn="ctr"/>
            <a:r>
              <a:rPr lang="en-US" sz="3200" dirty="0"/>
              <a:t>Churches That Would Not Tolerate Preaching Against Premillennialism</a:t>
            </a:r>
          </a:p>
        </p:txBody>
      </p:sp>
      <p:sp>
        <p:nvSpPr>
          <p:cNvPr id="5" name="TextBox 4"/>
          <p:cNvSpPr txBox="1"/>
          <p:nvPr/>
        </p:nvSpPr>
        <p:spPr>
          <a:xfrm>
            <a:off x="4271679" y="6099740"/>
            <a:ext cx="2146610" cy="461665"/>
          </a:xfrm>
          <a:prstGeom prst="rect">
            <a:avLst/>
          </a:prstGeom>
          <a:noFill/>
        </p:spPr>
        <p:txBody>
          <a:bodyPr wrap="square" rtlCol="0">
            <a:spAutoFit/>
          </a:bodyPr>
          <a:lstStyle/>
          <a:p>
            <a:pPr algn="ctr"/>
            <a:r>
              <a:rPr lang="en-US" sz="2400" dirty="0"/>
              <a:t>Roy E. </a:t>
            </a:r>
            <a:r>
              <a:rPr lang="en-US" sz="2400" dirty="0" err="1"/>
              <a:t>Cogdill</a:t>
            </a:r>
            <a:endParaRPr lang="en-US" sz="2400" dirty="0"/>
          </a:p>
        </p:txBody>
      </p:sp>
      <p:pic>
        <p:nvPicPr>
          <p:cNvPr id="9" name="Picture 8"/>
          <p:cNvPicPr>
            <a:picLocks noChangeAspect="1"/>
          </p:cNvPicPr>
          <p:nvPr/>
        </p:nvPicPr>
        <p:blipFill rotWithShape="1">
          <a:blip r:embed="rId3"/>
          <a:srcRect t="1293" b="3677"/>
          <a:stretch/>
        </p:blipFill>
        <p:spPr>
          <a:xfrm>
            <a:off x="6883090" y="4371858"/>
            <a:ext cx="1229794" cy="1727882"/>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6279994" y="6070818"/>
            <a:ext cx="2483006" cy="461665"/>
          </a:xfrm>
          <a:prstGeom prst="rect">
            <a:avLst/>
          </a:prstGeom>
          <a:noFill/>
        </p:spPr>
        <p:txBody>
          <a:bodyPr wrap="square" rtlCol="0">
            <a:spAutoFit/>
          </a:bodyPr>
          <a:lstStyle/>
          <a:p>
            <a:pPr algn="ctr"/>
            <a:r>
              <a:rPr lang="en-US" sz="2400" dirty="0"/>
              <a:t>Foy E. Wallace, Jr.</a:t>
            </a:r>
          </a:p>
        </p:txBody>
      </p:sp>
    </p:spTree>
    <p:extLst>
      <p:ext uri="{BB962C8B-B14F-4D97-AF65-F5344CB8AC3E}">
        <p14:creationId xmlns:p14="http://schemas.microsoft.com/office/powerpoint/2010/main" val="28292526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https://upload.wikimedia.org/wikipedia/commons/0/06/McGarvey_19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87" y="3776911"/>
            <a:ext cx="1495842" cy="19291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601" y="5771970"/>
            <a:ext cx="2096971" cy="707886"/>
          </a:xfrm>
          <a:prstGeom prst="rect">
            <a:avLst/>
          </a:prstGeom>
          <a:noFill/>
        </p:spPr>
        <p:txBody>
          <a:bodyPr wrap="square" rtlCol="0">
            <a:spAutoFit/>
          </a:bodyPr>
          <a:lstStyle/>
          <a:p>
            <a:pPr algn="ctr"/>
            <a:r>
              <a:rPr lang="en-US" sz="2000" dirty="0"/>
              <a:t>J. W. </a:t>
            </a:r>
            <a:r>
              <a:rPr lang="en-US" sz="2000" dirty="0" err="1"/>
              <a:t>McGarvey</a:t>
            </a:r>
            <a:endParaRPr lang="en-US" sz="2000" dirty="0"/>
          </a:p>
          <a:p>
            <a:pPr algn="ctr"/>
            <a:r>
              <a:rPr lang="en-US" sz="2000" dirty="0"/>
              <a:t>1829-1911</a:t>
            </a:r>
          </a:p>
        </p:txBody>
      </p:sp>
      <p:sp>
        <p:nvSpPr>
          <p:cNvPr id="3" name="TextBox 2"/>
          <p:cNvSpPr txBox="1"/>
          <p:nvPr/>
        </p:nvSpPr>
        <p:spPr>
          <a:xfrm>
            <a:off x="91449" y="408993"/>
            <a:ext cx="1985718" cy="3046988"/>
          </a:xfrm>
          <a:prstGeom prst="rect">
            <a:avLst/>
          </a:prstGeom>
          <a:solidFill>
            <a:schemeClr val="bg1"/>
          </a:solidFill>
          <a:ln>
            <a:solidFill>
              <a:schemeClr val="tx1"/>
            </a:solidFill>
          </a:ln>
        </p:spPr>
        <p:txBody>
          <a:bodyPr wrap="square" rtlCol="0">
            <a:spAutoFit/>
          </a:bodyPr>
          <a:lstStyle/>
          <a:p>
            <a:pPr algn="ctr"/>
            <a:r>
              <a:rPr lang="en-US" sz="2400" dirty="0" err="1"/>
              <a:t>McGarvey</a:t>
            </a:r>
            <a:r>
              <a:rPr lang="en-US" sz="2400" dirty="0"/>
              <a:t> Taught Against The Instrument</a:t>
            </a:r>
          </a:p>
          <a:p>
            <a:pPr algn="ctr"/>
            <a:r>
              <a:rPr lang="en-US" sz="2400" dirty="0"/>
              <a:t>But Fellowshipped Those Who Used It</a:t>
            </a:r>
          </a:p>
        </p:txBody>
      </p:sp>
      <p:sp>
        <p:nvSpPr>
          <p:cNvPr id="4" name="TextBox 3"/>
          <p:cNvSpPr txBox="1"/>
          <p:nvPr/>
        </p:nvSpPr>
        <p:spPr>
          <a:xfrm>
            <a:off x="2415510" y="408993"/>
            <a:ext cx="6616847" cy="5940088"/>
          </a:xfrm>
          <a:prstGeom prst="rect">
            <a:avLst/>
          </a:prstGeom>
          <a:noFill/>
        </p:spPr>
        <p:txBody>
          <a:bodyPr wrap="square" rtlCol="0">
            <a:spAutoFit/>
          </a:bodyPr>
          <a:lstStyle/>
          <a:p>
            <a:pPr>
              <a:lnSpc>
                <a:spcPts val="2400"/>
              </a:lnSpc>
            </a:pPr>
            <a:r>
              <a:rPr lang="en-US" sz="2400" dirty="0">
                <a:solidFill>
                  <a:schemeClr val="bg1"/>
                </a:solidFill>
                <a:effectLst>
                  <a:outerShdw blurRad="38100" dist="38100" dir="2700000" algn="tl">
                    <a:srgbClr val="000000">
                      <a:alpha val="43137"/>
                    </a:srgbClr>
                  </a:outerShdw>
                </a:effectLst>
                <a:latin typeface="Arial Narrow" panose="020B0606020202030204" pitchFamily="34" charset="0"/>
              </a:rPr>
              <a:t>Brother </a:t>
            </a:r>
            <a:r>
              <a:rPr lang="en-US" sz="2400" dirty="0" err="1">
                <a:solidFill>
                  <a:schemeClr val="bg1"/>
                </a:solidFill>
                <a:effectLst>
                  <a:outerShdw blurRad="38100" dist="38100" dir="2700000" algn="tl">
                    <a:srgbClr val="000000">
                      <a:alpha val="43137"/>
                    </a:srgbClr>
                  </a:outerShdw>
                </a:effectLst>
                <a:latin typeface="Arial Narrow" panose="020B0606020202030204" pitchFamily="34" charset="0"/>
              </a:rPr>
              <a:t>McGarvey</a:t>
            </a:r>
            <a:r>
              <a:rPr lang="en-US" sz="2400" dirty="0">
                <a:solidFill>
                  <a:schemeClr val="bg1"/>
                </a:solidFill>
                <a:effectLst>
                  <a:outerShdw blurRad="38100" dist="38100" dir="2700000" algn="tl">
                    <a:srgbClr val="000000">
                      <a:alpha val="43137"/>
                    </a:srgbClr>
                  </a:outerShdw>
                </a:effectLst>
                <a:latin typeface="Arial Narrow" panose="020B0606020202030204" pitchFamily="34" charset="0"/>
              </a:rPr>
              <a:t> said to me: "Brother Sewell I want to say something to you, if you'll accept it in the spirit in which I mean it." I told him I'd appreciate anything he had to say to me. He said about these words, "You are or the right road, and whatever you do, don't ever let anybody persuade you that you can successfully combat error by fellowshipping it and going along with it. I have tried. I believed at the start that was the only way to do it. I've never held membership in a congregation that uses instrumental music. I have, however, accepted invitations to preach without distinction between churches that used it and churches that didn't. I've gone along with their papers and magazines and things of that sort. During all these years I have taught the truth as the New Testament teaches it to every young preacher who has passed through the College of the Bible. Yet, I do not know of more than six of those men who are preaching the truth today." He said, "It won't work.“</a:t>
            </a:r>
          </a:p>
          <a:p>
            <a:pPr algn="r">
              <a:lnSpc>
                <a:spcPts val="2400"/>
              </a:lnSpc>
            </a:pPr>
            <a:r>
              <a:rPr lang="en-US" sz="2400" i="1" dirty="0">
                <a:solidFill>
                  <a:schemeClr val="bg1"/>
                </a:solidFill>
                <a:effectLst>
                  <a:outerShdw blurRad="38100" dist="38100" dir="2700000" algn="tl">
                    <a:srgbClr val="000000">
                      <a:alpha val="43137"/>
                    </a:srgbClr>
                  </a:outerShdw>
                </a:effectLst>
                <a:latin typeface="Arial Narrow" panose="020B0606020202030204" pitchFamily="34" charset="0"/>
              </a:rPr>
              <a:t>- J. P. Sewell</a:t>
            </a:r>
          </a:p>
        </p:txBody>
      </p:sp>
      <p:cxnSp>
        <p:nvCxnSpPr>
          <p:cNvPr id="6" name="Straight Connector 5"/>
          <p:cNvCxnSpPr/>
          <p:nvPr/>
        </p:nvCxnSpPr>
        <p:spPr>
          <a:xfrm>
            <a:off x="2170572" y="0"/>
            <a:ext cx="1784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15511" y="6488668"/>
            <a:ext cx="6616846" cy="369332"/>
          </a:xfrm>
          <a:prstGeom prst="rect">
            <a:avLst/>
          </a:prstGeom>
          <a:noFill/>
        </p:spPr>
        <p:txBody>
          <a:bodyPr wrap="square" rtlCol="0">
            <a:spAutoFit/>
          </a:bodyPr>
          <a:lstStyle/>
          <a:p>
            <a:pPr algn="ctr"/>
            <a:r>
              <a:rPr lang="en-US" i="1" dirty="0"/>
              <a:t>Doctrine of Christ and Unity of the Saints</a:t>
            </a:r>
            <a:r>
              <a:rPr lang="en-US" dirty="0"/>
              <a:t>, 129-130</a:t>
            </a:r>
          </a:p>
        </p:txBody>
      </p:sp>
    </p:spTree>
    <p:extLst>
      <p:ext uri="{BB962C8B-B14F-4D97-AF65-F5344CB8AC3E}">
        <p14:creationId xmlns:p14="http://schemas.microsoft.com/office/powerpoint/2010/main" val="959659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https://upload.wikimedia.org/wikipedia/commons/0/06/McGarvey_19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87" y="3776911"/>
            <a:ext cx="1495842" cy="19291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601" y="5771970"/>
            <a:ext cx="2096971"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J. W. </a:t>
            </a:r>
            <a:r>
              <a:rPr kumimoji="0" lang="en-US" sz="2000" b="0" i="0" u="none" strike="noStrike" kern="0" cap="none" spc="0" normalizeH="0" baseline="0" noProof="0" dirty="0" err="1">
                <a:ln>
                  <a:noFill/>
                </a:ln>
                <a:solidFill>
                  <a:sysClr val="windowText" lastClr="000000"/>
                </a:solidFill>
                <a:effectLst/>
                <a:uLnTx/>
                <a:uFillTx/>
              </a:rPr>
              <a:t>McGarvey</a:t>
            </a:r>
            <a:endParaRPr kumimoji="0" lang="en-US" sz="20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1829-1911</a:t>
            </a:r>
          </a:p>
        </p:txBody>
      </p:sp>
      <p:sp>
        <p:nvSpPr>
          <p:cNvPr id="3" name="TextBox 2"/>
          <p:cNvSpPr txBox="1"/>
          <p:nvPr/>
        </p:nvSpPr>
        <p:spPr>
          <a:xfrm>
            <a:off x="91449" y="408993"/>
            <a:ext cx="1985718" cy="3046988"/>
          </a:xfrm>
          <a:prstGeom prst="rect">
            <a:avLst/>
          </a:prstGeom>
          <a:solidFill>
            <a:schemeClr val="bg1"/>
          </a:solidFill>
          <a:ln>
            <a:solidFill>
              <a:schemeClr val="tx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ysClr val="windowText" lastClr="000000"/>
                </a:solidFill>
                <a:effectLst/>
                <a:uLnTx/>
                <a:uFillTx/>
              </a:rPr>
              <a:t>McGarvey</a:t>
            </a:r>
            <a:r>
              <a:rPr kumimoji="0" lang="en-US" sz="2400" b="0" i="0" u="none" strike="noStrike" kern="0" cap="none" spc="0" normalizeH="0" baseline="0" noProof="0" dirty="0">
                <a:ln>
                  <a:noFill/>
                </a:ln>
                <a:solidFill>
                  <a:sysClr val="windowText" lastClr="000000"/>
                </a:solidFill>
                <a:effectLst/>
                <a:uLnTx/>
                <a:uFillTx/>
              </a:rPr>
              <a:t> Taught Against The Instrument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But Fellowshipped Those Who Used It</a:t>
            </a:r>
          </a:p>
        </p:txBody>
      </p:sp>
      <p:sp>
        <p:nvSpPr>
          <p:cNvPr id="4" name="TextBox 3"/>
          <p:cNvSpPr txBox="1"/>
          <p:nvPr/>
        </p:nvSpPr>
        <p:spPr>
          <a:xfrm>
            <a:off x="2415510" y="408993"/>
            <a:ext cx="6616847" cy="5016758"/>
          </a:xfrm>
          <a:prstGeom prst="rect">
            <a:avLst/>
          </a:prstGeom>
          <a:noFill/>
        </p:spPr>
        <p:txBody>
          <a:bodyPr wrap="square" rtlCol="0">
            <a:spAutoFit/>
          </a:bodyPr>
          <a:lstStyle/>
          <a:p>
            <a:pPr marL="0" marR="0" lvl="0" indent="0" defTabSz="914400" eaLnBrk="1" fontAlgn="auto" latinLnBrk="0" hangingPunct="1">
              <a:lnSpc>
                <a:spcPts val="24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rPr>
              <a:t>And as someone said, “while he preached against the organ he went where they used it and</a:t>
            </a:r>
            <a:r>
              <a:rPr kumimoji="0" lang="en-US" sz="2400" b="0" i="0" u="none" strike="noStrike" kern="0" cap="none" spc="0" normalizeH="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rPr>
              <a:t> his influence went with his fellowship instead of with his teaching.” Someone wrote to me from Indiana and said, “Do you remember when you were there whether any of the students were influenced by </a:t>
            </a:r>
            <a:r>
              <a:rPr kumimoji="0" lang="en-US" sz="2400" b="0" i="0" u="none" strike="noStrike" kern="0" cap="none" spc="0" normalizeH="0" noProof="0" dirty="0" err="1">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rPr>
              <a:t>McGarvey</a:t>
            </a:r>
            <a:r>
              <a:rPr kumimoji="0" lang="en-US" sz="2400" b="0" i="0" u="none" strike="noStrike" kern="0" cap="none" spc="0" normalizeH="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rPr>
              <a:t> and his talk position on the organ?”</a:t>
            </a:r>
          </a:p>
          <a:p>
            <a:pPr marL="0" marR="0" lvl="0" indent="0" defTabSz="914400" eaLnBrk="1" fontAlgn="auto" latinLnBrk="0" hangingPunct="1">
              <a:lnSpc>
                <a:spcPts val="2400"/>
              </a:lnSpc>
              <a:spcBef>
                <a:spcPts val="0"/>
              </a:spcBef>
              <a:spcAft>
                <a:spcPts val="0"/>
              </a:spcAft>
              <a:buClrTx/>
              <a:buSzTx/>
              <a:buFontTx/>
              <a:buNone/>
              <a:tabLst/>
              <a:defRPr/>
            </a:pPr>
            <a:endParaRPr lang="en-US" sz="1000" kern="0" dirty="0">
              <a:solidFill>
                <a:schemeClr val="bg1"/>
              </a:solidFill>
              <a:effectLst>
                <a:outerShdw blurRad="38100" dist="38100" dir="2700000" algn="tl">
                  <a:srgbClr val="000000">
                    <a:alpha val="43137"/>
                  </a:srgbClr>
                </a:outerShdw>
              </a:effectLst>
              <a:latin typeface="Arial Narrow" panose="020B0606020202030204" pitchFamily="34" charset="0"/>
            </a:endParaRPr>
          </a:p>
          <a:p>
            <a:pPr marL="0" marR="0" lvl="0" indent="0" defTabSz="914400" eaLnBrk="1" fontAlgn="auto" latinLnBrk="0" hangingPunct="1">
              <a:lnSpc>
                <a:spcPts val="2400"/>
              </a:lnSpc>
              <a:spcBef>
                <a:spcPts val="0"/>
              </a:spcBef>
              <a:spcAft>
                <a:spcPts val="0"/>
              </a:spcAft>
              <a:buClrTx/>
              <a:buSzTx/>
              <a:buFontTx/>
              <a:buNone/>
              <a:tabLst/>
              <a:defRPr/>
            </a:pPr>
            <a:r>
              <a:rPr kumimoji="0" lang="en-US" sz="2400" b="0" u="none" strike="noStrike" kern="0" cap="none" spc="0" normalizeH="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rPr>
              <a:t>I said, “No I can’t remember a single man – a single one that was changed.”</a:t>
            </a:r>
          </a:p>
          <a:p>
            <a:pPr marL="0" marR="0" lvl="0" indent="0" defTabSz="914400" eaLnBrk="1" fontAlgn="auto" latinLnBrk="0" hangingPunct="1">
              <a:lnSpc>
                <a:spcPts val="2400"/>
              </a:lnSpc>
              <a:spcBef>
                <a:spcPts val="0"/>
              </a:spcBef>
              <a:spcAft>
                <a:spcPts val="0"/>
              </a:spcAft>
              <a:buClrTx/>
              <a:buSzTx/>
              <a:buFontTx/>
              <a:buNone/>
              <a:tabLst/>
              <a:defRPr/>
            </a:pPr>
            <a:endParaRPr lang="en-US" sz="1000" kern="0" baseline="0" dirty="0">
              <a:solidFill>
                <a:schemeClr val="bg1"/>
              </a:solidFill>
              <a:effectLst>
                <a:outerShdw blurRad="38100" dist="38100" dir="2700000" algn="tl">
                  <a:srgbClr val="000000">
                    <a:alpha val="43137"/>
                  </a:srgbClr>
                </a:outerShdw>
              </a:effectLst>
              <a:latin typeface="Arial Narrow" panose="020B0606020202030204" pitchFamily="34" charset="0"/>
            </a:endParaRPr>
          </a:p>
          <a:p>
            <a:pPr marL="0" marR="0" lvl="0" indent="0" defTabSz="914400" eaLnBrk="1" fontAlgn="auto" latinLnBrk="0" hangingPunct="1">
              <a:lnSpc>
                <a:spcPts val="2400"/>
              </a:lnSpc>
              <a:spcBef>
                <a:spcPts val="0"/>
              </a:spcBef>
              <a:spcAft>
                <a:spcPts val="0"/>
              </a:spcAft>
              <a:buClrTx/>
              <a:buSzTx/>
              <a:buFontTx/>
              <a:buNone/>
              <a:tabLst/>
              <a:defRPr/>
            </a:pPr>
            <a:r>
              <a:rPr kumimoji="0" lang="en-US" sz="2400" b="0" u="none" strike="noStrike" kern="0" cap="none" spc="0" normalizeH="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rPr>
              <a:t>It was because he didn’t teach it as consistently as he ought to and didn’t back it up by his presence.</a:t>
            </a:r>
          </a:p>
          <a:p>
            <a:pPr marL="0" marR="0" lvl="0" indent="0" defTabSz="914400" eaLnBrk="1" fontAlgn="auto" latinLnBrk="0" hangingPunct="1">
              <a:lnSpc>
                <a:spcPts val="2400"/>
              </a:lnSpc>
              <a:spcBef>
                <a:spcPts val="0"/>
              </a:spcBef>
              <a:spcAft>
                <a:spcPts val="0"/>
              </a:spcAft>
              <a:buClrTx/>
              <a:buSzTx/>
              <a:buFontTx/>
              <a:buNone/>
              <a:tabLst/>
              <a:defRPr/>
            </a:pPr>
            <a:endParaRPr lang="en-US" sz="2400" kern="0" dirty="0">
              <a:solidFill>
                <a:schemeClr val="bg1"/>
              </a:solidFill>
              <a:effectLst>
                <a:outerShdw blurRad="38100" dist="38100" dir="2700000" algn="tl">
                  <a:srgbClr val="000000">
                    <a:alpha val="43137"/>
                  </a:srgbClr>
                </a:outerShdw>
              </a:effectLst>
              <a:latin typeface="Arial Narrow" panose="020B0606020202030204" pitchFamily="34" charset="0"/>
            </a:endParaRPr>
          </a:p>
          <a:p>
            <a:pPr marL="0" marR="0" lvl="0" indent="0" defTabSz="914400" eaLnBrk="1" fontAlgn="auto" latinLnBrk="0" hangingPunct="1">
              <a:lnSpc>
                <a:spcPts val="2400"/>
              </a:lnSpc>
              <a:spcBef>
                <a:spcPts val="0"/>
              </a:spcBef>
              <a:spcAft>
                <a:spcPts val="0"/>
              </a:spcAft>
              <a:buClrTx/>
              <a:buSzTx/>
              <a:buFontTx/>
              <a:buNone/>
              <a:tabLst/>
              <a:defRPr/>
            </a:pPr>
            <a:r>
              <a:rPr kumimoji="0" lang="en-US" sz="2000" b="0" u="none" strike="noStrike" kern="0" cap="none" spc="0" normalizeH="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rPr>
              <a:t>Henry S. </a:t>
            </a:r>
            <a:r>
              <a:rPr kumimoji="0" lang="en-US" sz="2000" b="0" u="none" strike="noStrike" kern="0" cap="none" spc="0" normalizeH="0" noProof="0" dirty="0" err="1">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rPr>
              <a:t>Ficklin</a:t>
            </a:r>
            <a:r>
              <a:rPr lang="en-US" sz="2000" kern="0" dirty="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2000" i="1" kern="0" baseline="0" dirty="0">
                <a:solidFill>
                  <a:schemeClr val="bg1"/>
                </a:solidFill>
                <a:effectLst>
                  <a:outerShdw blurRad="38100" dist="38100" dir="2700000" algn="tl">
                    <a:srgbClr val="000000">
                      <a:alpha val="43137"/>
                    </a:srgbClr>
                  </a:outerShdw>
                </a:effectLst>
                <a:latin typeface="Arial Narrow" panose="020B0606020202030204" pitchFamily="34" charset="0"/>
              </a:rPr>
              <a:t>Reminiscing</a:t>
            </a:r>
            <a:r>
              <a:rPr lang="en-US" sz="2000" i="1" kern="0" dirty="0">
                <a:solidFill>
                  <a:schemeClr val="bg1"/>
                </a:solidFill>
                <a:effectLst>
                  <a:outerShdw blurRad="38100" dist="38100" dir="2700000" algn="tl">
                    <a:srgbClr val="000000">
                      <a:alpha val="43137"/>
                    </a:srgbClr>
                  </a:outerShdw>
                </a:effectLst>
                <a:latin typeface="Arial Narrow" panose="020B0606020202030204" pitchFamily="34" charset="0"/>
              </a:rPr>
              <a:t> With </a:t>
            </a:r>
            <a:r>
              <a:rPr lang="en-US" sz="2000" i="1" kern="0" dirty="0" err="1">
                <a:solidFill>
                  <a:schemeClr val="bg1"/>
                </a:solidFill>
                <a:effectLst>
                  <a:outerShdw blurRad="38100" dist="38100" dir="2700000" algn="tl">
                    <a:srgbClr val="000000">
                      <a:alpha val="43137"/>
                    </a:srgbClr>
                  </a:outerShdw>
                </a:effectLst>
                <a:latin typeface="Arial Narrow" panose="020B0606020202030204" pitchFamily="34" charset="0"/>
              </a:rPr>
              <a:t>McGarvey</a:t>
            </a:r>
            <a:r>
              <a:rPr lang="en-US" sz="2000" i="1" kern="0" dirty="0">
                <a:solidFill>
                  <a:schemeClr val="bg1"/>
                </a:solidFill>
                <a:effectLst>
                  <a:outerShdw blurRad="38100" dist="38100" dir="2700000" algn="tl">
                    <a:srgbClr val="000000">
                      <a:alpha val="43137"/>
                    </a:srgbClr>
                  </a:outerShdw>
                </a:effectLst>
                <a:latin typeface="Arial Narrow" panose="020B0606020202030204" pitchFamily="34" charset="0"/>
              </a:rPr>
              <a:t>, </a:t>
            </a:r>
            <a:r>
              <a:rPr kumimoji="0" lang="en-US" sz="2000" b="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rPr>
              <a:t>Florida</a:t>
            </a:r>
            <a:r>
              <a:rPr kumimoji="0" lang="en-US" sz="2000" b="0" u="none" strike="noStrike" kern="0" cap="none" spc="0" normalizeH="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rPr>
              <a:t> College Lectures, 1967</a:t>
            </a:r>
            <a:endParaRPr kumimoji="0" lang="en-US" sz="2000" b="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ndParaRPr>
          </a:p>
        </p:txBody>
      </p:sp>
      <p:cxnSp>
        <p:nvCxnSpPr>
          <p:cNvPr id="6" name="Straight Connector 5"/>
          <p:cNvCxnSpPr/>
          <p:nvPr/>
        </p:nvCxnSpPr>
        <p:spPr>
          <a:xfrm>
            <a:off x="2170572" y="0"/>
            <a:ext cx="1784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2665141" y="5425751"/>
            <a:ext cx="5943880" cy="109618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Lesson:</a:t>
            </a:r>
          </a:p>
          <a:p>
            <a:pPr algn="ctr"/>
            <a:r>
              <a:rPr lang="en-US" sz="2400" dirty="0">
                <a:solidFill>
                  <a:srgbClr val="FFFF00"/>
                </a:solidFill>
              </a:rPr>
              <a:t>Can’t combat error by fellowshipping it</a:t>
            </a:r>
          </a:p>
          <a:p>
            <a:pPr algn="ctr"/>
            <a:r>
              <a:rPr lang="en-US" sz="2400" dirty="0">
                <a:solidFill>
                  <a:srgbClr val="FFFF00"/>
                </a:solidFill>
              </a:rPr>
              <a:t>Influence will go with your fellowship!</a:t>
            </a:r>
          </a:p>
        </p:txBody>
      </p:sp>
    </p:spTree>
    <p:extLst>
      <p:ext uri="{BB962C8B-B14F-4D97-AF65-F5344CB8AC3E}">
        <p14:creationId xmlns:p14="http://schemas.microsoft.com/office/powerpoint/2010/main" val="1198642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828" y="84633"/>
            <a:ext cx="6328719"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algn="ctr"/>
            <a:r>
              <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Applications to</a:t>
            </a:r>
          </a:p>
          <a:p>
            <a:pPr algn="ctr"/>
            <a:r>
              <a:rPr lang="en-US" sz="6600" b="1"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Controversy</a:t>
            </a:r>
            <a:endPar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endParaRP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 name="Flowchart: Alternate Process 3"/>
          <p:cNvSpPr/>
          <p:nvPr/>
        </p:nvSpPr>
        <p:spPr>
          <a:xfrm>
            <a:off x="581957" y="2885303"/>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romanUcPeriod"/>
            </a:pPr>
            <a:r>
              <a:rPr lang="en-US" sz="3200" dirty="0">
                <a:solidFill>
                  <a:schemeClr val="tx2"/>
                </a:solidFill>
                <a:latin typeface="Arial Rounded MT Bold" panose="020F0704030504030204" pitchFamily="34" charset="0"/>
              </a:rPr>
              <a:t>Principles that Must be Applied</a:t>
            </a:r>
          </a:p>
        </p:txBody>
      </p:sp>
      <p:sp>
        <p:nvSpPr>
          <p:cNvPr id="5" name="Flowchart: Alternate Process 4"/>
          <p:cNvSpPr/>
          <p:nvPr/>
        </p:nvSpPr>
        <p:spPr>
          <a:xfrm>
            <a:off x="581957" y="3823898"/>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3200" dirty="0">
                <a:solidFill>
                  <a:schemeClr val="tx2"/>
                </a:solidFill>
                <a:latin typeface="Arial Rounded MT Bold" panose="020F0704030504030204" pitchFamily="34" charset="0"/>
              </a:rPr>
              <a:t>Instructions that Must be Followed</a:t>
            </a:r>
          </a:p>
        </p:txBody>
      </p:sp>
      <p:sp>
        <p:nvSpPr>
          <p:cNvPr id="6" name="Flowchart: Alternate Process 5"/>
          <p:cNvSpPr/>
          <p:nvPr/>
        </p:nvSpPr>
        <p:spPr>
          <a:xfrm>
            <a:off x="581957" y="4762493"/>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3200" dirty="0">
                <a:solidFill>
                  <a:schemeClr val="tx2"/>
                </a:solidFill>
                <a:latin typeface="Arial Rounded MT Bold" panose="020F0704030504030204" pitchFamily="34" charset="0"/>
              </a:rPr>
              <a:t>Efforts that Must be Resisted</a:t>
            </a:r>
          </a:p>
        </p:txBody>
      </p:sp>
      <p:sp>
        <p:nvSpPr>
          <p:cNvPr id="7" name="Flowchart: Alternate Process 6"/>
          <p:cNvSpPr/>
          <p:nvPr/>
        </p:nvSpPr>
        <p:spPr>
          <a:xfrm>
            <a:off x="581957" y="5701089"/>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3200" dirty="0">
                <a:solidFill>
                  <a:schemeClr val="tx2"/>
                </a:solidFill>
                <a:latin typeface="Arial Rounded MT Bold" panose="020F0704030504030204" pitchFamily="34" charset="0"/>
              </a:rPr>
              <a:t>Warnings that Must be Heeded</a:t>
            </a:r>
          </a:p>
        </p:txBody>
      </p:sp>
    </p:spTree>
    <p:extLst>
      <p:ext uri="{BB962C8B-B14F-4D97-AF65-F5344CB8AC3E}">
        <p14:creationId xmlns:p14="http://schemas.microsoft.com/office/powerpoint/2010/main" val="2315642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490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727588"/>
            <a:ext cx="5614219" cy="646331"/>
          </a:xfrm>
          <a:prstGeom prst="rect">
            <a:avLst/>
          </a:prstGeom>
          <a:noFill/>
        </p:spPr>
        <p:txBody>
          <a:bodyPr wrap="square" rtlCol="0">
            <a:spAutoFit/>
          </a:bodyPr>
          <a:lstStyle/>
          <a:p>
            <a:pPr marL="400050" marR="0" lvl="0" indent="-400050" algn="ctr" defTabSz="914400" eaLnBrk="1" fontAlgn="auto" latinLnBrk="0" hangingPunct="1">
              <a:lnSpc>
                <a:spcPct val="100000"/>
              </a:lnSpc>
              <a:spcBef>
                <a:spcPts val="0"/>
              </a:spcBef>
              <a:spcAft>
                <a:spcPts val="0"/>
              </a:spcAft>
              <a:buClrTx/>
              <a:buSzTx/>
              <a:buFont typeface="+mj-lt"/>
              <a:buAutoNum type="romanUcPeriod"/>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The Basis</a:t>
            </a:r>
          </a:p>
        </p:txBody>
      </p:sp>
      <p:sp>
        <p:nvSpPr>
          <p:cNvPr id="3" name="TextBox 2"/>
          <p:cNvSpPr txBox="1"/>
          <p:nvPr/>
        </p:nvSpPr>
        <p:spPr>
          <a:xfrm>
            <a:off x="589936" y="2172929"/>
            <a:ext cx="8191755" cy="1815882"/>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Truth is the basis for unity</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sz="2800" u="sng" kern="0" dirty="0">
                <a:solidFill>
                  <a:srgbClr val="FFFF00"/>
                </a:solidFill>
                <a:effectLst>
                  <a:outerShdw blurRad="38100" dist="38100" dir="2700000" algn="tl">
                    <a:srgbClr val="000000">
                      <a:alpha val="43137"/>
                    </a:srgbClr>
                  </a:outerShdw>
                </a:effectLst>
              </a:rPr>
              <a:t>Truth is the basis for fellowship</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Truth is the basis</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for rejecting</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sz="2800" u="sng" kern="0" baseline="0" dirty="0">
                <a:solidFill>
                  <a:srgbClr val="FFFF00"/>
                </a:solidFill>
                <a:effectLst>
                  <a:outerShdw blurRad="38100" dist="38100" dir="2700000" algn="tl">
                    <a:srgbClr val="000000">
                      <a:alpha val="43137"/>
                    </a:srgbClr>
                  </a:outerShdw>
                </a:effectLst>
              </a:rPr>
              <a:t>Truth includes the whole revelation</a:t>
            </a:r>
            <a:endPar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endParaRPr>
          </a:p>
        </p:txBody>
      </p:sp>
      <p:sp>
        <p:nvSpPr>
          <p:cNvPr id="4" name="TextBox 3"/>
          <p:cNvSpPr txBox="1"/>
          <p:nvPr/>
        </p:nvSpPr>
        <p:spPr>
          <a:xfrm>
            <a:off x="0" y="4451230"/>
            <a:ext cx="9143999" cy="954107"/>
          </a:xfrm>
          <a:prstGeom prst="rect">
            <a:avLst/>
          </a:prstGeom>
          <a:noFill/>
        </p:spPr>
        <p:txBody>
          <a:bodyPr wrap="square" rtlCol="0">
            <a:spAutoFit/>
          </a:bodyPr>
          <a:lstStyle/>
          <a:p>
            <a:pPr algn="ctr"/>
            <a:r>
              <a:rPr lang="en-US" sz="2800" i="1" dirty="0"/>
              <a:t>Unity &amp; Fellowship is Dear &amp; Precious</a:t>
            </a:r>
          </a:p>
          <a:p>
            <a:pPr algn="ctr"/>
            <a:r>
              <a:rPr lang="en-US" sz="2800" i="1" dirty="0"/>
              <a:t>But Should Not be Maintained at the Expense of Truth! </a:t>
            </a:r>
          </a:p>
        </p:txBody>
      </p:sp>
      <p:sp>
        <p:nvSpPr>
          <p:cNvPr id="5" name="Wave 4"/>
          <p:cNvSpPr/>
          <p:nvPr/>
        </p:nvSpPr>
        <p:spPr>
          <a:xfrm rot="20860627">
            <a:off x="36685" y="19553"/>
            <a:ext cx="1121434" cy="595223"/>
          </a:xfrm>
          <a:prstGeom prst="wave">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bg1">
                    <a:lumMod val="85000"/>
                  </a:schemeClr>
                </a:solidFill>
              </a:rPr>
              <a:t>Review</a:t>
            </a:r>
          </a:p>
        </p:txBody>
      </p:sp>
    </p:spTree>
    <p:extLst>
      <p:ext uri="{BB962C8B-B14F-4D97-AF65-F5344CB8AC3E}">
        <p14:creationId xmlns:p14="http://schemas.microsoft.com/office/powerpoint/2010/main" val="64347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4758" y="84633"/>
            <a:ext cx="5294847"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solidFill>
                  <a:schemeClr val="bg1"/>
                </a:solidFill>
                <a:effectLst>
                  <a:outerShdw blurRad="50800" dist="38100" dir="2700000" algn="tl" rotWithShape="0">
                    <a:prstClr val="black">
                      <a:alpha val="40000"/>
                    </a:prstClr>
                  </a:outerShdw>
                </a:effectLst>
                <a:uLnTx/>
                <a:uFillTx/>
                <a:latin typeface="Arial Rounded MT Bold" panose="020F0704030504030204" pitchFamily="34" charset="0"/>
              </a:rPr>
              <a:t>Receive Him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solidFill>
                  <a:schemeClr val="bg1"/>
                </a:solidFill>
                <a:effectLst>
                  <a:outerShdw blurRad="50800" dist="38100" dir="2700000" algn="tl" rotWithShape="0">
                    <a:prstClr val="black">
                      <a:alpha val="40000"/>
                    </a:prstClr>
                  </a:outerShdw>
                </a:effectLst>
                <a:uLnTx/>
                <a:uFillTx/>
                <a:latin typeface="Arial Rounded MT Bold" panose="020F0704030504030204" pitchFamily="34" charset="0"/>
              </a:rPr>
              <a:t>(Rom. 14)</a:t>
            </a: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lowchart: Alternate Process 4"/>
          <p:cNvSpPr/>
          <p:nvPr/>
        </p:nvSpPr>
        <p:spPr>
          <a:xfrm>
            <a:off x="668587" y="2635046"/>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ctr" defTabSz="914400" eaLnBrk="1" fontAlgn="auto" latinLnBrk="0" hangingPunct="1">
              <a:lnSpc>
                <a:spcPct val="100000"/>
              </a:lnSpc>
              <a:spcBef>
                <a:spcPts val="0"/>
              </a:spcBef>
              <a:spcAft>
                <a:spcPts val="0"/>
              </a:spcAft>
              <a:buClrTx/>
              <a:buSzTx/>
              <a:buFont typeface="+mj-lt"/>
              <a:buAutoNum type="romanUcPeriod"/>
              <a:tabLst/>
              <a:defRPr/>
            </a:pP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The Context</a:t>
            </a:r>
          </a:p>
        </p:txBody>
      </p:sp>
      <p:sp>
        <p:nvSpPr>
          <p:cNvPr id="9" name="Flowchart: Alternate Process 8"/>
          <p:cNvSpPr/>
          <p:nvPr/>
        </p:nvSpPr>
        <p:spPr>
          <a:xfrm>
            <a:off x="668587" y="3418690"/>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eaLnBrk="1" fontAlgn="auto" latinLnBrk="0" hangingPunct="1">
              <a:lnSpc>
                <a:spcPct val="100000"/>
              </a:lnSpc>
              <a:spcBef>
                <a:spcPts val="0"/>
              </a:spcBef>
              <a:spcAft>
                <a:spcPts val="0"/>
              </a:spcAft>
              <a:buClrTx/>
              <a:buSzTx/>
              <a:buFont typeface="+mj-lt"/>
              <a:buAutoNum type="romanUcPeriod" startAt="2"/>
              <a:tabLst/>
              <a:defRPr/>
            </a:pP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The Point</a:t>
            </a:r>
          </a:p>
        </p:txBody>
      </p:sp>
      <p:sp>
        <p:nvSpPr>
          <p:cNvPr id="10" name="Flowchart: Alternate Process 9"/>
          <p:cNvSpPr/>
          <p:nvPr/>
        </p:nvSpPr>
        <p:spPr>
          <a:xfrm>
            <a:off x="668587" y="4202333"/>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eaLnBrk="1" fontAlgn="auto" latinLnBrk="0" hangingPunct="1">
              <a:lnSpc>
                <a:spcPct val="100000"/>
              </a:lnSpc>
              <a:spcBef>
                <a:spcPts val="0"/>
              </a:spcBef>
              <a:spcAft>
                <a:spcPts val="0"/>
              </a:spcAft>
              <a:buClrTx/>
              <a:buSzTx/>
              <a:buFont typeface="+mj-lt"/>
              <a:buAutoNum type="romanUcPeriod" startAt="3"/>
              <a:tabLst/>
              <a:defRPr/>
            </a:pP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The Chapter</a:t>
            </a:r>
          </a:p>
        </p:txBody>
      </p:sp>
      <p:sp>
        <p:nvSpPr>
          <p:cNvPr id="11" name="Flowchart: Alternate Process 10"/>
          <p:cNvSpPr/>
          <p:nvPr/>
        </p:nvSpPr>
        <p:spPr>
          <a:xfrm>
            <a:off x="668587" y="4985976"/>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eaLnBrk="1" fontAlgn="auto" latinLnBrk="0" hangingPunct="1">
              <a:lnSpc>
                <a:spcPct val="100000"/>
              </a:lnSpc>
              <a:spcBef>
                <a:spcPts val="0"/>
              </a:spcBef>
              <a:spcAft>
                <a:spcPts val="0"/>
              </a:spcAft>
              <a:buClrTx/>
              <a:buSzTx/>
              <a:buFont typeface="+mj-lt"/>
              <a:buAutoNum type="romanUcPeriod" startAt="4"/>
              <a:tabLst/>
              <a:defRPr/>
            </a:pP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The Abuse</a:t>
            </a:r>
          </a:p>
        </p:txBody>
      </p:sp>
      <p:sp>
        <p:nvSpPr>
          <p:cNvPr id="12" name="Flowchart: Alternate Process 11"/>
          <p:cNvSpPr/>
          <p:nvPr/>
        </p:nvSpPr>
        <p:spPr>
          <a:xfrm>
            <a:off x="668587" y="5769620"/>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eaLnBrk="1" fontAlgn="auto" latinLnBrk="0" hangingPunct="1">
              <a:lnSpc>
                <a:spcPct val="100000"/>
              </a:lnSpc>
              <a:spcBef>
                <a:spcPts val="0"/>
              </a:spcBef>
              <a:spcAft>
                <a:spcPts val="0"/>
              </a:spcAft>
              <a:buClrTx/>
              <a:buSzTx/>
              <a:buFont typeface="+mj-lt"/>
              <a:buAutoNum type="romanUcPeriod" startAt="5"/>
              <a:tabLst/>
              <a:defRPr/>
            </a:pP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The Application</a:t>
            </a:r>
          </a:p>
        </p:txBody>
      </p:sp>
      <p:sp>
        <p:nvSpPr>
          <p:cNvPr id="13" name="Wave 12"/>
          <p:cNvSpPr/>
          <p:nvPr/>
        </p:nvSpPr>
        <p:spPr>
          <a:xfrm rot="20860627">
            <a:off x="247278" y="197445"/>
            <a:ext cx="1121434" cy="595223"/>
          </a:xfrm>
          <a:prstGeom prst="wave">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bg1">
                    <a:lumMod val="85000"/>
                  </a:schemeClr>
                </a:solidFill>
              </a:rPr>
              <a:t>Review</a:t>
            </a:r>
          </a:p>
        </p:txBody>
      </p:sp>
    </p:spTree>
    <p:extLst>
      <p:ext uri="{BB962C8B-B14F-4D97-AF65-F5344CB8AC3E}">
        <p14:creationId xmlns:p14="http://schemas.microsoft.com/office/powerpoint/2010/main" val="3039086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727588"/>
            <a:ext cx="5614219" cy="646331"/>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2"/>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The Point</a:t>
            </a:r>
          </a:p>
        </p:txBody>
      </p:sp>
      <p:sp>
        <p:nvSpPr>
          <p:cNvPr id="3" name="Text Box 4"/>
          <p:cNvSpPr txBox="1">
            <a:spLocks noChangeArrowheads="1"/>
          </p:cNvSpPr>
          <p:nvPr/>
        </p:nvSpPr>
        <p:spPr bwMode="auto">
          <a:xfrm>
            <a:off x="233515" y="2347780"/>
            <a:ext cx="7467600" cy="114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70000"/>
              </a:lnSpc>
              <a:spcBef>
                <a:spcPct val="50000"/>
              </a:spcBef>
              <a:spcAft>
                <a:spcPts val="0"/>
              </a:spcAft>
              <a:buClrTx/>
              <a:buSzTx/>
              <a:buFontTx/>
              <a:buNone/>
              <a:tabLst/>
              <a:defRPr/>
            </a:pPr>
            <a:r>
              <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Rounded MT Bold" panose="020F0704030504030204" pitchFamily="34" charset="0"/>
              </a:rPr>
              <a:t>Continue in Fellowship</a:t>
            </a:r>
          </a:p>
          <a:p>
            <a:pPr marL="0" marR="0" lvl="0" indent="0" defTabSz="914400" eaLnBrk="1" fontAlgn="auto" latinLnBrk="0" hangingPunct="1">
              <a:lnSpc>
                <a:spcPct val="70000"/>
              </a:lnSpc>
              <a:spcBef>
                <a:spcPct val="50000"/>
              </a:spcBef>
              <a:spcAft>
                <a:spcPts val="0"/>
              </a:spcAft>
              <a:buClrTx/>
              <a:buSzTx/>
              <a:buFontTx/>
              <a:buNone/>
              <a:tabLst/>
              <a:defRPr/>
            </a:pPr>
            <a:r>
              <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Rounded MT Bold" panose="020F0704030504030204" pitchFamily="34" charset="0"/>
              </a:rPr>
              <a:t>In Spite of Differences </a:t>
            </a:r>
          </a:p>
        </p:txBody>
      </p:sp>
      <p:sp>
        <p:nvSpPr>
          <p:cNvPr id="4" name="Text Box 6"/>
          <p:cNvSpPr txBox="1">
            <a:spLocks noChangeArrowheads="1"/>
          </p:cNvSpPr>
          <p:nvPr/>
        </p:nvSpPr>
        <p:spPr bwMode="auto">
          <a:xfrm>
            <a:off x="705465" y="3723335"/>
            <a:ext cx="8001000" cy="2271713"/>
          </a:xfrm>
          <a:prstGeom prst="rect">
            <a:avLst/>
          </a:prstGeom>
          <a:noFill/>
          <a:ln>
            <a:noFill/>
          </a:ln>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marR="0" lvl="0" indent="-457200" defTabSz="914400" eaLnBrk="1" fontAlgn="auto" latinLnBrk="0" hangingPunct="1">
              <a:lnSpc>
                <a:spcPct val="90000"/>
              </a:lnSpc>
              <a:spcBef>
                <a:spcPct val="50000"/>
              </a:spcBef>
              <a:spcAft>
                <a:spcPts val="0"/>
              </a:spcAft>
              <a:buClrTx/>
              <a:buSzTx/>
              <a:buFontTx/>
              <a:buAutoNum type="arabicPeriod"/>
              <a:tabLst/>
              <a:defRPr/>
            </a:pPr>
            <a:r>
              <a:rPr kumimoji="0" lang="en-US" sz="2800" b="1" i="0" u="none" strike="noStrike" kern="0" cap="none" spc="0" normalizeH="0" baseline="0" noProof="0" dirty="0">
                <a:ln>
                  <a:noFill/>
                </a:ln>
                <a:solidFill>
                  <a:schemeClr val="tx1"/>
                </a:solidFill>
                <a:effectLst/>
                <a:uLnTx/>
                <a:uFillTx/>
                <a:latin typeface="Arial" panose="020B0604020202020204" pitchFamily="34" charset="0"/>
              </a:rPr>
              <a:t>Receive him (v. 1)</a:t>
            </a:r>
          </a:p>
          <a:p>
            <a:pPr marL="457200" marR="0" lvl="0" indent="-457200" defTabSz="914400" eaLnBrk="1" fontAlgn="auto" latinLnBrk="0" hangingPunct="1">
              <a:lnSpc>
                <a:spcPct val="90000"/>
              </a:lnSpc>
              <a:spcBef>
                <a:spcPct val="50000"/>
              </a:spcBef>
              <a:spcAft>
                <a:spcPts val="0"/>
              </a:spcAft>
              <a:buClrTx/>
              <a:buSzTx/>
              <a:buFontTx/>
              <a:buAutoNum type="arabicPeriod"/>
              <a:tabLst/>
              <a:defRPr/>
            </a:pPr>
            <a:r>
              <a:rPr kumimoji="0" lang="en-US" sz="2800" b="1" i="0" u="none" strike="noStrike" kern="0" cap="none" spc="0" normalizeH="0" baseline="0" noProof="0" dirty="0">
                <a:ln>
                  <a:noFill/>
                </a:ln>
                <a:solidFill>
                  <a:schemeClr val="tx1"/>
                </a:solidFill>
                <a:effectLst/>
                <a:uLnTx/>
                <a:uFillTx/>
                <a:latin typeface="Arial" panose="020B0604020202020204" pitchFamily="34" charset="0"/>
              </a:rPr>
              <a:t>Don’t dispute (v. 1)</a:t>
            </a:r>
          </a:p>
          <a:p>
            <a:pPr marL="457200" marR="0" lvl="0" indent="-457200" defTabSz="914400" eaLnBrk="1" fontAlgn="auto" latinLnBrk="0" hangingPunct="1">
              <a:lnSpc>
                <a:spcPct val="90000"/>
              </a:lnSpc>
              <a:spcBef>
                <a:spcPct val="50000"/>
              </a:spcBef>
              <a:spcAft>
                <a:spcPts val="0"/>
              </a:spcAft>
              <a:buClrTx/>
              <a:buSzTx/>
              <a:buFontTx/>
              <a:buAutoNum type="arabicPeriod"/>
              <a:tabLst/>
              <a:defRPr/>
            </a:pPr>
            <a:r>
              <a:rPr kumimoji="0" lang="en-US" sz="2800" b="1" i="0" u="none" strike="noStrike" kern="0" cap="none" spc="0" normalizeH="0" baseline="0" noProof="0" dirty="0">
                <a:ln>
                  <a:noFill/>
                </a:ln>
                <a:solidFill>
                  <a:schemeClr val="tx1"/>
                </a:solidFill>
                <a:effectLst/>
                <a:uLnTx/>
                <a:uFillTx/>
                <a:latin typeface="Arial" panose="020B0604020202020204" pitchFamily="34" charset="0"/>
              </a:rPr>
              <a:t>Pursue things that make for peace (v. 19)</a:t>
            </a:r>
          </a:p>
          <a:p>
            <a:pPr marL="457200" marR="0" lvl="0" indent="-457200" defTabSz="914400" eaLnBrk="1" fontAlgn="auto" latinLnBrk="0" hangingPunct="1">
              <a:lnSpc>
                <a:spcPct val="90000"/>
              </a:lnSpc>
              <a:spcBef>
                <a:spcPct val="50000"/>
              </a:spcBef>
              <a:spcAft>
                <a:spcPts val="0"/>
              </a:spcAft>
              <a:buClrTx/>
              <a:buSzTx/>
              <a:buFontTx/>
              <a:buAutoNum type="arabicPeriod"/>
              <a:tabLst/>
              <a:defRPr/>
            </a:pPr>
            <a:r>
              <a:rPr kumimoji="0" lang="en-US" sz="2800" b="1" i="0" u="none" strike="noStrike" kern="0" cap="none" spc="0" normalizeH="0" baseline="0" noProof="0" dirty="0">
                <a:ln>
                  <a:noFill/>
                </a:ln>
                <a:solidFill>
                  <a:schemeClr val="tx1"/>
                </a:solidFill>
                <a:effectLst/>
                <a:uLnTx/>
                <a:uFillTx/>
                <a:latin typeface="Arial" panose="020B0604020202020204" pitchFamily="34" charset="0"/>
              </a:rPr>
              <a:t>Don’t bind your opinion on others (v. 22)</a:t>
            </a:r>
          </a:p>
        </p:txBody>
      </p:sp>
      <p:graphicFrame>
        <p:nvGraphicFramePr>
          <p:cNvPr id="5" name="Object 2"/>
          <p:cNvGraphicFramePr>
            <a:graphicFrameLocks noChangeAspect="1"/>
          </p:cNvGraphicFramePr>
          <p:nvPr>
            <p:extLst>
              <p:ext uri="{D42A27DB-BD31-4B8C-83A1-F6EECF244321}">
                <p14:modId xmlns:p14="http://schemas.microsoft.com/office/powerpoint/2010/main" val="972096409"/>
              </p:ext>
            </p:extLst>
          </p:nvPr>
        </p:nvGraphicFramePr>
        <p:xfrm>
          <a:off x="5412658" y="2121193"/>
          <a:ext cx="3657600" cy="1990725"/>
        </p:xfrm>
        <a:graphic>
          <a:graphicData uri="http://schemas.openxmlformats.org/presentationml/2006/ole">
            <mc:AlternateContent xmlns:mc="http://schemas.openxmlformats.org/markup-compatibility/2006">
              <mc:Choice xmlns:v="urn:schemas-microsoft-com:vml" Requires="v">
                <p:oleObj spid="_x0000_s14408" name="GALLERY" r:id="rId3" imgW="7241760" imgH="3941640" progId="GALLERYClipart">
                  <p:embed/>
                </p:oleObj>
              </mc:Choice>
              <mc:Fallback>
                <p:oleObj name="GALLERY" r:id="rId3" imgW="7241760" imgH="3941640" progId="GALLERYClipart">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2658" y="2121193"/>
                        <a:ext cx="36576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Wave 5"/>
          <p:cNvSpPr/>
          <p:nvPr/>
        </p:nvSpPr>
        <p:spPr>
          <a:xfrm rot="20860627">
            <a:off x="-60730" y="302"/>
            <a:ext cx="1121434" cy="595223"/>
          </a:xfrm>
          <a:prstGeom prst="wave">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bg1">
                    <a:lumMod val="85000"/>
                  </a:schemeClr>
                </a:solidFill>
              </a:rPr>
              <a:t>Review</a:t>
            </a:r>
          </a:p>
        </p:txBody>
      </p:sp>
    </p:spTree>
    <p:extLst>
      <p:ext uri="{BB962C8B-B14F-4D97-AF65-F5344CB8AC3E}">
        <p14:creationId xmlns:p14="http://schemas.microsoft.com/office/powerpoint/2010/main" val="3821164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5922" name="Rectangle 2"/>
          <p:cNvSpPr>
            <a:spLocks noGrp="1" noChangeArrowheads="1"/>
          </p:cNvSpPr>
          <p:nvPr>
            <p:ph type="title" idx="4294967295"/>
          </p:nvPr>
        </p:nvSpPr>
        <p:spPr>
          <a:xfrm>
            <a:off x="685800" y="0"/>
            <a:ext cx="7772400" cy="1143000"/>
          </a:xfrm>
        </p:spPr>
        <p:txBody>
          <a:bodyPr/>
          <a:lstStyle/>
          <a:p>
            <a:pPr algn="ctr">
              <a:defRPr/>
            </a:pPr>
            <a:r>
              <a:rPr lang="en-US" b="1" u="sng" dirty="0">
                <a:solidFill>
                  <a:schemeClr val="accent2"/>
                </a:solidFill>
                <a:effectLst>
                  <a:outerShdw blurRad="38100" dist="38100" dir="2700000" algn="tl">
                    <a:srgbClr val="000000"/>
                  </a:outerShdw>
                </a:effectLst>
                <a:latin typeface="Arial" charset="0"/>
              </a:rPr>
              <a:t>Romans 14</a:t>
            </a:r>
            <a:endParaRPr lang="en-US" b="1" u="sng" dirty="0">
              <a:effectLst>
                <a:outerShdw blurRad="38100" dist="38100" dir="2700000" algn="tl">
                  <a:srgbClr val="FFFFFF"/>
                </a:outerShdw>
              </a:effectLst>
              <a:latin typeface="Arial" charset="0"/>
            </a:endParaRPr>
          </a:p>
        </p:txBody>
      </p:sp>
      <p:sp>
        <p:nvSpPr>
          <p:cNvPr id="34819" name="AutoShape 3"/>
          <p:cNvSpPr>
            <a:spLocks noChangeArrowheads="1"/>
          </p:cNvSpPr>
          <p:nvPr/>
        </p:nvSpPr>
        <p:spPr bwMode="auto">
          <a:xfrm>
            <a:off x="762000" y="1447800"/>
            <a:ext cx="2667000" cy="1828800"/>
          </a:xfrm>
          <a:prstGeom prst="star32">
            <a:avLst>
              <a:gd name="adj" fmla="val 37500"/>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00"/>
                </a:solidFill>
                <a:effectLst/>
                <a:uLnTx/>
                <a:uFillTx/>
                <a:latin typeface="Times New Roman" panose="02020603050405020304" pitchFamily="18" charset="0"/>
              </a:rPr>
              <a:t>Doctrine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00"/>
                </a:solidFill>
                <a:effectLst/>
                <a:uLnTx/>
                <a:uFillTx/>
                <a:latin typeface="Times New Roman" panose="02020603050405020304" pitchFamily="18" charset="0"/>
              </a:rPr>
              <a:t>Faith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00"/>
                </a:solidFill>
                <a:effectLst/>
                <a:uLnTx/>
                <a:uFillTx/>
                <a:latin typeface="Times New Roman" panose="02020603050405020304" pitchFamily="18" charset="0"/>
              </a:rPr>
              <a:t>Morals</a:t>
            </a:r>
            <a:endParaRPr kumimoji="0" lang="en-US" sz="28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34820" name="AutoShape 4"/>
          <p:cNvSpPr>
            <a:spLocks noChangeArrowheads="1"/>
          </p:cNvSpPr>
          <p:nvPr/>
        </p:nvSpPr>
        <p:spPr bwMode="auto">
          <a:xfrm>
            <a:off x="5943600" y="1447800"/>
            <a:ext cx="2667000" cy="1828800"/>
          </a:xfrm>
          <a:prstGeom prst="star32">
            <a:avLst>
              <a:gd name="adj" fmla="val 37500"/>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00"/>
                </a:solidFill>
                <a:effectLst/>
                <a:uLnTx/>
                <a:uFillTx/>
                <a:latin typeface="Times New Roman" panose="02020603050405020304" pitchFamily="18" charset="0"/>
              </a:rPr>
              <a:t>Indifference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00"/>
                </a:solidFill>
                <a:effectLst/>
                <a:uLnTx/>
                <a:uFillTx/>
                <a:latin typeface="Times New Roman" panose="02020603050405020304" pitchFamily="18" charset="0"/>
              </a:rPr>
              <a:t>Liberty</a:t>
            </a:r>
          </a:p>
        </p:txBody>
      </p:sp>
      <p:sp>
        <p:nvSpPr>
          <p:cNvPr id="34821" name="AutoShape 5"/>
          <p:cNvSpPr>
            <a:spLocks noChangeArrowheads="1"/>
          </p:cNvSpPr>
          <p:nvPr/>
        </p:nvSpPr>
        <p:spPr bwMode="auto">
          <a:xfrm>
            <a:off x="3505200" y="1676400"/>
            <a:ext cx="2133600" cy="1371600"/>
          </a:xfrm>
          <a:prstGeom prst="leftRightArrow">
            <a:avLst>
              <a:gd name="adj1" fmla="val 50000"/>
              <a:gd name="adj2" fmla="val 31111"/>
            </a:avLst>
          </a:prstGeom>
          <a:solidFill>
            <a:srgbClr val="0000FF"/>
          </a:solidFill>
          <a:ln w="9525">
            <a:solidFill>
              <a:srgbClr val="FD031B"/>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srgbClr val="FFFF00"/>
                </a:solidFill>
                <a:effectLst/>
                <a:uLnTx/>
                <a:uFillTx/>
                <a:latin typeface="Times New Roman" panose="02020603050405020304" pitchFamily="18" charset="0"/>
              </a:rPr>
              <a:t>?</a:t>
            </a:r>
            <a:endParaRPr kumimoji="0" 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465926" name="Text Box 6"/>
          <p:cNvSpPr txBox="1">
            <a:spLocks noChangeArrowheads="1"/>
          </p:cNvSpPr>
          <p:nvPr/>
        </p:nvSpPr>
        <p:spPr bwMode="auto">
          <a:xfrm>
            <a:off x="1219200" y="3352800"/>
            <a:ext cx="7278688"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Char char="•"/>
              <a:tabLst/>
              <a:defRPr/>
            </a:pPr>
            <a:r>
              <a:rPr kumimoji="0" lang="en-US" sz="36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rPr>
              <a:t> God received him </a:t>
            </a:r>
            <a:r>
              <a:rPr kumimoji="0" lang="en-US" sz="3600" b="1" i="0" u="none" strike="noStrike" kern="0" cap="none" spc="0" normalizeH="0" baseline="0" noProof="0" dirty="0">
                <a:ln>
                  <a:noFill/>
                </a:ln>
                <a:solidFill>
                  <a:srgbClr val="FD031B"/>
                </a:solidFill>
                <a:effectLst>
                  <a:outerShdw blurRad="38100" dist="38100" dir="2700000" algn="tl">
                    <a:srgbClr val="000000">
                      <a:alpha val="43137"/>
                    </a:srgbClr>
                  </a:outerShdw>
                </a:effectLst>
                <a:uLnTx/>
                <a:uFillTx/>
                <a:latin typeface="Times New Roman" panose="02020603050405020304" pitchFamily="18" charset="0"/>
              </a:rPr>
              <a:t>(v. 3)</a:t>
            </a:r>
            <a:endParaRPr kumimoji="0" lang="en-US" sz="36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36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rPr>
              <a:t> To the Lord </a:t>
            </a:r>
            <a:r>
              <a:rPr kumimoji="0" lang="en-US" sz="3600" b="1" i="0" u="none" strike="noStrike" kern="0" cap="none" spc="0" normalizeH="0" baseline="0" noProof="0" dirty="0">
                <a:ln>
                  <a:noFill/>
                </a:ln>
                <a:solidFill>
                  <a:srgbClr val="FD031B"/>
                </a:solidFill>
                <a:effectLst>
                  <a:outerShdw blurRad="38100" dist="38100" dir="2700000" algn="tl">
                    <a:srgbClr val="000000">
                      <a:alpha val="43137"/>
                    </a:srgbClr>
                  </a:outerShdw>
                </a:effectLst>
                <a:uLnTx/>
                <a:uFillTx/>
                <a:latin typeface="Times New Roman" panose="02020603050405020304" pitchFamily="18" charset="0"/>
              </a:rPr>
              <a:t>(v. 6)</a:t>
            </a: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36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rPr>
              <a:t> Not to judge (condemn) him </a:t>
            </a:r>
            <a:r>
              <a:rPr kumimoji="0" lang="en-US" sz="3600" b="1" i="0" u="none" strike="noStrike" kern="0" cap="none" spc="0" normalizeH="0" baseline="0" noProof="0" dirty="0">
                <a:ln>
                  <a:noFill/>
                </a:ln>
                <a:solidFill>
                  <a:srgbClr val="FD031B"/>
                </a:solidFill>
                <a:effectLst>
                  <a:outerShdw blurRad="38100" dist="38100" dir="2700000" algn="tl">
                    <a:srgbClr val="000000">
                      <a:alpha val="43137"/>
                    </a:srgbClr>
                  </a:outerShdw>
                </a:effectLst>
                <a:uLnTx/>
                <a:uFillTx/>
                <a:latin typeface="Times New Roman" panose="02020603050405020304" pitchFamily="18" charset="0"/>
              </a:rPr>
              <a:t>(v. 13)</a:t>
            </a:r>
            <a:endParaRPr kumimoji="0" lang="en-US" sz="36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36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rPr>
              <a:t> Not wrong within itself </a:t>
            </a:r>
            <a:r>
              <a:rPr kumimoji="0" lang="en-US" sz="3600" b="1" i="0" u="none" strike="noStrike" kern="0" cap="none" spc="0" normalizeH="0" baseline="0" noProof="0" dirty="0">
                <a:ln>
                  <a:noFill/>
                </a:ln>
                <a:solidFill>
                  <a:srgbClr val="FD031B"/>
                </a:solidFill>
                <a:effectLst>
                  <a:outerShdw blurRad="38100" dist="38100" dir="2700000" algn="tl">
                    <a:srgbClr val="000000">
                      <a:alpha val="43137"/>
                    </a:srgbClr>
                  </a:outerShdw>
                </a:effectLst>
                <a:uLnTx/>
                <a:uFillTx/>
                <a:latin typeface="Times New Roman" panose="02020603050405020304" pitchFamily="18" charset="0"/>
              </a:rPr>
              <a:t>(v. 14)</a:t>
            </a: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36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rPr>
              <a:t> Keep it to self </a:t>
            </a:r>
            <a:r>
              <a:rPr kumimoji="0" lang="en-US" sz="3600" b="1" i="0" u="none" strike="noStrike" kern="0" cap="none" spc="0" normalizeH="0" baseline="0" noProof="0" dirty="0">
                <a:ln>
                  <a:noFill/>
                </a:ln>
                <a:solidFill>
                  <a:srgbClr val="FD031B"/>
                </a:solidFill>
                <a:effectLst>
                  <a:outerShdw blurRad="38100" dist="38100" dir="2700000" algn="tl">
                    <a:srgbClr val="000000">
                      <a:alpha val="43137"/>
                    </a:srgbClr>
                  </a:outerShdw>
                </a:effectLst>
                <a:uLnTx/>
                <a:uFillTx/>
                <a:latin typeface="Times New Roman" panose="02020603050405020304" pitchFamily="18" charset="0"/>
              </a:rPr>
              <a:t>(v. 22)</a:t>
            </a:r>
            <a:endParaRPr kumimoji="0" lang="en-US" sz="36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ndParaRPr>
          </a:p>
        </p:txBody>
      </p:sp>
      <p:sp>
        <p:nvSpPr>
          <p:cNvPr id="465927" name="Oval 7"/>
          <p:cNvSpPr>
            <a:spLocks noChangeArrowheads="1"/>
          </p:cNvSpPr>
          <p:nvPr/>
        </p:nvSpPr>
        <p:spPr bwMode="auto">
          <a:xfrm>
            <a:off x="5943600" y="1371600"/>
            <a:ext cx="2743200" cy="2057400"/>
          </a:xfrm>
          <a:prstGeom prst="ellipse">
            <a:avLst/>
          </a:prstGeom>
          <a:noFill/>
          <a:ln w="76200">
            <a:solidFill>
              <a:srgbClr val="CA021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8" name="Wave 7"/>
          <p:cNvSpPr/>
          <p:nvPr/>
        </p:nvSpPr>
        <p:spPr>
          <a:xfrm rot="20860627">
            <a:off x="125083" y="112813"/>
            <a:ext cx="1121434" cy="595223"/>
          </a:xfrm>
          <a:prstGeom prst="wave">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bg1">
                    <a:lumMod val="65000"/>
                  </a:schemeClr>
                </a:solidFill>
              </a:rPr>
              <a:t>Review</a:t>
            </a:r>
          </a:p>
        </p:txBody>
      </p:sp>
    </p:spTree>
    <p:extLst>
      <p:ext uri="{BB962C8B-B14F-4D97-AF65-F5344CB8AC3E}">
        <p14:creationId xmlns:p14="http://schemas.microsoft.com/office/powerpoint/2010/main" val="2429214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ample presentation slides">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3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4796</TotalTime>
  <Words>2493</Words>
  <Application>Microsoft Office PowerPoint</Application>
  <PresentationFormat>On-screen Show (4:3)</PresentationFormat>
  <Paragraphs>457</Paragraphs>
  <Slides>57</Slides>
  <Notes>0</Notes>
  <HiddenSlides>0</HiddenSlides>
  <MMClips>0</MMClips>
  <ScaleCrop>false</ScaleCrop>
  <HeadingPairs>
    <vt:vector size="8" baseType="variant">
      <vt:variant>
        <vt:lpstr>Fonts Used</vt:lpstr>
      </vt:variant>
      <vt:variant>
        <vt:i4>9</vt:i4>
      </vt:variant>
      <vt:variant>
        <vt:lpstr>Theme</vt:lpstr>
      </vt:variant>
      <vt:variant>
        <vt:i4>8</vt:i4>
      </vt:variant>
      <vt:variant>
        <vt:lpstr>Embedded OLE Servers</vt:lpstr>
      </vt:variant>
      <vt:variant>
        <vt:i4>3</vt:i4>
      </vt:variant>
      <vt:variant>
        <vt:lpstr>Slide Titles</vt:lpstr>
      </vt:variant>
      <vt:variant>
        <vt:i4>57</vt:i4>
      </vt:variant>
    </vt:vector>
  </HeadingPairs>
  <TitlesOfParts>
    <vt:vector size="77" baseType="lpstr">
      <vt:lpstr>Arial</vt:lpstr>
      <vt:lpstr>Arial Rounded MT Bold</vt:lpstr>
      <vt:lpstr>Times New Roman</vt:lpstr>
      <vt:lpstr>Calibri Light</vt:lpstr>
      <vt:lpstr>Calibri</vt:lpstr>
      <vt:lpstr>Wingdings</vt:lpstr>
      <vt:lpstr>Arial Narrow</vt:lpstr>
      <vt:lpstr>Tahoma</vt:lpstr>
      <vt:lpstr>Courier New</vt:lpstr>
      <vt:lpstr>Office Theme</vt:lpstr>
      <vt:lpstr>1_Office Theme</vt:lpstr>
      <vt:lpstr>2_Office Theme</vt:lpstr>
      <vt:lpstr>5_Office Theme</vt:lpstr>
      <vt:lpstr>Sample presentation slides</vt:lpstr>
      <vt:lpstr>White with Courier font for code slides</vt:lpstr>
      <vt:lpstr>3_White with Courier font for code slides</vt:lpstr>
      <vt:lpstr>1_White with Courier font for code slides</vt:lpstr>
      <vt:lpstr>GALLERY</vt:lpstr>
      <vt:lpstr>Drawing</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Romans 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 V. Rader</dc:creator>
  <cp:lastModifiedBy>Donnie V. Rader</cp:lastModifiedBy>
  <cp:revision>188</cp:revision>
  <dcterms:created xsi:type="dcterms:W3CDTF">2016-06-13T15:06:45Z</dcterms:created>
  <dcterms:modified xsi:type="dcterms:W3CDTF">2016-07-17T21:27:44Z</dcterms:modified>
</cp:coreProperties>
</file>