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66"/>
    <a:srgbClr val="005A58"/>
    <a:srgbClr val="006666"/>
    <a:srgbClr val="66FFFF"/>
    <a:srgbClr val="000066"/>
    <a:srgbClr val="003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E519-AA06-46E2-A248-8734FC79D9E6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FC8B-D796-42ED-A561-71E56B28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5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E519-AA06-46E2-A248-8734FC79D9E6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FC8B-D796-42ED-A561-71E56B28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1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E519-AA06-46E2-A248-8734FC79D9E6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FC8B-D796-42ED-A561-71E56B28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6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E519-AA06-46E2-A248-8734FC79D9E6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FC8B-D796-42ED-A561-71E56B28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3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E519-AA06-46E2-A248-8734FC79D9E6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FC8B-D796-42ED-A561-71E56B28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8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E519-AA06-46E2-A248-8734FC79D9E6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FC8B-D796-42ED-A561-71E56B28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86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E519-AA06-46E2-A248-8734FC79D9E6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FC8B-D796-42ED-A561-71E56B28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71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E519-AA06-46E2-A248-8734FC79D9E6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FC8B-D796-42ED-A561-71E56B28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3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E519-AA06-46E2-A248-8734FC79D9E6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FC8B-D796-42ED-A561-71E56B28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07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E519-AA06-46E2-A248-8734FC79D9E6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FC8B-D796-42ED-A561-71E56B28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4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E519-AA06-46E2-A248-8734FC79D9E6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4FC8B-D796-42ED-A561-71E56B28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9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5A58"/>
            </a:gs>
            <a:gs pos="50000">
              <a:srgbClr val="003736"/>
            </a:gs>
            <a:gs pos="10000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4491E519-AA06-46E2-A248-8734FC79D9E6}" type="datetimeFigureOut">
              <a:rPr lang="en-US" smtClean="0"/>
              <a:pPr/>
              <a:t>7/30/2016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1C94FC8B-D796-42ED-A561-71E56B28E9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32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90601"/>
            <a:ext cx="9144000" cy="990599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000066"/>
                </a:solidFill>
              </a:rPr>
              <a:t>Characteristics of the</a:t>
            </a:r>
            <a:endParaRPr lang="en-US" sz="7200" b="1" dirty="0">
              <a:solidFill>
                <a:srgbClr val="00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14248" y="2013467"/>
            <a:ext cx="419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of Faith</a:t>
            </a:r>
            <a:endParaRPr lang="en-US" sz="80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191000"/>
            <a:ext cx="5181600" cy="838200"/>
          </a:xfrm>
        </p:spPr>
        <p:txBody>
          <a:bodyPr>
            <a:noAutofit/>
          </a:bodyPr>
          <a:lstStyle/>
          <a:p>
            <a:r>
              <a:rPr lang="en-US" sz="5200" b="1" i="1" dirty="0" smtClean="0">
                <a:solidFill>
                  <a:srgbClr val="800000"/>
                </a:solidFill>
              </a:rPr>
              <a:t>Hebrews 11:13-16</a:t>
            </a:r>
            <a:endParaRPr lang="en-US" sz="5200" b="1" i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53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Hebrews 11:13-16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615619"/>
            <a:ext cx="8991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13 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These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all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died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in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faith,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not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having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received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the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promises, but having seen them afar off 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were assured of them, embraced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 them and confessed that 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they were strangers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and pilgrims on the earth. </a:t>
            </a:r>
            <a:r>
              <a:rPr lang="en-US" sz="30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14 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For those who say such things declare plainly that they seek 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a homeland. </a:t>
            </a:r>
            <a:r>
              <a:rPr lang="en-US" sz="30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15</a:t>
            </a:r>
            <a:r>
              <a:rPr lang="en-US" sz="30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 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And truly if they had called to mind that country from which they had come out, they would have had opportunity to return. </a:t>
            </a:r>
            <a:r>
              <a:rPr lang="en-US" sz="30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16 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But now they desire a better, that is, 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a heavenly country. Therefore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God is not ashamed to be called their God, for He has prepared a city for them.</a:t>
            </a:r>
          </a:p>
        </p:txBody>
      </p:sp>
    </p:spTree>
    <p:extLst>
      <p:ext uri="{BB962C8B-B14F-4D97-AF65-F5344CB8AC3E}">
        <p14:creationId xmlns:p14="http://schemas.microsoft.com/office/powerpoint/2010/main" val="376782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Hebrews 11:13-16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615619"/>
            <a:ext cx="8991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13 </a:t>
            </a:r>
            <a:r>
              <a:rPr lang="en-US" sz="3000" dirty="0">
                <a:solidFill>
                  <a:srgbClr val="FFFF66"/>
                </a:solidFill>
                <a:latin typeface="Times New Roman" panose="02020603050405020304" pitchFamily="18" charset="0"/>
              </a:rPr>
              <a:t>These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FFFF66"/>
                </a:solidFill>
                <a:latin typeface="Times New Roman" panose="02020603050405020304" pitchFamily="18" charset="0"/>
              </a:rPr>
              <a:t>all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FFFF66"/>
                </a:solidFill>
                <a:latin typeface="Times New Roman" panose="02020603050405020304" pitchFamily="18" charset="0"/>
              </a:rPr>
              <a:t>died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FFFF66"/>
                </a:solidFill>
                <a:latin typeface="Times New Roman" panose="02020603050405020304" pitchFamily="18" charset="0"/>
              </a:rPr>
              <a:t>in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FFFF66"/>
                </a:solidFill>
                <a:latin typeface="Times New Roman" panose="02020603050405020304" pitchFamily="18" charset="0"/>
              </a:rPr>
              <a:t>faith,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FFFF66"/>
                </a:solidFill>
                <a:latin typeface="Times New Roman" panose="02020603050405020304" pitchFamily="18" charset="0"/>
              </a:rPr>
              <a:t>not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FFFF66"/>
                </a:solidFill>
                <a:latin typeface="Times New Roman" panose="02020603050405020304" pitchFamily="18" charset="0"/>
              </a:rPr>
              <a:t>having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FFFF66"/>
                </a:solidFill>
                <a:latin typeface="Times New Roman" panose="02020603050405020304" pitchFamily="18" charset="0"/>
              </a:rPr>
              <a:t>received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FFFF66"/>
                </a:solidFill>
                <a:latin typeface="Times New Roman" panose="02020603050405020304" pitchFamily="18" charset="0"/>
              </a:rPr>
              <a:t>the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FFFF66"/>
                </a:solidFill>
                <a:latin typeface="Times New Roman" panose="02020603050405020304" pitchFamily="18" charset="0"/>
              </a:rPr>
              <a:t>promises, but having seen them afar off </a:t>
            </a:r>
            <a:r>
              <a:rPr lang="en-US" sz="3000" dirty="0" smtClean="0">
                <a:solidFill>
                  <a:srgbClr val="FFFF66"/>
                </a:solidFill>
                <a:latin typeface="Times New Roman" panose="02020603050405020304" pitchFamily="18" charset="0"/>
              </a:rPr>
              <a:t>were assured of them, embraced</a:t>
            </a:r>
            <a:r>
              <a:rPr lang="en-US" sz="3000" dirty="0">
                <a:solidFill>
                  <a:srgbClr val="FFFF66"/>
                </a:solidFill>
                <a:latin typeface="Times New Roman" panose="02020603050405020304" pitchFamily="18" charset="0"/>
              </a:rPr>
              <a:t> them and confessed that </a:t>
            </a:r>
            <a:r>
              <a:rPr lang="en-US" sz="3000" dirty="0" smtClean="0">
                <a:solidFill>
                  <a:srgbClr val="FFFF66"/>
                </a:solidFill>
                <a:latin typeface="Times New Roman" panose="02020603050405020304" pitchFamily="18" charset="0"/>
              </a:rPr>
              <a:t>they were strangers </a:t>
            </a:r>
            <a:r>
              <a:rPr lang="en-US" sz="3000" dirty="0">
                <a:solidFill>
                  <a:srgbClr val="FFFF66"/>
                </a:solidFill>
                <a:latin typeface="Times New Roman" panose="02020603050405020304" pitchFamily="18" charset="0"/>
              </a:rPr>
              <a:t>and pilgrims on the earth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. </a:t>
            </a:r>
            <a:r>
              <a:rPr lang="en-US" sz="30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14 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For those who say such things declare plainly that they seek 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a homeland. </a:t>
            </a:r>
            <a:r>
              <a:rPr lang="en-US" sz="30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15</a:t>
            </a:r>
            <a:r>
              <a:rPr lang="en-US" sz="30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 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And truly if they had called to mind that country from which they had come out, they would have had opportunity to return. </a:t>
            </a:r>
            <a:r>
              <a:rPr lang="en-US" sz="3000" b="1" baseline="30000" dirty="0">
                <a:solidFill>
                  <a:schemeClr val="bg1"/>
                </a:solidFill>
                <a:latin typeface="Times New Roman" panose="02020603050405020304" pitchFamily="18" charset="0"/>
              </a:rPr>
              <a:t>16 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But now they desire a better, that is, </a:t>
            </a:r>
            <a:r>
              <a:rPr lang="en-US" sz="30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a heavenly country. Therefore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</a:rPr>
              <a:t>God is not ashamed to be called their God, for He has prepared a city for them.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0" y="1615619"/>
            <a:ext cx="9144000" cy="4708981"/>
          </a:xfrm>
          <a:prstGeom prst="roundRect">
            <a:avLst/>
          </a:prstGeom>
          <a:solidFill>
            <a:srgbClr val="006666"/>
          </a:solidFill>
          <a:ln>
            <a:solidFill>
              <a:srgbClr val="005A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2400"/>
              </a:spcAft>
            </a:pPr>
            <a:r>
              <a:rPr lang="en-US" sz="4000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Not having received the promises…</a:t>
            </a:r>
          </a:p>
          <a:p>
            <a:pPr algn="ctr">
              <a:spcAft>
                <a:spcPts val="2400"/>
              </a:spcAft>
            </a:pPr>
            <a:r>
              <a:rPr lang="en-US" sz="4000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But having seen them afar off…</a:t>
            </a:r>
          </a:p>
          <a:p>
            <a:pPr algn="ctr">
              <a:spcAft>
                <a:spcPts val="2400"/>
              </a:spcAft>
            </a:pPr>
            <a:r>
              <a:rPr lang="en-US" sz="4000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Were assured of them, embraced them…</a:t>
            </a:r>
          </a:p>
          <a:p>
            <a:pPr algn="ctr">
              <a:lnSpc>
                <a:spcPct val="90000"/>
              </a:lnSpc>
              <a:spcAft>
                <a:spcPts val="2400"/>
              </a:spcAft>
            </a:pPr>
            <a:r>
              <a:rPr lang="en-US" sz="4000" b="1" i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And confessed that they were strangers and pilgrims on the earth</a:t>
            </a:r>
            <a:endParaRPr lang="en-US" sz="4000" b="1" i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45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of a Life of Faith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lnSpcReduction="10000"/>
          </a:bodyPr>
          <a:lstStyle/>
          <a:p>
            <a:pPr>
              <a:lnSpc>
                <a:spcPct val="106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ot having received the promises…</a:t>
            </a:r>
            <a:r>
              <a:rPr lang="en-US" dirty="0" smtClean="0">
                <a:solidFill>
                  <a:schemeClr val="bg1"/>
                </a:solidFill>
              </a:rPr>
              <a:t>”</a:t>
            </a:r>
          </a:p>
          <a:p>
            <a:pPr marL="804863" lvl="1" indent="-347663">
              <a:lnSpc>
                <a:spcPct val="106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Heb. 11:39-40  </a:t>
            </a:r>
            <a:r>
              <a:rPr lang="en-US" dirty="0" smtClean="0">
                <a:solidFill>
                  <a:schemeClr val="bg1"/>
                </a:solidFill>
              </a:rPr>
              <a:t>Promises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not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received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by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O.T.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characters</a:t>
            </a:r>
          </a:p>
          <a:p>
            <a:pPr marL="804863" lvl="1" indent="-347663">
              <a:lnSpc>
                <a:spcPct val="106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Rom. 8:24-25  </a:t>
            </a:r>
            <a:r>
              <a:rPr lang="en-US" dirty="0" smtClean="0">
                <a:solidFill>
                  <a:schemeClr val="bg1"/>
                </a:solidFill>
              </a:rPr>
              <a:t>Our hope has not yet been received</a:t>
            </a:r>
            <a:endParaRPr lang="en-US" b="1" i="1" dirty="0" smtClean="0">
              <a:solidFill>
                <a:srgbClr val="FFFF66"/>
              </a:solidFill>
            </a:endParaRPr>
          </a:p>
          <a:p>
            <a:pPr>
              <a:lnSpc>
                <a:spcPct val="106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B</a:t>
            </a:r>
            <a:r>
              <a:rPr lang="en-US" dirty="0" smtClean="0">
                <a:solidFill>
                  <a:schemeClr val="bg1"/>
                </a:solidFill>
              </a:rPr>
              <a:t>ut having seen them afar off…</a:t>
            </a:r>
            <a:r>
              <a:rPr lang="en-US" dirty="0" smtClean="0">
                <a:solidFill>
                  <a:schemeClr val="bg1"/>
                </a:solidFill>
              </a:rPr>
              <a:t>”</a:t>
            </a:r>
            <a:endParaRPr lang="en-US" dirty="0" smtClean="0">
              <a:solidFill>
                <a:schemeClr val="bg1"/>
              </a:solidFill>
            </a:endParaRPr>
          </a:p>
          <a:p>
            <a:pPr marL="804863" lvl="1" indent="-347663">
              <a:lnSpc>
                <a:spcPct val="106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Heb. 11:27  </a:t>
            </a:r>
            <a:r>
              <a:rPr lang="en-US" dirty="0" smtClean="0">
                <a:solidFill>
                  <a:schemeClr val="bg1"/>
                </a:solidFill>
              </a:rPr>
              <a:t>Moses exemplified seeing</a:t>
            </a:r>
            <a:r>
              <a:rPr lang="en-US" dirty="0" smtClean="0">
                <a:solidFill>
                  <a:schemeClr val="bg1"/>
                </a:solidFill>
              </a:rPr>
              <a:t> with eye of faith</a:t>
            </a:r>
            <a:endParaRPr lang="en-US" b="1" i="1" dirty="0" smtClean="0">
              <a:solidFill>
                <a:srgbClr val="FFFF66"/>
              </a:solidFill>
            </a:endParaRPr>
          </a:p>
          <a:p>
            <a:pPr marL="804863" lvl="1" indent="-347663">
              <a:lnSpc>
                <a:spcPct val="106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Rev. 21:1-7; 22:1-5  </a:t>
            </a:r>
            <a:r>
              <a:rPr lang="en-US" dirty="0" smtClean="0">
                <a:solidFill>
                  <a:schemeClr val="bg1"/>
                </a:solidFill>
              </a:rPr>
              <a:t>We must spiritual envision heaven</a:t>
            </a:r>
            <a:endParaRPr lang="en-US" b="1" i="1" dirty="0" smtClean="0">
              <a:solidFill>
                <a:srgbClr val="FFFF66"/>
              </a:solidFill>
            </a:endParaRPr>
          </a:p>
          <a:p>
            <a:pPr>
              <a:lnSpc>
                <a:spcPct val="106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W</a:t>
            </a:r>
            <a:r>
              <a:rPr lang="en-US" dirty="0" smtClean="0">
                <a:solidFill>
                  <a:schemeClr val="bg1"/>
                </a:solidFill>
              </a:rPr>
              <a:t>ere assured of them, embraced them…</a:t>
            </a:r>
            <a:r>
              <a:rPr lang="en-US" dirty="0" smtClean="0">
                <a:solidFill>
                  <a:schemeClr val="bg1"/>
                </a:solidFill>
              </a:rPr>
              <a:t>”</a:t>
            </a:r>
            <a:endParaRPr lang="en-US" dirty="0" smtClean="0">
              <a:solidFill>
                <a:schemeClr val="bg1"/>
              </a:solidFill>
            </a:endParaRPr>
          </a:p>
          <a:p>
            <a:pPr marL="804863" lvl="1" indent="-347663">
              <a:lnSpc>
                <a:spcPct val="106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Heb. 11:17-19  </a:t>
            </a:r>
            <a:r>
              <a:rPr lang="en-US" dirty="0" smtClean="0">
                <a:solidFill>
                  <a:schemeClr val="bg1"/>
                </a:solidFill>
              </a:rPr>
              <a:t>Abraham’s certainty eliminated doubt</a:t>
            </a:r>
            <a:endParaRPr lang="en-US" b="1" i="1" dirty="0" smtClean="0">
              <a:solidFill>
                <a:srgbClr val="FFFF66"/>
              </a:solidFill>
            </a:endParaRPr>
          </a:p>
          <a:p>
            <a:pPr marL="804863" lvl="1" indent="-347663">
              <a:lnSpc>
                <a:spcPct val="106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2 Tim. 1:12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r>
              <a:rPr lang="en-US" b="1" i="1" dirty="0" smtClean="0">
                <a:solidFill>
                  <a:srgbClr val="FFFF66"/>
                </a:solidFill>
              </a:rPr>
              <a:t> 2 Cor. 5:1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b="1" i="1" dirty="0" err="1" smtClean="0">
                <a:solidFill>
                  <a:srgbClr val="FFC000"/>
                </a:solidFill>
              </a:rPr>
              <a:t>o</a:t>
            </a:r>
            <a:r>
              <a:rPr lang="en-US" b="1" i="1" dirty="0" err="1" smtClean="0">
                <a:solidFill>
                  <a:srgbClr val="FFC000"/>
                </a:solidFill>
              </a:rPr>
              <a:t>ida</a:t>
            </a:r>
            <a:r>
              <a:rPr lang="en-US" b="1" i="1" dirty="0" smtClean="0">
                <a:solidFill>
                  <a:srgbClr val="FFC000"/>
                </a:solidFill>
              </a:rPr>
              <a:t> </a:t>
            </a:r>
            <a:r>
              <a:rPr lang="en-US" i="1" dirty="0" smtClean="0">
                <a:solidFill>
                  <a:srgbClr val="FFC000"/>
                </a:solidFill>
              </a:rPr>
              <a:t>–  know fully or certainly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lnSpc>
                <a:spcPct val="106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onfessed they were strangers &amp; pilgrims on earth</a:t>
            </a:r>
            <a:r>
              <a:rPr lang="en-US" dirty="0" smtClean="0">
                <a:solidFill>
                  <a:schemeClr val="bg1"/>
                </a:solidFill>
              </a:rPr>
              <a:t>”</a:t>
            </a:r>
            <a:endParaRPr lang="en-US" dirty="0" smtClean="0">
              <a:solidFill>
                <a:schemeClr val="bg1"/>
              </a:solidFill>
            </a:endParaRPr>
          </a:p>
          <a:p>
            <a:pPr marL="804863" lvl="1" indent="-347663">
              <a:lnSpc>
                <a:spcPct val="106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Heb. 11:9-10, 14-16  </a:t>
            </a:r>
            <a:r>
              <a:rPr lang="en-US" dirty="0" smtClean="0">
                <a:solidFill>
                  <a:schemeClr val="bg1"/>
                </a:solidFill>
              </a:rPr>
              <a:t>O.T. patriarchs demonstrate point </a:t>
            </a:r>
          </a:p>
          <a:p>
            <a:pPr marL="804863" lvl="1" indent="-347663">
              <a:lnSpc>
                <a:spcPct val="106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1 Pet</a:t>
            </a:r>
            <a:r>
              <a:rPr lang="en-US" b="1" i="1" dirty="0" smtClean="0">
                <a:solidFill>
                  <a:srgbClr val="FFFF66"/>
                </a:solidFill>
              </a:rPr>
              <a:t>. 2:11-12  </a:t>
            </a:r>
            <a:r>
              <a:rPr lang="en-US" dirty="0" smtClean="0">
                <a:solidFill>
                  <a:schemeClr val="bg1"/>
                </a:solidFill>
              </a:rPr>
              <a:t>We must not </a:t>
            </a:r>
            <a:r>
              <a:rPr lang="en-US" smtClean="0">
                <a:solidFill>
                  <a:schemeClr val="bg1"/>
                </a:solidFill>
              </a:rPr>
              <a:t>se</a:t>
            </a:r>
            <a:r>
              <a:rPr lang="en-US" smtClean="0">
                <a:solidFill>
                  <a:schemeClr val="bg1"/>
                </a:solidFill>
              </a:rPr>
              <a:t>e world as home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8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14400"/>
          </a:xfrm>
        </p:spPr>
        <p:txBody>
          <a:bodyPr>
            <a:noAutofit/>
          </a:bodyPr>
          <a:lstStyle/>
          <a:p>
            <a:r>
              <a:rPr lang="en-US" sz="6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…Is Focused on Heaven!</a:t>
            </a:r>
            <a:endParaRPr lang="en-US" sz="6600" b="1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2362200"/>
            <a:ext cx="50292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9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Life of</a:t>
            </a:r>
            <a:r>
              <a:rPr lang="en-US" sz="7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en-US" sz="6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60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88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182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Characteristics of the</vt:lpstr>
      <vt:lpstr>Hebrews 11:13-16</vt:lpstr>
      <vt:lpstr>Hebrews 11:13-16</vt:lpstr>
      <vt:lpstr>Characteristics of a Life of Faith</vt:lpstr>
      <vt:lpstr>…Is Focused on Heaven!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the Life of Faith</dc:title>
  <dc:creator>Harry</dc:creator>
  <cp:lastModifiedBy>Harry</cp:lastModifiedBy>
  <cp:revision>14</cp:revision>
  <dcterms:created xsi:type="dcterms:W3CDTF">2016-07-30T18:41:00Z</dcterms:created>
  <dcterms:modified xsi:type="dcterms:W3CDTF">2016-07-31T11:47:28Z</dcterms:modified>
</cp:coreProperties>
</file>