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8"/>
  </p:notesMasterIdLst>
  <p:sldIdLst>
    <p:sldId id="272" r:id="rId2"/>
    <p:sldId id="273" r:id="rId3"/>
    <p:sldId id="274" r:id="rId4"/>
    <p:sldId id="269" r:id="rId5"/>
    <p:sldId id="270" r:id="rId6"/>
    <p:sldId id="271"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FFFF"/>
    <a:srgbClr val="3E0000"/>
    <a:srgbClr val="800000"/>
    <a:srgbClr val="003366"/>
    <a:srgbClr val="000000"/>
    <a:srgbClr val="001D3A"/>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1" autoAdjust="0"/>
    <p:restoredTop sz="90864" autoAdjust="0"/>
  </p:normalViewPr>
  <p:slideViewPr>
    <p:cSldViewPr>
      <p:cViewPr varScale="1">
        <p:scale>
          <a:sx n="76" d="100"/>
          <a:sy n="76" d="100"/>
        </p:scale>
        <p:origin x="-96" y="-126"/>
      </p:cViewPr>
      <p:guideLst>
        <p:guide orient="horz" pos="2160"/>
        <p:guide pos="2880"/>
      </p:guideLst>
    </p:cSldViewPr>
  </p:slideViewPr>
  <p:outlineViewPr>
    <p:cViewPr>
      <p:scale>
        <a:sx n="33" d="100"/>
        <a:sy n="33" d="100"/>
      </p:scale>
      <p:origin x="0" y="11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smtClean="0"/>
            </a:lvl1pPr>
          </a:lstStyle>
          <a:p>
            <a:pPr>
              <a:defRPr/>
            </a:pPr>
            <a:fld id="{25565BCA-EA91-4D40-B013-DB5F00FA3A19}" type="datetimeFigureOut">
              <a:rPr lang="en-US"/>
              <a:pPr>
                <a:defRPr/>
              </a:pPr>
              <a:t>8/14/2016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smtClean="0"/>
            </a:lvl1pPr>
          </a:lstStyle>
          <a:p>
            <a:pPr>
              <a:defRPr/>
            </a:pPr>
            <a:fld id="{A3651ECC-725B-483D-BB76-A6857FC292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009506-650D-4E7E-9D82-079ED94ECCCC}" type="slidenum">
              <a:rPr lang="en-US"/>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762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762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295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295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00000"/>
            </a:gs>
            <a:gs pos="50000">
              <a:srgbClr val="3E0000"/>
            </a:gs>
            <a:gs pos="100000">
              <a:srgbClr val="000000"/>
            </a:gs>
          </a:gsLst>
          <a:lin ang="5400000"/>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1143000" y="76200"/>
            <a:ext cx="7772400" cy="1143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1524000" y="1295400"/>
            <a:ext cx="73152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3600">
          <a:solidFill>
            <a:schemeClr val="bg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5pPr>
      <a:lvl6pPr marL="457200" algn="ctr" rtl="0" fontAlgn="base">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6pPr>
      <a:lvl7pPr marL="914400" algn="ctr" rtl="0" fontAlgn="base">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7pPr>
      <a:lvl8pPr marL="1371600" algn="ctr" rtl="0" fontAlgn="base">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8pPr>
      <a:lvl9pPr marL="1828800" algn="ctr" rtl="0" fontAlgn="base">
        <a:spcBef>
          <a:spcPct val="0"/>
        </a:spcBef>
        <a:spcAft>
          <a:spcPct val="0"/>
        </a:spcAft>
        <a:defRPr sz="3600">
          <a:solidFill>
            <a:schemeClr val="bg1"/>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4338" name="Picture 1"/>
          <p:cNvPicPr>
            <a:picLocks noChangeAspect="1"/>
          </p:cNvPicPr>
          <p:nvPr/>
        </p:nvPicPr>
        <p:blipFill>
          <a:blip r:embed="rId2"/>
          <a:srcRect/>
          <a:stretch>
            <a:fillRect/>
          </a:stretch>
        </p:blipFill>
        <p:spPr bwMode="auto">
          <a:xfrm>
            <a:off x="533400" y="730250"/>
            <a:ext cx="8153400" cy="5441950"/>
          </a:xfrm>
          <a:prstGeom prst="rect">
            <a:avLst/>
          </a:prstGeom>
          <a:noFill/>
          <a:ln w="9525">
            <a:noFill/>
            <a:miter lim="800000"/>
            <a:headEnd/>
            <a:tailEnd/>
          </a:ln>
        </p:spPr>
      </p:pic>
      <p:sp>
        <p:nvSpPr>
          <p:cNvPr id="14339" name="Rectangle 2"/>
          <p:cNvSpPr>
            <a:spLocks noChangeArrowheads="1"/>
          </p:cNvSpPr>
          <p:nvPr/>
        </p:nvSpPr>
        <p:spPr bwMode="auto">
          <a:xfrm>
            <a:off x="457200" y="3175"/>
            <a:ext cx="8229600" cy="2359025"/>
          </a:xfrm>
          <a:prstGeom prst="rect">
            <a:avLst/>
          </a:prstGeom>
          <a:noFill/>
          <a:ln w="9525">
            <a:noFill/>
            <a:miter lim="800000"/>
            <a:headEnd/>
            <a:tailEnd/>
          </a:ln>
        </p:spPr>
        <p:txBody>
          <a:bodyPr anchor="ctr"/>
          <a:lstStyle/>
          <a:p>
            <a:pPr algn="ctr">
              <a:lnSpc>
                <a:spcPct val="90000"/>
              </a:lnSpc>
            </a:pPr>
            <a:r>
              <a:rPr lang="en-US" sz="8000" b="1">
                <a:solidFill>
                  <a:srgbClr val="FFFF00"/>
                </a:solidFill>
              </a:rPr>
              <a:t>Living for the Will of God</a:t>
            </a:r>
            <a:endParaRPr lang="en-US" sz="8000">
              <a:solidFill>
                <a:srgbClr val="FFFF00"/>
              </a:solidFill>
            </a:endParaRPr>
          </a:p>
        </p:txBody>
      </p:sp>
      <p:sp>
        <p:nvSpPr>
          <p:cNvPr id="14340" name="Text Box 5"/>
          <p:cNvSpPr txBox="1">
            <a:spLocks noChangeArrowheads="1"/>
          </p:cNvSpPr>
          <p:nvPr/>
        </p:nvSpPr>
        <p:spPr bwMode="auto">
          <a:xfrm>
            <a:off x="0" y="5849938"/>
            <a:ext cx="9144000" cy="922337"/>
          </a:xfrm>
          <a:prstGeom prst="rect">
            <a:avLst/>
          </a:prstGeom>
          <a:noFill/>
          <a:ln w="9525">
            <a:noFill/>
            <a:miter lim="800000"/>
            <a:headEnd/>
            <a:tailEnd/>
          </a:ln>
        </p:spPr>
        <p:txBody>
          <a:bodyPr>
            <a:spAutoFit/>
          </a:bodyPr>
          <a:lstStyle/>
          <a:p>
            <a:pPr algn="ctr" eaLnBrk="0" hangingPunct="0">
              <a:spcBef>
                <a:spcPct val="50000"/>
              </a:spcBef>
            </a:pPr>
            <a:r>
              <a:rPr lang="en-US" sz="5400" b="1" i="1">
                <a:solidFill>
                  <a:schemeClr val="bg1"/>
                </a:solidFill>
              </a:rPr>
              <a:t>1 Peter 4:1-6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8763000" cy="914400"/>
          </a:xfrm>
        </p:spPr>
        <p:txBody>
          <a:bodyPr/>
          <a:lstStyle/>
          <a:p>
            <a:pPr>
              <a:defRPr/>
            </a:pPr>
            <a:r>
              <a:rPr lang="en-US" sz="4400" b="1" dirty="0" smtClean="0">
                <a:solidFill>
                  <a:srgbClr val="FFFF66"/>
                </a:solidFill>
                <a:effectLst>
                  <a:outerShdw blurRad="38100" dist="38100" dir="2700000" algn="tl">
                    <a:srgbClr val="000000">
                      <a:alpha val="43137"/>
                    </a:srgbClr>
                  </a:outerShdw>
                </a:effectLst>
              </a:rPr>
              <a:t>1 Peter 4:1-6</a:t>
            </a:r>
            <a:endParaRPr lang="en-US" sz="4400" b="1" dirty="0">
              <a:solidFill>
                <a:srgbClr val="FFFF66"/>
              </a:solidFill>
              <a:effectLst>
                <a:outerShdw blurRad="38100" dist="38100" dir="2700000" algn="tl">
                  <a:srgbClr val="000000">
                    <a:alpha val="43137"/>
                  </a:srgbClr>
                </a:outerShdw>
              </a:effectLst>
            </a:endParaRPr>
          </a:p>
        </p:txBody>
      </p:sp>
      <p:sp>
        <p:nvSpPr>
          <p:cNvPr id="15362" name="TextBox 4"/>
          <p:cNvSpPr txBox="1">
            <a:spLocks noChangeArrowheads="1"/>
          </p:cNvSpPr>
          <p:nvPr/>
        </p:nvSpPr>
        <p:spPr bwMode="auto">
          <a:xfrm>
            <a:off x="152400" y="762000"/>
            <a:ext cx="8991600" cy="6124575"/>
          </a:xfrm>
          <a:prstGeom prst="rect">
            <a:avLst/>
          </a:prstGeom>
          <a:noFill/>
          <a:ln w="9525">
            <a:noFill/>
            <a:miter lim="800000"/>
            <a:headEnd/>
            <a:tailEnd/>
          </a:ln>
        </p:spPr>
        <p:txBody>
          <a:bodyPr>
            <a:spAutoFit/>
          </a:bodyPr>
          <a:lstStyle/>
          <a:p>
            <a:pPr eaLnBrk="0" hangingPunct="0">
              <a:lnSpc>
                <a:spcPct val="98000"/>
              </a:lnSpc>
            </a:pPr>
            <a:r>
              <a:rPr lang="en-US" sz="2800" b="1" baseline="30000">
                <a:solidFill>
                  <a:schemeClr val="bg1"/>
                </a:solidFill>
              </a:rPr>
              <a:t>1 </a:t>
            </a:r>
            <a:r>
              <a:rPr lang="en-US" sz="2800">
                <a:solidFill>
                  <a:schemeClr val="bg1"/>
                </a:solidFill>
              </a:rPr>
              <a:t>Therefore, since Christ suffered for us in the flesh, arm yourselves also with the same mind, for he who has suffered in the flesh has ceased from sin, </a:t>
            </a:r>
            <a:r>
              <a:rPr lang="en-US" sz="2800" b="1" baseline="30000">
                <a:solidFill>
                  <a:schemeClr val="bg1"/>
                </a:solidFill>
              </a:rPr>
              <a:t>2 </a:t>
            </a:r>
            <a:r>
              <a:rPr lang="en-US" sz="2800">
                <a:solidFill>
                  <a:schemeClr val="bg1"/>
                </a:solidFill>
              </a:rPr>
              <a:t>that he no longer should live the rest of his time in the flesh for the lusts of men, but for the will of God. </a:t>
            </a:r>
            <a:r>
              <a:rPr lang="en-US" sz="2800" b="1" baseline="30000">
                <a:solidFill>
                  <a:schemeClr val="bg1"/>
                </a:solidFill>
              </a:rPr>
              <a:t>3 </a:t>
            </a:r>
            <a:r>
              <a:rPr lang="en-US" sz="2800">
                <a:solidFill>
                  <a:schemeClr val="bg1"/>
                </a:solidFill>
              </a:rPr>
              <a:t>For we have spent enough of our past lifetime in doing the will of the Gentiles — when we walked in lewdness, lusts, drunkenness, revelries, drinking parties, and abominable idolatries. </a:t>
            </a:r>
            <a:r>
              <a:rPr lang="en-US" sz="2800" b="1" baseline="30000">
                <a:solidFill>
                  <a:schemeClr val="bg1"/>
                </a:solidFill>
              </a:rPr>
              <a:t>4 </a:t>
            </a:r>
            <a:r>
              <a:rPr lang="en-US" sz="2800">
                <a:solidFill>
                  <a:schemeClr val="bg1"/>
                </a:solidFill>
              </a:rPr>
              <a:t>In regard to these, they think it strange that you do not run with them in the same flood of dissipation, speaking evil of you. </a:t>
            </a:r>
            <a:r>
              <a:rPr lang="en-US" sz="2800" b="1" baseline="30000">
                <a:solidFill>
                  <a:schemeClr val="bg1"/>
                </a:solidFill>
              </a:rPr>
              <a:t>5 </a:t>
            </a:r>
            <a:r>
              <a:rPr lang="en-US" sz="2800">
                <a:solidFill>
                  <a:schemeClr val="bg1"/>
                </a:solidFill>
              </a:rPr>
              <a:t>They will give an account to Him who is ready to judge the living and the dead. </a:t>
            </a:r>
            <a:r>
              <a:rPr lang="en-US" sz="2800" b="1" baseline="30000">
                <a:solidFill>
                  <a:schemeClr val="bg1"/>
                </a:solidFill>
              </a:rPr>
              <a:t>6 </a:t>
            </a:r>
            <a:r>
              <a:rPr lang="en-US" sz="2800">
                <a:solidFill>
                  <a:schemeClr val="bg1"/>
                </a:solidFill>
              </a:rPr>
              <a:t>For this reason the gospel was preached also to those who are dead, that they might be judged according to men in the flesh, but live according to God in the spirit.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8763000" cy="914400"/>
          </a:xfrm>
        </p:spPr>
        <p:txBody>
          <a:bodyPr/>
          <a:lstStyle/>
          <a:p>
            <a:pPr>
              <a:defRPr/>
            </a:pPr>
            <a:r>
              <a:rPr lang="en-US" sz="4400" b="1" dirty="0" smtClean="0">
                <a:solidFill>
                  <a:srgbClr val="FFFF66"/>
                </a:solidFill>
                <a:effectLst>
                  <a:outerShdw blurRad="38100" dist="38100" dir="2700000" algn="tl">
                    <a:srgbClr val="000000">
                      <a:alpha val="43137"/>
                    </a:srgbClr>
                  </a:outerShdw>
                </a:effectLst>
              </a:rPr>
              <a:t>1 Peter 4:1-6</a:t>
            </a:r>
            <a:endParaRPr lang="en-US" sz="4400" b="1" dirty="0">
              <a:solidFill>
                <a:srgbClr val="FFFF66"/>
              </a:solidFill>
              <a:effectLst>
                <a:outerShdw blurRad="38100" dist="38100" dir="2700000" algn="tl">
                  <a:srgbClr val="000000">
                    <a:alpha val="43137"/>
                  </a:srgbClr>
                </a:outerShdw>
              </a:effectLst>
            </a:endParaRPr>
          </a:p>
        </p:txBody>
      </p:sp>
      <p:sp>
        <p:nvSpPr>
          <p:cNvPr id="5" name="TextBox 4"/>
          <p:cNvSpPr txBox="1"/>
          <p:nvPr/>
        </p:nvSpPr>
        <p:spPr>
          <a:xfrm>
            <a:off x="152400" y="762000"/>
            <a:ext cx="8991600" cy="6124575"/>
          </a:xfrm>
          <a:prstGeom prst="rect">
            <a:avLst/>
          </a:prstGeom>
          <a:noFill/>
        </p:spPr>
        <p:txBody>
          <a:bodyPr>
            <a:spAutoFit/>
          </a:bodyPr>
          <a:lstStyle/>
          <a:p>
            <a:pPr eaLnBrk="0" hangingPunct="0">
              <a:lnSpc>
                <a:spcPct val="98000"/>
              </a:lnSpc>
              <a:defRPr/>
            </a:pPr>
            <a:r>
              <a:rPr lang="en-US" sz="2800" b="1" baseline="30000" dirty="0">
                <a:solidFill>
                  <a:schemeClr val="bg1"/>
                </a:solidFill>
              </a:rPr>
              <a:t>1 </a:t>
            </a:r>
            <a:r>
              <a:rPr lang="en-US" sz="2800" dirty="0">
                <a:solidFill>
                  <a:schemeClr val="bg1"/>
                </a:solidFill>
              </a:rPr>
              <a:t>Therefore</a:t>
            </a:r>
            <a:r>
              <a:rPr lang="en-US" sz="2800" dirty="0">
                <a:solidFill>
                  <a:schemeClr val="bg1"/>
                </a:solidFill>
              </a:rPr>
              <a:t>, since Christ suffered for </a:t>
            </a:r>
            <a:r>
              <a:rPr lang="en-US" sz="2800" dirty="0">
                <a:solidFill>
                  <a:schemeClr val="bg1"/>
                </a:solidFill>
              </a:rPr>
              <a:t>us in </a:t>
            </a:r>
            <a:r>
              <a:rPr lang="en-US" sz="2800" dirty="0">
                <a:solidFill>
                  <a:schemeClr val="bg1"/>
                </a:solidFill>
              </a:rPr>
              <a:t>the flesh, arm yourselves also with the same mind, for he who has suffered in the flesh has ceased from sin, </a:t>
            </a:r>
            <a:r>
              <a:rPr lang="en-US" sz="2800" b="1" baseline="30000" dirty="0">
                <a:solidFill>
                  <a:schemeClr val="bg1"/>
                </a:solidFill>
              </a:rPr>
              <a:t>2 </a:t>
            </a:r>
            <a:r>
              <a:rPr lang="en-US" sz="2800" dirty="0">
                <a:solidFill>
                  <a:schemeClr val="bg1"/>
                </a:solidFill>
              </a:rPr>
              <a:t>that he no longer should </a:t>
            </a:r>
            <a:r>
              <a:rPr lang="en-US" sz="2800" b="1" cap="small" dirty="0">
                <a:solidFill>
                  <a:srgbClr val="FFFF00"/>
                </a:solidFill>
              </a:rPr>
              <a:t>live</a:t>
            </a:r>
            <a:r>
              <a:rPr lang="en-US" sz="2800" dirty="0">
                <a:solidFill>
                  <a:schemeClr val="bg1"/>
                </a:solidFill>
              </a:rPr>
              <a:t> the rest of his time in the flesh for the lusts of men, but </a:t>
            </a:r>
            <a:r>
              <a:rPr lang="en-US" sz="2800" b="1" dirty="0">
                <a:solidFill>
                  <a:srgbClr val="FFFF00"/>
                </a:solidFill>
              </a:rPr>
              <a:t>for the will of God</a:t>
            </a:r>
            <a:r>
              <a:rPr lang="en-US" sz="2800" dirty="0">
                <a:solidFill>
                  <a:schemeClr val="bg1"/>
                </a:solidFill>
              </a:rPr>
              <a:t>. </a:t>
            </a:r>
            <a:r>
              <a:rPr lang="en-US" sz="2800" b="1" baseline="30000" dirty="0">
                <a:solidFill>
                  <a:schemeClr val="bg1"/>
                </a:solidFill>
              </a:rPr>
              <a:t>3 </a:t>
            </a:r>
            <a:r>
              <a:rPr lang="en-US" sz="2800" dirty="0">
                <a:solidFill>
                  <a:schemeClr val="bg1"/>
                </a:solidFill>
              </a:rPr>
              <a:t>For </a:t>
            </a:r>
            <a:r>
              <a:rPr lang="en-US" sz="2800" dirty="0">
                <a:solidFill>
                  <a:schemeClr val="bg1"/>
                </a:solidFill>
              </a:rPr>
              <a:t>we have </a:t>
            </a:r>
            <a:r>
              <a:rPr lang="en-US" sz="2800" dirty="0">
                <a:solidFill>
                  <a:schemeClr val="bg1"/>
                </a:solidFill>
              </a:rPr>
              <a:t>spent enough of our past </a:t>
            </a:r>
            <a:r>
              <a:rPr lang="en-US" sz="2800" dirty="0">
                <a:solidFill>
                  <a:schemeClr val="bg1"/>
                </a:solidFill>
              </a:rPr>
              <a:t>lifetime in </a:t>
            </a:r>
            <a:r>
              <a:rPr lang="en-US" sz="2800" dirty="0">
                <a:solidFill>
                  <a:schemeClr val="bg1"/>
                </a:solidFill>
              </a:rPr>
              <a:t>doing the will of the </a:t>
            </a:r>
            <a:r>
              <a:rPr lang="en-US" sz="2800" dirty="0">
                <a:solidFill>
                  <a:schemeClr val="bg1"/>
                </a:solidFill>
              </a:rPr>
              <a:t>Gentiles — when </a:t>
            </a:r>
            <a:r>
              <a:rPr lang="en-US" sz="2800" dirty="0">
                <a:solidFill>
                  <a:schemeClr val="bg1"/>
                </a:solidFill>
              </a:rPr>
              <a:t>we walked in lewdness, lusts, drunkenness, revelries, drinking parties, and abominable idolatries. </a:t>
            </a:r>
            <a:r>
              <a:rPr lang="en-US" sz="2800" b="1" baseline="30000" dirty="0">
                <a:solidFill>
                  <a:schemeClr val="bg1"/>
                </a:solidFill>
              </a:rPr>
              <a:t>4 </a:t>
            </a:r>
            <a:r>
              <a:rPr lang="en-US" sz="2800" dirty="0">
                <a:solidFill>
                  <a:schemeClr val="bg1"/>
                </a:solidFill>
              </a:rPr>
              <a:t>In regard to these, they think it strange that you do not run with them in the same flood of dissipation, speaking evil of you. </a:t>
            </a:r>
            <a:r>
              <a:rPr lang="en-US" sz="2800" b="1" baseline="30000" dirty="0">
                <a:solidFill>
                  <a:schemeClr val="bg1"/>
                </a:solidFill>
              </a:rPr>
              <a:t>5 </a:t>
            </a:r>
            <a:r>
              <a:rPr lang="en-US" sz="2800" dirty="0">
                <a:solidFill>
                  <a:schemeClr val="bg1"/>
                </a:solidFill>
              </a:rPr>
              <a:t>They will give an account to Him who is ready to judge the living and the dead. </a:t>
            </a:r>
            <a:r>
              <a:rPr lang="en-US" sz="2800" b="1" baseline="30000" dirty="0">
                <a:solidFill>
                  <a:schemeClr val="bg1"/>
                </a:solidFill>
              </a:rPr>
              <a:t>6 </a:t>
            </a:r>
            <a:r>
              <a:rPr lang="en-US" sz="2800" dirty="0">
                <a:solidFill>
                  <a:schemeClr val="bg1"/>
                </a:solidFill>
              </a:rPr>
              <a:t>For this reason the gospel was preached also to those who are dead, that they might be judged according to men in the flesh, but live according to God in the spirit.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76200"/>
            <a:ext cx="9144000" cy="914400"/>
          </a:xfrm>
        </p:spPr>
        <p:txBody>
          <a:bodyPr/>
          <a:lstStyle/>
          <a:p>
            <a:pPr eaLnBrk="1" hangingPunct="1">
              <a:defRPr/>
            </a:pPr>
            <a:r>
              <a:rPr lang="en-US" sz="4800" b="1" dirty="0" smtClean="0">
                <a:solidFill>
                  <a:srgbClr val="FFFF00"/>
                </a:solidFill>
                <a:effectLst/>
              </a:rPr>
              <a:t>Demands Abstaining from Sin</a:t>
            </a:r>
            <a:endParaRPr lang="en-US" sz="4000" b="1" dirty="0" smtClean="0">
              <a:solidFill>
                <a:srgbClr val="FFFF00"/>
              </a:solidFill>
            </a:endParaRPr>
          </a:p>
        </p:txBody>
      </p:sp>
      <p:sp>
        <p:nvSpPr>
          <p:cNvPr id="27651" name="Rectangle 3"/>
          <p:cNvSpPr>
            <a:spLocks noGrp="1" noChangeArrowheads="1"/>
          </p:cNvSpPr>
          <p:nvPr>
            <p:ph type="body" idx="1"/>
          </p:nvPr>
        </p:nvSpPr>
        <p:spPr>
          <a:xfrm>
            <a:off x="0" y="1066800"/>
            <a:ext cx="9144000" cy="5715000"/>
          </a:xfrm>
        </p:spPr>
        <p:txBody>
          <a:bodyPr/>
          <a:lstStyle/>
          <a:p>
            <a:pPr eaLnBrk="1" hangingPunct="1">
              <a:lnSpc>
                <a:spcPct val="110000"/>
              </a:lnSpc>
              <a:buClr>
                <a:schemeClr val="bg1"/>
              </a:buClr>
            </a:pPr>
            <a:r>
              <a:rPr lang="en-US" b="1" i="1" smtClean="0">
                <a:solidFill>
                  <a:srgbClr val="FFFF66"/>
                </a:solidFill>
              </a:rPr>
              <a:t>Col. 3:5-9</a:t>
            </a:r>
            <a:r>
              <a:rPr lang="en-US" smtClean="0"/>
              <a:t>  Putting sin to death must always be aim</a:t>
            </a:r>
          </a:p>
          <a:p>
            <a:pPr eaLnBrk="1" hangingPunct="1">
              <a:lnSpc>
                <a:spcPct val="110000"/>
              </a:lnSpc>
              <a:buClr>
                <a:schemeClr val="bg1"/>
              </a:buClr>
            </a:pPr>
            <a:r>
              <a:rPr lang="en-US" b="1" i="1" smtClean="0">
                <a:solidFill>
                  <a:srgbClr val="FFFF66"/>
                </a:solidFill>
              </a:rPr>
              <a:t>1 Thess. 5:21-22</a:t>
            </a:r>
            <a:r>
              <a:rPr lang="en-US" smtClean="0"/>
              <a:t>  Abstain every form of evil</a:t>
            </a:r>
          </a:p>
          <a:p>
            <a:pPr eaLnBrk="1" hangingPunct="1">
              <a:lnSpc>
                <a:spcPct val="110000"/>
              </a:lnSpc>
              <a:buClr>
                <a:schemeClr val="bg1"/>
              </a:buClr>
            </a:pPr>
            <a:r>
              <a:rPr lang="en-US" b="1" i="1" smtClean="0">
                <a:solidFill>
                  <a:srgbClr val="FFFF66"/>
                </a:solidFill>
              </a:rPr>
              <a:t>Eph. 4:17-24</a:t>
            </a:r>
            <a:r>
              <a:rPr lang="en-US" smtClean="0"/>
              <a:t>  Evil of old man is package – </a:t>
            </a:r>
            <a:r>
              <a:rPr lang="en-US" b="1" i="1" smtClean="0"/>
              <a:t>End it!</a:t>
            </a:r>
          </a:p>
          <a:p>
            <a:pPr eaLnBrk="1" hangingPunct="1">
              <a:lnSpc>
                <a:spcPct val="110000"/>
              </a:lnSpc>
              <a:buClr>
                <a:schemeClr val="bg1"/>
              </a:buClr>
            </a:pPr>
            <a:r>
              <a:rPr lang="en-US" b="1" i="1" smtClean="0">
                <a:solidFill>
                  <a:srgbClr val="FFFF66"/>
                </a:solidFill>
              </a:rPr>
              <a:t>1 Pet. 4:3</a:t>
            </a:r>
            <a:r>
              <a:rPr lang="en-US" smtClean="0"/>
              <a:t>  Must cease from sin; No longer live in it</a:t>
            </a:r>
          </a:p>
          <a:p>
            <a:pPr lvl="1" eaLnBrk="1" hangingPunct="1">
              <a:lnSpc>
                <a:spcPct val="110000"/>
              </a:lnSpc>
              <a:buClr>
                <a:srgbClr val="F5E121"/>
              </a:buClr>
              <a:buSzPct val="75000"/>
              <a:buFont typeface="Wingdings" pitchFamily="2" charset="2"/>
              <a:buChar char="w"/>
            </a:pPr>
            <a:r>
              <a:rPr lang="en-US" smtClean="0">
                <a:solidFill>
                  <a:srgbClr val="9DECFF"/>
                </a:solidFill>
              </a:rPr>
              <a:t>Lewdness</a:t>
            </a:r>
            <a:r>
              <a:rPr lang="en-US" smtClean="0"/>
              <a:t> (</a:t>
            </a:r>
            <a:r>
              <a:rPr lang="en-US" b="1" i="1" smtClean="0">
                <a:solidFill>
                  <a:srgbClr val="FFFF66"/>
                </a:solidFill>
              </a:rPr>
              <a:t>Rom. 13:13</a:t>
            </a:r>
            <a:r>
              <a:rPr lang="en-US" smtClean="0"/>
              <a:t>) – touch arousing passion</a:t>
            </a:r>
          </a:p>
          <a:p>
            <a:pPr lvl="1" eaLnBrk="1" hangingPunct="1">
              <a:lnSpc>
                <a:spcPct val="110000"/>
              </a:lnSpc>
              <a:buClr>
                <a:srgbClr val="F5E121"/>
              </a:buClr>
              <a:buSzPct val="75000"/>
              <a:buFont typeface="Wingdings" pitchFamily="2" charset="2"/>
              <a:buChar char="w"/>
            </a:pPr>
            <a:r>
              <a:rPr lang="en-US" smtClean="0">
                <a:solidFill>
                  <a:srgbClr val="9DECFF"/>
                </a:solidFill>
              </a:rPr>
              <a:t>Lust</a:t>
            </a:r>
            <a:r>
              <a:rPr lang="en-US" smtClean="0"/>
              <a:t> (</a:t>
            </a:r>
            <a:r>
              <a:rPr lang="en-US" b="1" i="1" smtClean="0">
                <a:solidFill>
                  <a:srgbClr val="FFFF66"/>
                </a:solidFill>
              </a:rPr>
              <a:t>Eph. 2:1-3</a:t>
            </a:r>
            <a:r>
              <a:rPr lang="en-US" smtClean="0"/>
              <a:t>) – pornography, immodesty, sexting”</a:t>
            </a:r>
          </a:p>
          <a:p>
            <a:pPr lvl="1" eaLnBrk="1" hangingPunct="1">
              <a:lnSpc>
                <a:spcPct val="110000"/>
              </a:lnSpc>
              <a:buClr>
                <a:srgbClr val="F5E121"/>
              </a:buClr>
              <a:buSzPct val="75000"/>
              <a:buFont typeface="Wingdings" pitchFamily="2" charset="2"/>
              <a:buChar char="w"/>
            </a:pPr>
            <a:r>
              <a:rPr lang="en-US" smtClean="0">
                <a:solidFill>
                  <a:srgbClr val="9DECFF"/>
                </a:solidFill>
              </a:rPr>
              <a:t>Drunkenness, revelries &amp; drinking parties</a:t>
            </a:r>
            <a:r>
              <a:rPr lang="en-US" smtClean="0"/>
              <a:t> (</a:t>
            </a:r>
            <a:r>
              <a:rPr lang="en-US" b="1" i="1" smtClean="0">
                <a:solidFill>
                  <a:srgbClr val="FFFF66"/>
                </a:solidFill>
              </a:rPr>
              <a:t>Prov. 20:1</a:t>
            </a:r>
            <a:r>
              <a:rPr lang="en-US" smtClean="0"/>
              <a:t>;</a:t>
            </a:r>
            <a:r>
              <a:rPr lang="en-US" b="1" i="1" smtClean="0">
                <a:solidFill>
                  <a:srgbClr val="FFFF66"/>
                </a:solidFill>
              </a:rPr>
              <a:t> 23:31-32</a:t>
            </a:r>
            <a:r>
              <a:rPr lang="en-US" smtClean="0"/>
              <a:t>) </a:t>
            </a:r>
            <a:r>
              <a:rPr lang="en-US" sz="2600" smtClean="0"/>
              <a:t>– use of intoxicants from drunkenness to any less</a:t>
            </a:r>
          </a:p>
          <a:p>
            <a:pPr lvl="1" eaLnBrk="1" hangingPunct="1">
              <a:lnSpc>
                <a:spcPct val="110000"/>
              </a:lnSpc>
              <a:buClr>
                <a:srgbClr val="F5E121"/>
              </a:buClr>
              <a:buSzPct val="75000"/>
              <a:buFont typeface="Wingdings" pitchFamily="2" charset="2"/>
              <a:buChar char="w"/>
            </a:pPr>
            <a:r>
              <a:rPr lang="en-US" smtClean="0">
                <a:solidFill>
                  <a:srgbClr val="9DECFF"/>
                </a:solidFill>
              </a:rPr>
              <a:t>All of these are manifestations of life still in flesh, but are incompatible with mind of Christ</a:t>
            </a:r>
            <a:endParaRPr lang="en-US" smtClean="0"/>
          </a:p>
          <a:p>
            <a:pPr lvl="1" eaLnBrk="1" hangingPunct="1">
              <a:lnSpc>
                <a:spcPct val="110000"/>
              </a:lnSpc>
              <a:buClr>
                <a:srgbClr val="F5E121"/>
              </a:buClr>
              <a:buSzPct val="75000"/>
              <a:buFont typeface="Wingdings" pitchFamily="2" charset="2"/>
              <a:buChar char="w"/>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500" fill="hold"/>
                                        <p:tgtEl>
                                          <p:spTgt spid="2765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765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76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 calcmode="lin" valueType="num">
                                      <p:cBhvr>
                                        <p:cTn id="15" dur="500" fill="hold"/>
                                        <p:tgtEl>
                                          <p:spTgt spid="2765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765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76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27651">
                                            <p:txEl>
                                              <p:pRg st="2" end="2"/>
                                            </p:txEl>
                                          </p:spTgt>
                                        </p:tgtEl>
                                        <p:attrNameLst>
                                          <p:attrName>style.visibility</p:attrName>
                                        </p:attrNameLst>
                                      </p:cBhvr>
                                      <p:to>
                                        <p:strVal val="visible"/>
                                      </p:to>
                                    </p:set>
                                    <p:anim calcmode="lin" valueType="num">
                                      <p:cBhvr>
                                        <p:cTn id="23" dur="500" fill="hold"/>
                                        <p:tgtEl>
                                          <p:spTgt spid="2765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765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76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7651">
                                            <p:txEl>
                                              <p:pRg st="3" end="3"/>
                                            </p:txEl>
                                          </p:spTgt>
                                        </p:tgtEl>
                                        <p:attrNameLst>
                                          <p:attrName>style.visibility</p:attrName>
                                        </p:attrNameLst>
                                      </p:cBhvr>
                                      <p:to>
                                        <p:strVal val="visible"/>
                                      </p:to>
                                    </p:set>
                                    <p:anim calcmode="lin" valueType="num">
                                      <p:cBhvr>
                                        <p:cTn id="31" dur="500" fill="hold"/>
                                        <p:tgtEl>
                                          <p:spTgt spid="2765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765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765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27651">
                                            <p:txEl>
                                              <p:pRg st="4" end="4"/>
                                            </p:txEl>
                                          </p:spTgt>
                                        </p:tgtEl>
                                        <p:attrNameLst>
                                          <p:attrName>style.visibility</p:attrName>
                                        </p:attrNameLst>
                                      </p:cBhvr>
                                      <p:to>
                                        <p:strVal val="visible"/>
                                      </p:to>
                                    </p:set>
                                    <p:anim calcmode="lin" valueType="num">
                                      <p:cBhvr>
                                        <p:cTn id="39" dur="500" fill="hold"/>
                                        <p:tgtEl>
                                          <p:spTgt spid="2765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2765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2765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765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27651">
                                            <p:txEl>
                                              <p:pRg st="5" end="5"/>
                                            </p:txEl>
                                          </p:spTgt>
                                        </p:tgtEl>
                                        <p:attrNameLst>
                                          <p:attrName>style.visibility</p:attrName>
                                        </p:attrNameLst>
                                      </p:cBhvr>
                                      <p:to>
                                        <p:strVal val="visible"/>
                                      </p:to>
                                    </p:set>
                                    <p:anim calcmode="lin" valueType="num">
                                      <p:cBhvr>
                                        <p:cTn id="47" dur="500" fill="hold"/>
                                        <p:tgtEl>
                                          <p:spTgt spid="2765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2765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2765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765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27651">
                                            <p:txEl>
                                              <p:pRg st="6" end="6"/>
                                            </p:txEl>
                                          </p:spTgt>
                                        </p:tgtEl>
                                        <p:attrNameLst>
                                          <p:attrName>style.visibility</p:attrName>
                                        </p:attrNameLst>
                                      </p:cBhvr>
                                      <p:to>
                                        <p:strVal val="visible"/>
                                      </p:to>
                                    </p:set>
                                    <p:anim calcmode="lin" valueType="num">
                                      <p:cBhvr>
                                        <p:cTn id="55" dur="500" fill="hold"/>
                                        <p:tgtEl>
                                          <p:spTgt spid="2765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2765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2765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2765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27651">
                                            <p:txEl>
                                              <p:pRg st="7" end="7"/>
                                            </p:txEl>
                                          </p:spTgt>
                                        </p:tgtEl>
                                        <p:attrNameLst>
                                          <p:attrName>style.visibility</p:attrName>
                                        </p:attrNameLst>
                                      </p:cBhvr>
                                      <p:to>
                                        <p:strVal val="visible"/>
                                      </p:to>
                                    </p:set>
                                    <p:anim calcmode="lin" valueType="num">
                                      <p:cBhvr>
                                        <p:cTn id="63" dur="500" fill="hold"/>
                                        <p:tgtEl>
                                          <p:spTgt spid="27651">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27651">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27651">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27651">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990600"/>
          </a:xfrm>
        </p:spPr>
        <p:txBody>
          <a:bodyPr/>
          <a:lstStyle/>
          <a:p>
            <a:pPr eaLnBrk="1" hangingPunct="1">
              <a:defRPr/>
            </a:pPr>
            <a:r>
              <a:rPr lang="en-US" sz="4800" b="1" dirty="0" smtClean="0">
                <a:solidFill>
                  <a:srgbClr val="FFFF00"/>
                </a:solidFill>
                <a:effectLst/>
              </a:rPr>
              <a:t>Demands Difference from World</a:t>
            </a:r>
            <a:endParaRPr lang="en-US" sz="4000" b="1" dirty="0" smtClean="0">
              <a:solidFill>
                <a:srgbClr val="FFFF00"/>
              </a:solidFill>
            </a:endParaRPr>
          </a:p>
        </p:txBody>
      </p:sp>
      <p:sp>
        <p:nvSpPr>
          <p:cNvPr id="28675" name="Rectangle 3"/>
          <p:cNvSpPr>
            <a:spLocks noGrp="1" noChangeArrowheads="1"/>
          </p:cNvSpPr>
          <p:nvPr>
            <p:ph type="body" idx="1"/>
          </p:nvPr>
        </p:nvSpPr>
        <p:spPr>
          <a:xfrm>
            <a:off x="76200" y="914400"/>
            <a:ext cx="9067800" cy="5943600"/>
          </a:xfrm>
        </p:spPr>
        <p:txBody>
          <a:bodyPr/>
          <a:lstStyle/>
          <a:p>
            <a:pPr eaLnBrk="1" hangingPunct="1">
              <a:spcBef>
                <a:spcPct val="0"/>
              </a:spcBef>
              <a:spcAft>
                <a:spcPts val="600"/>
              </a:spcAft>
              <a:buClr>
                <a:srgbClr val="FFFF00"/>
              </a:buClr>
            </a:pPr>
            <a:r>
              <a:rPr lang="en-US" smtClean="0"/>
              <a:t>World sees Christians as being so different that they are “strange”</a:t>
            </a:r>
          </a:p>
          <a:p>
            <a:pPr eaLnBrk="1" hangingPunct="1">
              <a:spcBef>
                <a:spcPct val="0"/>
              </a:spcBef>
              <a:spcAft>
                <a:spcPts val="600"/>
              </a:spcAft>
              <a:buClr>
                <a:srgbClr val="FFFF00"/>
              </a:buClr>
            </a:pPr>
            <a:r>
              <a:rPr lang="en-US" smtClean="0"/>
              <a:t>What is the basis for this assessment by world?</a:t>
            </a:r>
          </a:p>
          <a:p>
            <a:pPr lvl="1" eaLnBrk="1" hangingPunct="1">
              <a:spcBef>
                <a:spcPct val="0"/>
              </a:spcBef>
              <a:spcAft>
                <a:spcPts val="600"/>
              </a:spcAft>
              <a:buClr>
                <a:srgbClr val="00FFFF"/>
              </a:buClr>
              <a:buSzPct val="70000"/>
              <a:buFont typeface="Wingdings" pitchFamily="2" charset="2"/>
              <a:buChar char="§"/>
            </a:pPr>
            <a:r>
              <a:rPr lang="en-US" b="1" i="1" smtClean="0">
                <a:solidFill>
                  <a:srgbClr val="FFFF66"/>
                </a:solidFill>
              </a:rPr>
              <a:t>Jn. 15:18-19</a:t>
            </a:r>
            <a:r>
              <a:rPr lang="en-US" smtClean="0">
                <a:solidFill>
                  <a:srgbClr val="F5E121"/>
                </a:solidFill>
              </a:rPr>
              <a:t>  </a:t>
            </a:r>
            <a:r>
              <a:rPr lang="en-US" smtClean="0"/>
              <a:t>World hated Jesus first &amp; hates us if same</a:t>
            </a:r>
          </a:p>
          <a:p>
            <a:pPr lvl="1" eaLnBrk="1" hangingPunct="1">
              <a:spcBef>
                <a:spcPct val="0"/>
              </a:spcBef>
              <a:spcAft>
                <a:spcPts val="600"/>
              </a:spcAft>
              <a:buClr>
                <a:srgbClr val="00FFFF"/>
              </a:buClr>
              <a:buSzPct val="70000"/>
              <a:buFont typeface="Wingdings" pitchFamily="2" charset="2"/>
              <a:buChar char="§"/>
            </a:pPr>
            <a:r>
              <a:rPr lang="en-US" b="1" i="1" smtClean="0">
                <a:solidFill>
                  <a:srgbClr val="FFFF66"/>
                </a:solidFill>
              </a:rPr>
              <a:t>1 Jn. 2:15-17</a:t>
            </a:r>
            <a:r>
              <a:rPr lang="en-US" smtClean="0"/>
              <a:t>  Reason is the world’s values</a:t>
            </a:r>
          </a:p>
          <a:p>
            <a:pPr lvl="1" eaLnBrk="1" hangingPunct="1">
              <a:spcBef>
                <a:spcPct val="0"/>
              </a:spcBef>
              <a:spcAft>
                <a:spcPts val="600"/>
              </a:spcAft>
              <a:buClr>
                <a:srgbClr val="00FFFF"/>
              </a:buClr>
              <a:buSzPct val="70000"/>
              <a:buFont typeface="Wingdings" pitchFamily="2" charset="2"/>
              <a:buChar char="§"/>
            </a:pPr>
            <a:r>
              <a:rPr lang="en-US" smtClean="0">
                <a:solidFill>
                  <a:srgbClr val="FFC000"/>
                </a:solidFill>
              </a:rPr>
              <a:t>True Christians have exact opposite values as world</a:t>
            </a:r>
          </a:p>
          <a:p>
            <a:pPr eaLnBrk="1" hangingPunct="1">
              <a:spcBef>
                <a:spcPct val="0"/>
              </a:spcBef>
              <a:spcAft>
                <a:spcPts val="600"/>
              </a:spcAft>
              <a:buClr>
                <a:srgbClr val="FFFF00"/>
              </a:buClr>
            </a:pPr>
            <a:r>
              <a:rPr lang="en-US" smtClean="0"/>
              <a:t>Our lives must show way to God (</a:t>
            </a:r>
            <a:r>
              <a:rPr lang="en-US" b="1" i="1" smtClean="0">
                <a:solidFill>
                  <a:srgbClr val="FFFF66"/>
                </a:solidFill>
              </a:rPr>
              <a:t>Matt. 5:14-16</a:t>
            </a:r>
            <a:r>
              <a:rPr lang="en-US" smtClean="0"/>
              <a:t>)</a:t>
            </a:r>
          </a:p>
          <a:p>
            <a:pPr eaLnBrk="1" hangingPunct="1">
              <a:spcBef>
                <a:spcPct val="0"/>
              </a:spcBef>
              <a:spcAft>
                <a:spcPts val="600"/>
              </a:spcAft>
              <a:buClr>
                <a:srgbClr val="FFFF00"/>
              </a:buClr>
            </a:pPr>
            <a:r>
              <a:rPr lang="en-US" smtClean="0">
                <a:solidFill>
                  <a:srgbClr val="9DECFF"/>
                </a:solidFill>
              </a:rPr>
              <a:t>Differences seen should include…</a:t>
            </a:r>
          </a:p>
          <a:p>
            <a:pPr lvl="1" eaLnBrk="1" hangingPunct="1">
              <a:spcBef>
                <a:spcPct val="0"/>
              </a:spcBef>
              <a:spcAft>
                <a:spcPts val="600"/>
              </a:spcAft>
              <a:buClr>
                <a:srgbClr val="9DECFF"/>
              </a:buClr>
              <a:buSzPct val="75000"/>
              <a:buFont typeface="Wingdings" pitchFamily="2" charset="2"/>
              <a:buChar char="w"/>
            </a:pPr>
            <a:r>
              <a:rPr lang="en-US" sz="3000" smtClean="0">
                <a:solidFill>
                  <a:srgbClr val="F5E121"/>
                </a:solidFill>
              </a:rPr>
              <a:t>How we talk &amp; act</a:t>
            </a:r>
          </a:p>
          <a:p>
            <a:pPr lvl="1" eaLnBrk="1" hangingPunct="1">
              <a:spcBef>
                <a:spcPct val="0"/>
              </a:spcBef>
              <a:spcAft>
                <a:spcPts val="600"/>
              </a:spcAft>
              <a:buClr>
                <a:srgbClr val="9DECFF"/>
              </a:buClr>
              <a:buSzPct val="75000"/>
              <a:buFont typeface="Wingdings" pitchFamily="2" charset="2"/>
              <a:buChar char="w"/>
            </a:pPr>
            <a:r>
              <a:rPr lang="en-US" sz="3000" smtClean="0">
                <a:solidFill>
                  <a:srgbClr val="F5E121"/>
                </a:solidFill>
              </a:rPr>
              <a:t>Where we spend our money &amp; our time</a:t>
            </a:r>
          </a:p>
          <a:p>
            <a:pPr lvl="1" eaLnBrk="1" hangingPunct="1">
              <a:spcBef>
                <a:spcPct val="0"/>
              </a:spcBef>
              <a:spcAft>
                <a:spcPts val="600"/>
              </a:spcAft>
              <a:buClr>
                <a:srgbClr val="9DECFF"/>
              </a:buClr>
              <a:buSzPct val="75000"/>
              <a:buFont typeface="Wingdings" pitchFamily="2" charset="2"/>
              <a:buChar char="w"/>
            </a:pPr>
            <a:r>
              <a:rPr lang="en-US" sz="3000" smtClean="0">
                <a:solidFill>
                  <a:srgbClr val="F5E121"/>
                </a:solidFill>
              </a:rPr>
              <a:t>Our priorities in life as seen in effort, choices…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Scale>
                                      <p:cBhvr>
                                        <p:cTn id="7" dur="1000" decel="50000" fill="hold">
                                          <p:stCondLst>
                                            <p:cond delay="0"/>
                                          </p:stCondLst>
                                        </p:cTn>
                                        <p:tgtEl>
                                          <p:spTgt spid="2867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8675">
                                            <p:txEl>
                                              <p:pRg st="0" end="0"/>
                                            </p:txEl>
                                          </p:spTgt>
                                        </p:tgtEl>
                                        <p:attrNameLst>
                                          <p:attrName>ppt_x</p:attrName>
                                          <p:attrName>ppt_y</p:attrName>
                                        </p:attrNameLst>
                                      </p:cBhvr>
                                    </p:animMotion>
                                    <p:animEffect transition="in" filter="fade">
                                      <p:cBhvr>
                                        <p:cTn id="9" dur="1000"/>
                                        <p:tgtEl>
                                          <p:spTgt spid="286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8675">
                                            <p:txEl>
                                              <p:pRg st="1" end="1"/>
                                            </p:txEl>
                                          </p:spTgt>
                                        </p:tgtEl>
                                        <p:attrNameLst>
                                          <p:attrName>style.visibility</p:attrName>
                                        </p:attrNameLst>
                                      </p:cBhvr>
                                      <p:to>
                                        <p:strVal val="visible"/>
                                      </p:to>
                                    </p:set>
                                    <p:animScale>
                                      <p:cBhvr>
                                        <p:cTn id="14" dur="1000" decel="50000" fill="hold">
                                          <p:stCondLst>
                                            <p:cond delay="0"/>
                                          </p:stCondLst>
                                        </p:cTn>
                                        <p:tgtEl>
                                          <p:spTgt spid="2867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8675">
                                            <p:txEl>
                                              <p:pRg st="1" end="1"/>
                                            </p:txEl>
                                          </p:spTgt>
                                        </p:tgtEl>
                                        <p:attrNameLst>
                                          <p:attrName>ppt_x</p:attrName>
                                          <p:attrName>ppt_y</p:attrName>
                                        </p:attrNameLst>
                                      </p:cBhvr>
                                    </p:animMotion>
                                    <p:animEffect transition="in" filter="fade">
                                      <p:cBhvr>
                                        <p:cTn id="16" dur="1000"/>
                                        <p:tgtEl>
                                          <p:spTgt spid="286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8675">
                                            <p:txEl>
                                              <p:pRg st="2" end="2"/>
                                            </p:txEl>
                                          </p:spTgt>
                                        </p:tgtEl>
                                        <p:attrNameLst>
                                          <p:attrName>style.visibility</p:attrName>
                                        </p:attrNameLst>
                                      </p:cBhvr>
                                      <p:to>
                                        <p:strVal val="visible"/>
                                      </p:to>
                                    </p:set>
                                    <p:animScale>
                                      <p:cBhvr>
                                        <p:cTn id="21" dur="1000" decel="50000" fill="hold">
                                          <p:stCondLst>
                                            <p:cond delay="0"/>
                                          </p:stCondLst>
                                        </p:cTn>
                                        <p:tgtEl>
                                          <p:spTgt spid="2867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8675">
                                            <p:txEl>
                                              <p:pRg st="2" end="2"/>
                                            </p:txEl>
                                          </p:spTgt>
                                        </p:tgtEl>
                                        <p:attrNameLst>
                                          <p:attrName>ppt_x</p:attrName>
                                          <p:attrName>ppt_y</p:attrName>
                                        </p:attrNameLst>
                                      </p:cBhvr>
                                    </p:animMotion>
                                    <p:animEffect transition="in" filter="fade">
                                      <p:cBhvr>
                                        <p:cTn id="23" dur="1000"/>
                                        <p:tgtEl>
                                          <p:spTgt spid="286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8675">
                                            <p:txEl>
                                              <p:pRg st="3" end="3"/>
                                            </p:txEl>
                                          </p:spTgt>
                                        </p:tgtEl>
                                        <p:attrNameLst>
                                          <p:attrName>style.visibility</p:attrName>
                                        </p:attrNameLst>
                                      </p:cBhvr>
                                      <p:to>
                                        <p:strVal val="visible"/>
                                      </p:to>
                                    </p:set>
                                    <p:animScale>
                                      <p:cBhvr>
                                        <p:cTn id="28" dur="1000" decel="50000" fill="hold">
                                          <p:stCondLst>
                                            <p:cond delay="0"/>
                                          </p:stCondLst>
                                        </p:cTn>
                                        <p:tgtEl>
                                          <p:spTgt spid="2867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8675">
                                            <p:txEl>
                                              <p:pRg st="3" end="3"/>
                                            </p:txEl>
                                          </p:spTgt>
                                        </p:tgtEl>
                                        <p:attrNameLst>
                                          <p:attrName>ppt_x</p:attrName>
                                          <p:attrName>ppt_y</p:attrName>
                                        </p:attrNameLst>
                                      </p:cBhvr>
                                    </p:animMotion>
                                    <p:animEffect transition="in" filter="fade">
                                      <p:cBhvr>
                                        <p:cTn id="30" dur="1000"/>
                                        <p:tgtEl>
                                          <p:spTgt spid="2867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8675">
                                            <p:txEl>
                                              <p:pRg st="4" end="4"/>
                                            </p:txEl>
                                          </p:spTgt>
                                        </p:tgtEl>
                                        <p:attrNameLst>
                                          <p:attrName>style.visibility</p:attrName>
                                        </p:attrNameLst>
                                      </p:cBhvr>
                                      <p:to>
                                        <p:strVal val="visible"/>
                                      </p:to>
                                    </p:set>
                                    <p:animScale>
                                      <p:cBhvr>
                                        <p:cTn id="35" dur="1000" decel="50000" fill="hold">
                                          <p:stCondLst>
                                            <p:cond delay="0"/>
                                          </p:stCondLst>
                                        </p:cTn>
                                        <p:tgtEl>
                                          <p:spTgt spid="2867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8675">
                                            <p:txEl>
                                              <p:pRg st="4" end="4"/>
                                            </p:txEl>
                                          </p:spTgt>
                                        </p:tgtEl>
                                        <p:attrNameLst>
                                          <p:attrName>ppt_x</p:attrName>
                                          <p:attrName>ppt_y</p:attrName>
                                        </p:attrNameLst>
                                      </p:cBhvr>
                                    </p:animMotion>
                                    <p:animEffect transition="in" filter="fade">
                                      <p:cBhvr>
                                        <p:cTn id="37" dur="1000"/>
                                        <p:tgtEl>
                                          <p:spTgt spid="2867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8675">
                                            <p:txEl>
                                              <p:pRg st="5" end="5"/>
                                            </p:txEl>
                                          </p:spTgt>
                                        </p:tgtEl>
                                        <p:attrNameLst>
                                          <p:attrName>style.visibility</p:attrName>
                                        </p:attrNameLst>
                                      </p:cBhvr>
                                      <p:to>
                                        <p:strVal val="visible"/>
                                      </p:to>
                                    </p:set>
                                    <p:animScale>
                                      <p:cBhvr>
                                        <p:cTn id="42" dur="1000" decel="50000" fill="hold">
                                          <p:stCondLst>
                                            <p:cond delay="0"/>
                                          </p:stCondLst>
                                        </p:cTn>
                                        <p:tgtEl>
                                          <p:spTgt spid="2867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8675">
                                            <p:txEl>
                                              <p:pRg st="5" end="5"/>
                                            </p:txEl>
                                          </p:spTgt>
                                        </p:tgtEl>
                                        <p:attrNameLst>
                                          <p:attrName>ppt_x</p:attrName>
                                          <p:attrName>ppt_y</p:attrName>
                                        </p:attrNameLst>
                                      </p:cBhvr>
                                    </p:animMotion>
                                    <p:animEffect transition="in" filter="fade">
                                      <p:cBhvr>
                                        <p:cTn id="44" dur="1000"/>
                                        <p:tgtEl>
                                          <p:spTgt spid="2867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8675">
                                            <p:txEl>
                                              <p:pRg st="6" end="6"/>
                                            </p:txEl>
                                          </p:spTgt>
                                        </p:tgtEl>
                                        <p:attrNameLst>
                                          <p:attrName>style.visibility</p:attrName>
                                        </p:attrNameLst>
                                      </p:cBhvr>
                                      <p:to>
                                        <p:strVal val="visible"/>
                                      </p:to>
                                    </p:set>
                                    <p:animScale>
                                      <p:cBhvr>
                                        <p:cTn id="49" dur="1000" decel="50000" fill="hold">
                                          <p:stCondLst>
                                            <p:cond delay="0"/>
                                          </p:stCondLst>
                                        </p:cTn>
                                        <p:tgtEl>
                                          <p:spTgt spid="2867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8675">
                                            <p:txEl>
                                              <p:pRg st="6" end="6"/>
                                            </p:txEl>
                                          </p:spTgt>
                                        </p:tgtEl>
                                        <p:attrNameLst>
                                          <p:attrName>ppt_x</p:attrName>
                                          <p:attrName>ppt_y</p:attrName>
                                        </p:attrNameLst>
                                      </p:cBhvr>
                                    </p:animMotion>
                                    <p:animEffect transition="in" filter="fade">
                                      <p:cBhvr>
                                        <p:cTn id="51" dur="1000"/>
                                        <p:tgtEl>
                                          <p:spTgt spid="2867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28675">
                                            <p:txEl>
                                              <p:pRg st="7" end="7"/>
                                            </p:txEl>
                                          </p:spTgt>
                                        </p:tgtEl>
                                        <p:attrNameLst>
                                          <p:attrName>style.visibility</p:attrName>
                                        </p:attrNameLst>
                                      </p:cBhvr>
                                      <p:to>
                                        <p:strVal val="visible"/>
                                      </p:to>
                                    </p:set>
                                    <p:animScale>
                                      <p:cBhvr>
                                        <p:cTn id="56" dur="1000" decel="50000" fill="hold">
                                          <p:stCondLst>
                                            <p:cond delay="0"/>
                                          </p:stCondLst>
                                        </p:cTn>
                                        <p:tgtEl>
                                          <p:spTgt spid="2867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28675">
                                            <p:txEl>
                                              <p:pRg st="7" end="7"/>
                                            </p:txEl>
                                          </p:spTgt>
                                        </p:tgtEl>
                                        <p:attrNameLst>
                                          <p:attrName>ppt_x</p:attrName>
                                          <p:attrName>ppt_y</p:attrName>
                                        </p:attrNameLst>
                                      </p:cBhvr>
                                    </p:animMotion>
                                    <p:animEffect transition="in" filter="fade">
                                      <p:cBhvr>
                                        <p:cTn id="58" dur="1000"/>
                                        <p:tgtEl>
                                          <p:spTgt spid="2867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28675">
                                            <p:txEl>
                                              <p:pRg st="8" end="8"/>
                                            </p:txEl>
                                          </p:spTgt>
                                        </p:tgtEl>
                                        <p:attrNameLst>
                                          <p:attrName>style.visibility</p:attrName>
                                        </p:attrNameLst>
                                      </p:cBhvr>
                                      <p:to>
                                        <p:strVal val="visible"/>
                                      </p:to>
                                    </p:set>
                                    <p:animScale>
                                      <p:cBhvr>
                                        <p:cTn id="63" dur="1000" decel="50000" fill="hold">
                                          <p:stCondLst>
                                            <p:cond delay="0"/>
                                          </p:stCondLst>
                                        </p:cTn>
                                        <p:tgtEl>
                                          <p:spTgt spid="2867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8675">
                                            <p:txEl>
                                              <p:pRg st="8" end="8"/>
                                            </p:txEl>
                                          </p:spTgt>
                                        </p:tgtEl>
                                        <p:attrNameLst>
                                          <p:attrName>ppt_x</p:attrName>
                                          <p:attrName>ppt_y</p:attrName>
                                        </p:attrNameLst>
                                      </p:cBhvr>
                                    </p:animMotion>
                                    <p:animEffect transition="in" filter="fade">
                                      <p:cBhvr>
                                        <p:cTn id="65" dur="1000"/>
                                        <p:tgtEl>
                                          <p:spTgt spid="2867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28675">
                                            <p:txEl>
                                              <p:pRg st="9" end="9"/>
                                            </p:txEl>
                                          </p:spTgt>
                                        </p:tgtEl>
                                        <p:attrNameLst>
                                          <p:attrName>style.visibility</p:attrName>
                                        </p:attrNameLst>
                                      </p:cBhvr>
                                      <p:to>
                                        <p:strVal val="visible"/>
                                      </p:to>
                                    </p:set>
                                    <p:animScale>
                                      <p:cBhvr>
                                        <p:cTn id="70" dur="1000" decel="50000" fill="hold">
                                          <p:stCondLst>
                                            <p:cond delay="0"/>
                                          </p:stCondLst>
                                        </p:cTn>
                                        <p:tgtEl>
                                          <p:spTgt spid="28675">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28675">
                                            <p:txEl>
                                              <p:pRg st="9" end="9"/>
                                            </p:txEl>
                                          </p:spTgt>
                                        </p:tgtEl>
                                        <p:attrNameLst>
                                          <p:attrName>ppt_x</p:attrName>
                                          <p:attrName>ppt_y</p:attrName>
                                        </p:attrNameLst>
                                      </p:cBhvr>
                                    </p:animMotion>
                                    <p:animEffect transition="in" filter="fade">
                                      <p:cBhvr>
                                        <p:cTn id="72" dur="1000"/>
                                        <p:tgtEl>
                                          <p:spTgt spid="286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cxnSp>
        <p:nvCxnSpPr>
          <p:cNvPr id="8" name="Straight Connector 7"/>
          <p:cNvCxnSpPr>
            <a:cxnSpLocks noChangeShapeType="1"/>
          </p:cNvCxnSpPr>
          <p:nvPr/>
        </p:nvCxnSpPr>
        <p:spPr bwMode="auto">
          <a:xfrm>
            <a:off x="685800" y="5486400"/>
            <a:ext cx="4572000" cy="0"/>
          </a:xfrm>
          <a:prstGeom prst="line">
            <a:avLst/>
          </a:prstGeom>
          <a:noFill/>
          <a:ln w="57150" algn="ctr">
            <a:solidFill>
              <a:srgbClr val="FF0000"/>
            </a:solidFill>
            <a:round/>
            <a:headEnd/>
            <a:tailEnd/>
          </a:ln>
        </p:spPr>
      </p:cxnSp>
      <p:cxnSp>
        <p:nvCxnSpPr>
          <p:cNvPr id="6" name="Straight Connector 5"/>
          <p:cNvCxnSpPr>
            <a:cxnSpLocks noChangeShapeType="1"/>
          </p:cNvCxnSpPr>
          <p:nvPr/>
        </p:nvCxnSpPr>
        <p:spPr bwMode="auto">
          <a:xfrm>
            <a:off x="5773738" y="4572000"/>
            <a:ext cx="1389062" cy="0"/>
          </a:xfrm>
          <a:prstGeom prst="line">
            <a:avLst/>
          </a:prstGeom>
          <a:noFill/>
          <a:ln w="57150" algn="ctr">
            <a:solidFill>
              <a:srgbClr val="FF0000"/>
            </a:solidFill>
            <a:round/>
            <a:headEnd/>
            <a:tailEnd/>
          </a:ln>
        </p:spPr>
      </p:cxnSp>
      <p:cxnSp>
        <p:nvCxnSpPr>
          <p:cNvPr id="3" name="Straight Connector 2"/>
          <p:cNvCxnSpPr>
            <a:cxnSpLocks noChangeShapeType="1"/>
          </p:cNvCxnSpPr>
          <p:nvPr/>
        </p:nvCxnSpPr>
        <p:spPr bwMode="auto">
          <a:xfrm>
            <a:off x="4648200" y="4572000"/>
            <a:ext cx="914400" cy="0"/>
          </a:xfrm>
          <a:prstGeom prst="line">
            <a:avLst/>
          </a:prstGeom>
          <a:noFill/>
          <a:ln w="57150" algn="ctr">
            <a:solidFill>
              <a:srgbClr val="FF0000"/>
            </a:solidFill>
            <a:round/>
            <a:headEnd/>
            <a:tailEnd/>
          </a:ln>
        </p:spPr>
      </p:cxnSp>
      <p:sp>
        <p:nvSpPr>
          <p:cNvPr id="29698" name="Rectangle 2"/>
          <p:cNvSpPr>
            <a:spLocks noGrp="1" noChangeArrowheads="1"/>
          </p:cNvSpPr>
          <p:nvPr>
            <p:ph type="title"/>
          </p:nvPr>
        </p:nvSpPr>
        <p:spPr>
          <a:xfrm>
            <a:off x="0" y="0"/>
            <a:ext cx="9144000" cy="1066800"/>
          </a:xfrm>
        </p:spPr>
        <p:txBody>
          <a:bodyPr/>
          <a:lstStyle/>
          <a:p>
            <a:pPr eaLnBrk="1" hangingPunct="1">
              <a:defRPr/>
            </a:pPr>
            <a:r>
              <a:rPr lang="en-US" sz="4800" b="1" dirty="0" smtClean="0">
                <a:solidFill>
                  <a:srgbClr val="FFFF00"/>
                </a:solidFill>
                <a:effectLst/>
              </a:rPr>
              <a:t>Demands Obedience to Gospel</a:t>
            </a:r>
            <a:endParaRPr lang="en-US" sz="4000" b="1" dirty="0" smtClean="0">
              <a:solidFill>
                <a:srgbClr val="FFFF00"/>
              </a:solidFill>
            </a:endParaRPr>
          </a:p>
        </p:txBody>
      </p:sp>
      <p:sp>
        <p:nvSpPr>
          <p:cNvPr id="29699" name="Rectangle 3"/>
          <p:cNvSpPr>
            <a:spLocks noGrp="1" noChangeArrowheads="1"/>
          </p:cNvSpPr>
          <p:nvPr>
            <p:ph type="body" idx="1"/>
          </p:nvPr>
        </p:nvSpPr>
        <p:spPr>
          <a:xfrm>
            <a:off x="152400" y="990600"/>
            <a:ext cx="8991600" cy="4724400"/>
          </a:xfrm>
        </p:spPr>
        <p:txBody>
          <a:bodyPr/>
          <a:lstStyle/>
          <a:p>
            <a:pPr eaLnBrk="1" hangingPunct="1">
              <a:spcBef>
                <a:spcPts val="0"/>
              </a:spcBef>
              <a:spcAft>
                <a:spcPts val="600"/>
              </a:spcAft>
              <a:buClr>
                <a:srgbClr val="FFFF00"/>
              </a:buClr>
              <a:buSzPct val="100000"/>
              <a:buFont typeface="Arial" panose="020B0604020202020204" pitchFamily="34" charset="0"/>
              <a:buChar char="•"/>
              <a:defRPr/>
            </a:pPr>
            <a:r>
              <a:rPr lang="en-US" dirty="0" smtClean="0"/>
              <a:t>Acceptability to God depends on obeying gospel</a:t>
            </a:r>
          </a:p>
          <a:p>
            <a:pPr lvl="1" eaLnBrk="1" hangingPunct="1">
              <a:spcBef>
                <a:spcPts val="0"/>
              </a:spcBef>
              <a:spcAft>
                <a:spcPts val="600"/>
              </a:spcAft>
              <a:buClr>
                <a:schemeClr val="bg1"/>
              </a:buClr>
              <a:buSzPct val="70000"/>
              <a:buFont typeface="Wingdings" panose="05000000000000000000" pitchFamily="2" charset="2"/>
              <a:buChar char="§"/>
              <a:defRPr/>
            </a:pPr>
            <a:r>
              <a:rPr lang="en-US" b="1" i="1" dirty="0" smtClean="0">
                <a:solidFill>
                  <a:srgbClr val="FFFF66"/>
                </a:solidFill>
              </a:rPr>
              <a:t>2 Thess. 1:7-9</a:t>
            </a:r>
            <a:r>
              <a:rPr lang="en-US" b="1" i="1" dirty="0">
                <a:solidFill>
                  <a:srgbClr val="FFFF66"/>
                </a:solidFill>
              </a:rPr>
              <a:t> </a:t>
            </a:r>
            <a:r>
              <a:rPr lang="en-US" b="1" i="1" dirty="0" smtClean="0">
                <a:solidFill>
                  <a:srgbClr val="FFFF66"/>
                </a:solidFill>
              </a:rPr>
              <a:t> </a:t>
            </a:r>
            <a:r>
              <a:rPr lang="en-US" dirty="0" smtClean="0"/>
              <a:t>Lost = Obey not the gospel</a:t>
            </a:r>
          </a:p>
          <a:p>
            <a:pPr lvl="1" eaLnBrk="1" hangingPunct="1">
              <a:spcBef>
                <a:spcPts val="0"/>
              </a:spcBef>
              <a:spcAft>
                <a:spcPts val="600"/>
              </a:spcAft>
              <a:buClr>
                <a:schemeClr val="bg1"/>
              </a:buClr>
              <a:buSzPct val="70000"/>
              <a:buFont typeface="Wingdings" panose="05000000000000000000" pitchFamily="2" charset="2"/>
              <a:buChar char="§"/>
              <a:defRPr/>
            </a:pPr>
            <a:r>
              <a:rPr lang="en-US" b="1" i="1" dirty="0" smtClean="0">
                <a:solidFill>
                  <a:srgbClr val="FFFF66"/>
                </a:solidFill>
              </a:rPr>
              <a:t>1 Pet. 4:15-17</a:t>
            </a:r>
            <a:r>
              <a:rPr lang="en-US" dirty="0"/>
              <a:t> </a:t>
            </a:r>
            <a:r>
              <a:rPr lang="en-US" dirty="0" smtClean="0"/>
              <a:t> Christian -vs- Those </a:t>
            </a:r>
            <a:r>
              <a:rPr lang="en-US" b="1" u="sng" dirty="0" smtClean="0"/>
              <a:t>not</a:t>
            </a:r>
            <a:r>
              <a:rPr lang="en-US" dirty="0" smtClean="0"/>
              <a:t> obeying gospel</a:t>
            </a:r>
          </a:p>
          <a:p>
            <a:pPr lvl="1" eaLnBrk="1" hangingPunct="1">
              <a:spcBef>
                <a:spcPts val="0"/>
              </a:spcBef>
              <a:spcAft>
                <a:spcPts val="600"/>
              </a:spcAft>
              <a:buClr>
                <a:schemeClr val="bg1"/>
              </a:buClr>
              <a:buSzPct val="70000"/>
              <a:buFont typeface="Wingdings" panose="05000000000000000000" pitchFamily="2" charset="2"/>
              <a:buChar char="§"/>
              <a:defRPr/>
            </a:pPr>
            <a:r>
              <a:rPr lang="en-US" dirty="0" smtClean="0">
                <a:solidFill>
                  <a:srgbClr val="00FFFF"/>
                </a:solidFill>
              </a:rPr>
              <a:t>What is meant by “not obeying the gospel”?</a:t>
            </a:r>
          </a:p>
          <a:p>
            <a:pPr eaLnBrk="1" hangingPunct="1">
              <a:spcBef>
                <a:spcPts val="0"/>
              </a:spcBef>
              <a:spcAft>
                <a:spcPts val="600"/>
              </a:spcAft>
              <a:buClr>
                <a:srgbClr val="FFFF00"/>
              </a:buClr>
              <a:buSzPct val="100000"/>
              <a:buFont typeface="Arial" panose="020B0604020202020204" pitchFamily="34" charset="0"/>
              <a:buChar char="•"/>
              <a:defRPr/>
            </a:pPr>
            <a:r>
              <a:rPr lang="en-US" dirty="0" smtClean="0"/>
              <a:t>Opposite of obeying gospel – How do we obey it?</a:t>
            </a:r>
          </a:p>
          <a:p>
            <a:pPr lvl="1" eaLnBrk="1" hangingPunct="1">
              <a:spcBef>
                <a:spcPts val="0"/>
              </a:spcBef>
              <a:spcAft>
                <a:spcPts val="600"/>
              </a:spcAft>
              <a:buClr>
                <a:schemeClr val="bg1"/>
              </a:buClr>
              <a:buSzPct val="70000"/>
              <a:buFont typeface="Wingdings" panose="05000000000000000000" pitchFamily="2" charset="2"/>
              <a:buChar char="§"/>
              <a:defRPr/>
            </a:pPr>
            <a:r>
              <a:rPr lang="en-US" b="1" i="1" dirty="0" smtClean="0">
                <a:solidFill>
                  <a:srgbClr val="FFFF66"/>
                </a:solidFill>
              </a:rPr>
              <a:t>Mark 16:15-16</a:t>
            </a:r>
            <a:r>
              <a:rPr lang="en-US" dirty="0" smtClean="0"/>
              <a:t>, Jesus said:</a:t>
            </a:r>
            <a:endParaRPr lang="en-US" sz="2400" dirty="0"/>
          </a:p>
          <a:p>
            <a:pPr marL="457200" lvl="1" indent="0" eaLnBrk="1" hangingPunct="1">
              <a:spcBef>
                <a:spcPts val="0"/>
              </a:spcBef>
              <a:spcAft>
                <a:spcPts val="600"/>
              </a:spcAft>
              <a:buSzPct val="75000"/>
              <a:buFontTx/>
              <a:buNone/>
              <a:defRPr/>
            </a:pPr>
            <a:r>
              <a:rPr lang="en-US" b="1" i="1" dirty="0" smtClean="0">
                <a:solidFill>
                  <a:srgbClr val="00FFFF"/>
                </a:solidFill>
              </a:rPr>
              <a:t>“</a:t>
            </a:r>
            <a:r>
              <a:rPr lang="en-US" b="1" i="1" dirty="0">
                <a:solidFill>
                  <a:srgbClr val="00FFFF"/>
                </a:solidFill>
              </a:rPr>
              <a:t>Go into all the world and preach the gospel to every </a:t>
            </a:r>
            <a:r>
              <a:rPr lang="en-US" b="1" i="1" dirty="0" smtClean="0">
                <a:solidFill>
                  <a:srgbClr val="00FFFF"/>
                </a:solidFill>
              </a:rPr>
              <a:t>creature.</a:t>
            </a:r>
          </a:p>
          <a:p>
            <a:pPr marL="457200" lvl="1" indent="0" eaLnBrk="1" hangingPunct="1">
              <a:spcBef>
                <a:spcPts val="0"/>
              </a:spcBef>
              <a:spcAft>
                <a:spcPts val="600"/>
              </a:spcAft>
              <a:buSzPct val="75000"/>
              <a:buFontTx/>
              <a:buNone/>
              <a:defRPr/>
            </a:pPr>
            <a:r>
              <a:rPr lang="en-US" b="1" i="1" dirty="0" smtClean="0">
                <a:solidFill>
                  <a:srgbClr val="00FFFF"/>
                </a:solidFill>
              </a:rPr>
              <a:t>He who believes and is baptized will be saved</a:t>
            </a:r>
            <a:r>
              <a:rPr lang="en-US" b="1" i="1" dirty="0">
                <a:solidFill>
                  <a:srgbClr val="00FFFF"/>
                </a:solidFill>
              </a:rPr>
              <a:t>.</a:t>
            </a:r>
            <a:r>
              <a:rPr lang="en-US" b="1" i="1" dirty="0" smtClean="0">
                <a:solidFill>
                  <a:srgbClr val="00FFFF"/>
                </a:solidFill>
              </a:rPr>
              <a:t>”</a:t>
            </a:r>
            <a:endParaRPr lang="en-US" b="1" i="1" dirty="0" smtClean="0"/>
          </a:p>
        </p:txBody>
      </p:sp>
      <p:sp>
        <p:nvSpPr>
          <p:cNvPr id="10" name="Rectangle 9"/>
          <p:cNvSpPr>
            <a:spLocks noChangeArrowheads="1"/>
          </p:cNvSpPr>
          <p:nvPr/>
        </p:nvSpPr>
        <p:spPr bwMode="auto">
          <a:xfrm>
            <a:off x="0" y="5715000"/>
            <a:ext cx="9144000" cy="1219200"/>
          </a:xfrm>
          <a:prstGeom prst="rect">
            <a:avLst/>
          </a:prstGeom>
          <a:solidFill>
            <a:srgbClr val="003366"/>
          </a:solidFill>
          <a:ln w="9525" algn="ctr">
            <a:solidFill>
              <a:schemeClr val="tx1"/>
            </a:solidFill>
            <a:round/>
            <a:headEnd/>
            <a:tailEnd/>
          </a:ln>
        </p:spPr>
        <p:txBody>
          <a:bodyPr anchor="ctr"/>
          <a:lstStyle/>
          <a:p>
            <a:pPr algn="ctr" eaLnBrk="0" hangingPunct="0">
              <a:lnSpc>
                <a:spcPct val="90000"/>
              </a:lnSpc>
            </a:pPr>
            <a:r>
              <a:rPr lang="en-US" sz="3600">
                <a:solidFill>
                  <a:srgbClr val="FFFF00"/>
                </a:solidFill>
              </a:rPr>
              <a:t>Jesus defined what was to be preached (</a:t>
            </a:r>
            <a:r>
              <a:rPr lang="en-US" sz="3600">
                <a:solidFill>
                  <a:schemeClr val="bg1"/>
                </a:solidFill>
              </a:rPr>
              <a:t>gospel</a:t>
            </a:r>
            <a:r>
              <a:rPr lang="en-US" sz="3600">
                <a:solidFill>
                  <a:srgbClr val="FFFF00"/>
                </a:solidFill>
              </a:rPr>
              <a:t>) &amp; how it was obeyed (</a:t>
            </a:r>
            <a:r>
              <a:rPr lang="en-US" sz="3600">
                <a:solidFill>
                  <a:schemeClr val="bg1"/>
                </a:solidFill>
              </a:rPr>
              <a:t>believe &amp; be baptized</a:t>
            </a:r>
            <a:r>
              <a:rPr lang="en-US" sz="3600">
                <a:solidFill>
                  <a:srgbClr val="FFFF00"/>
                </a:solidFill>
              </a:rPr>
              <a:t>)</a:t>
            </a:r>
          </a:p>
        </p:txBody>
      </p:sp>
      <p:sp>
        <p:nvSpPr>
          <p:cNvPr id="7" name="Oval 6"/>
          <p:cNvSpPr>
            <a:spLocks noChangeArrowheads="1"/>
          </p:cNvSpPr>
          <p:nvPr/>
        </p:nvSpPr>
        <p:spPr bwMode="auto">
          <a:xfrm>
            <a:off x="6400800" y="5060950"/>
            <a:ext cx="990600" cy="533400"/>
          </a:xfrm>
          <a:prstGeom prst="ellipse">
            <a:avLst/>
          </a:prstGeom>
          <a:noFill/>
          <a:ln w="38100" algn="ctr">
            <a:solidFill>
              <a:srgbClr val="FFFF00"/>
            </a:solidFill>
            <a:round/>
            <a:headEnd/>
            <a:tailEnd/>
          </a:ln>
        </p:spPr>
        <p:txBody>
          <a:bodyPr/>
          <a:lstStyle/>
          <a:p>
            <a:pPr eaLnBrk="0" hangingPunct="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 calcmode="lin" valueType="num">
                                      <p:cBhvr>
                                        <p:cTn id="14"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96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 calcmode="lin" valueType="num">
                                      <p:cBhvr>
                                        <p:cTn id="21"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69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96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 calcmode="lin" valueType="num">
                                      <p:cBhvr>
                                        <p:cTn id="28" dur="5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969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96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 calcmode="lin" valueType="num">
                                      <p:cBhvr>
                                        <p:cTn id="35" dur="500" fill="hold"/>
                                        <p:tgtEl>
                                          <p:spTgt spid="2969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969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96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9699">
                                            <p:txEl>
                                              <p:pRg st="5" end="5"/>
                                            </p:txEl>
                                          </p:spTgt>
                                        </p:tgtEl>
                                        <p:attrNameLst>
                                          <p:attrName>style.visibility</p:attrName>
                                        </p:attrNameLst>
                                      </p:cBhvr>
                                      <p:to>
                                        <p:strVal val="visible"/>
                                      </p:to>
                                    </p:set>
                                    <p:anim calcmode="lin" valueType="num">
                                      <p:cBhvr>
                                        <p:cTn id="42" dur="500" fill="hold"/>
                                        <p:tgtEl>
                                          <p:spTgt spid="2969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969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96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9699">
                                            <p:txEl>
                                              <p:pRg st="6" end="6"/>
                                            </p:txEl>
                                          </p:spTgt>
                                        </p:tgtEl>
                                        <p:attrNameLst>
                                          <p:attrName>style.visibility</p:attrName>
                                        </p:attrNameLst>
                                      </p:cBhvr>
                                      <p:to>
                                        <p:strVal val="visible"/>
                                      </p:to>
                                    </p:set>
                                    <p:anim calcmode="lin" valueType="num">
                                      <p:cBhvr>
                                        <p:cTn id="49" dur="500" fill="hold"/>
                                        <p:tgtEl>
                                          <p:spTgt spid="2969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9699">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96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9699">
                                            <p:txEl>
                                              <p:pRg st="7" end="7"/>
                                            </p:txEl>
                                          </p:spTgt>
                                        </p:tgtEl>
                                        <p:attrNameLst>
                                          <p:attrName>style.visibility</p:attrName>
                                        </p:attrNameLst>
                                      </p:cBhvr>
                                      <p:to>
                                        <p:strVal val="visible"/>
                                      </p:to>
                                    </p:set>
                                    <p:anim calcmode="lin" valueType="num">
                                      <p:cBhvr>
                                        <p:cTn id="56" dur="500" fill="hold"/>
                                        <p:tgtEl>
                                          <p:spTgt spid="29699">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9699">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96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left)">
                                      <p:cBhvr>
                                        <p:cTn id="70" dur="500"/>
                                        <p:tgtEl>
                                          <p:spTgt spid="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6"/>
                                        </p:tgtEl>
                                        <p:attrNameLst>
                                          <p:attrName>style.visibility</p:attrName>
                                        </p:attrNameLst>
                                      </p:cBhvr>
                                      <p:to>
                                        <p:strVal val="visible"/>
                                      </p:to>
                                    </p:set>
                                    <p:animEffect transition="in" filter="wipe(left)">
                                      <p:cBhvr>
                                        <p:cTn id="75" dur="500"/>
                                        <p:tgtEl>
                                          <p:spTgt spid="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wipe(left)">
                                      <p:cBhvr>
                                        <p:cTn id="80" dur="500"/>
                                        <p:tgtEl>
                                          <p:spTgt spid="8"/>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7"/>
                                        </p:tgtEl>
                                        <p:attrNameLst>
                                          <p:attrName>style.visibility</p:attrName>
                                        </p:attrNameLst>
                                      </p:cBhvr>
                                      <p:to>
                                        <p:strVal val="visible"/>
                                      </p:to>
                                    </p:set>
                                    <p:animEffect transition="in" filter="barn(inVertical)">
                                      <p:cBhvr>
                                        <p:cTn id="8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10" grpId="0" animBg="1"/>
      <p:bldP spid="7" grpId="0" animBg="1"/>
    </p:bldLst>
  </p:timing>
</p:sld>
</file>

<file path=ppt/theme/theme1.xml><?xml version="1.0" encoding="utf-8"?>
<a:theme xmlns:a="http://schemas.openxmlformats.org/drawingml/2006/main" name="Big-lighthouse">
  <a:themeElements>
    <a:clrScheme name="Big-lighthou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g-lighthou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g-lighthou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g-lighthou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g-lighthou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g-lighthou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g-lighthou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g-lighthou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g-lighthou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Office\Templates\Big-lighthouse.pot</Template>
  <TotalTime>116522</TotalTime>
  <Words>596</Words>
  <Application>Microsoft Office PowerPoint</Application>
  <PresentationFormat>On-screen Show (4:3)</PresentationFormat>
  <Paragraphs>37</Paragraphs>
  <Slides>6</Slides>
  <Notes>1</Notes>
  <HiddenSlides>0</HiddenSlides>
  <MMClips>0</MMClips>
  <ScaleCrop>false</ScaleCrop>
  <HeadingPairs>
    <vt:vector size="6" baseType="variant">
      <vt:variant>
        <vt:lpstr>Fonts Used</vt:lpstr>
      </vt:variant>
      <vt:variant>
        <vt:i4>4</vt:i4>
      </vt:variant>
      <vt:variant>
        <vt:lpstr>Design Template</vt:lpstr>
      </vt:variant>
      <vt:variant>
        <vt:i4>12</vt:i4>
      </vt:variant>
      <vt:variant>
        <vt:lpstr>Slide Titles</vt:lpstr>
      </vt:variant>
      <vt:variant>
        <vt:i4>6</vt:i4>
      </vt:variant>
    </vt:vector>
  </HeadingPairs>
  <TitlesOfParts>
    <vt:vector size="22" baseType="lpstr">
      <vt:lpstr>Times New Roman</vt:lpstr>
      <vt:lpstr>Arial</vt:lpstr>
      <vt:lpstr>Calibri</vt:lpstr>
      <vt:lpstr>Wingdings</vt:lpstr>
      <vt:lpstr>Big-lighthouse</vt:lpstr>
      <vt:lpstr>Big-lighthouse</vt:lpstr>
      <vt:lpstr>Big-lighthouse</vt:lpstr>
      <vt:lpstr>Big-lighthouse</vt:lpstr>
      <vt:lpstr>Big-lighthouse</vt:lpstr>
      <vt:lpstr>Big-lighthouse</vt:lpstr>
      <vt:lpstr>Big-lighthouse</vt:lpstr>
      <vt:lpstr>Big-lighthouse</vt:lpstr>
      <vt:lpstr>Big-lighthouse</vt:lpstr>
      <vt:lpstr>Big-lighthouse</vt:lpstr>
      <vt:lpstr>Big-lighthouse</vt:lpstr>
      <vt:lpstr>Big-lighthouse</vt:lpstr>
      <vt:lpstr>Slide 1</vt:lpstr>
      <vt:lpstr>1 Peter 4:1-6</vt:lpstr>
      <vt:lpstr>1 Peter 4:1-6</vt:lpstr>
      <vt:lpstr>Demands Abstaining from Sin</vt:lpstr>
      <vt:lpstr>Demands Difference from World</vt:lpstr>
      <vt:lpstr>Demands Obedience to Gospel</vt:lpstr>
    </vt:vector>
  </TitlesOfParts>
  <Company>South Livingston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Harry Osborne</dc:creator>
  <cp:lastModifiedBy>Randy Garrett</cp:lastModifiedBy>
  <cp:revision>48</cp:revision>
  <dcterms:created xsi:type="dcterms:W3CDTF">2001-07-15T02:29:27Z</dcterms:created>
  <dcterms:modified xsi:type="dcterms:W3CDTF">2016-08-14T13:43:35Z</dcterms:modified>
</cp:coreProperties>
</file>