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7" r:id="rId2"/>
    <p:sldId id="266" r:id="rId3"/>
    <p:sldId id="268" r:id="rId4"/>
    <p:sldId id="26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000"/>
    <a:srgbClr val="800000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560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56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1E4E9F-B21D-4681-944B-32A9BB2B3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FAE85A-0FBB-42D2-991A-411FBFE79A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92205"/>
      </p:ext>
    </p:extLst>
  </p:cSld>
  <p:clrMapOvr>
    <a:masterClrMapping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1FEC0E-9A6E-4613-AAF5-0E22FA3217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05969"/>
      </p:ext>
    </p:extLst>
  </p:cSld>
  <p:clrMapOvr>
    <a:masterClrMapping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D6A057-0DC3-4F4D-90D8-B6F34449DC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25214"/>
      </p:ext>
    </p:extLst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51ABAB-74FD-438A-857A-65B7F243BD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82534"/>
      </p:ext>
    </p:extLst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DB5D72-53DA-4128-BBC5-7FF2415B52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27432"/>
      </p:ext>
    </p:extLst>
  </p:cSld>
  <p:clrMapOvr>
    <a:masterClrMapping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85D1FB-60B8-4FA3-B086-C6B8D8EA9D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24392"/>
      </p:ext>
    </p:extLst>
  </p:cSld>
  <p:clrMapOvr>
    <a:masterClrMapping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625C1-80F0-49B7-99CF-D55E77EBCA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6790"/>
      </p:ext>
    </p:extLst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5C3806-A5B7-43F7-A6CD-3B435EDAAA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48057"/>
      </p:ext>
    </p:extLst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3DEFE3-CC92-402E-84D0-FBB963649E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46140"/>
      </p:ext>
    </p:extLst>
  </p:cSld>
  <p:clrMapOvr>
    <a:masterClrMapping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701565-2AAA-4402-86DC-FBD0813054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58496"/>
      </p:ext>
    </p:extLst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800000"/>
            </a:gs>
            <a:gs pos="100000">
              <a:srgbClr val="48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E37B5DB-0195-46BE-9DD9-D5591BDAB29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45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cover dir="l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447800"/>
            <a:ext cx="6858000" cy="1920875"/>
          </a:xfrm>
        </p:spPr>
        <p:txBody>
          <a:bodyPr/>
          <a:lstStyle/>
          <a:p>
            <a:r>
              <a:rPr lang="en-US" sz="8000" dirty="0" smtClean="0">
                <a:solidFill>
                  <a:srgbClr val="FFFF00"/>
                </a:solidFill>
                <a:latin typeface="Times New Roman" pitchFamily="18" charset="0"/>
              </a:rPr>
              <a:t>We Can </a:t>
            </a:r>
            <a:r>
              <a:rPr lang="en-US" sz="8000" dirty="0" smtClean="0">
                <a:solidFill>
                  <a:srgbClr val="FFFF00"/>
                </a:solidFill>
                <a:latin typeface="Times New Roman" pitchFamily="18" charset="0"/>
              </a:rPr>
              <a:t>Know the </a:t>
            </a:r>
            <a:r>
              <a:rPr lang="en-US" sz="8000" dirty="0" smtClean="0">
                <a:solidFill>
                  <a:srgbClr val="FFFF00"/>
                </a:solidFill>
                <a:latin typeface="Times New Roman" pitchFamily="18" charset="0"/>
              </a:rPr>
              <a:t>Truth</a:t>
            </a:r>
            <a:endParaRPr lang="en-US" sz="80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r>
              <a:rPr lang="en-US" sz="5200" b="1" i="1" dirty="0" smtClean="0"/>
              <a:t>1 John </a:t>
            </a:r>
            <a:r>
              <a:rPr lang="en-US" sz="5200" b="1" i="1" dirty="0" smtClean="0"/>
              <a:t>1:1-4</a:t>
            </a:r>
            <a:endParaRPr lang="en-US" sz="5200" b="1" i="1" dirty="0" smtClean="0"/>
          </a:p>
          <a:p>
            <a:endParaRPr lang="en-US" sz="48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Applications Found </a:t>
            </a:r>
            <a:r>
              <a:rPr lang="en-US" sz="4800" dirty="0" smtClean="0">
                <a:solidFill>
                  <a:srgbClr val="FFFF00"/>
                </a:solidFill>
              </a:rPr>
              <a:t>in </a:t>
            </a:r>
            <a:r>
              <a:rPr lang="en-US" sz="4800" dirty="0">
                <a:solidFill>
                  <a:srgbClr val="FFFF00"/>
                </a:solidFill>
              </a:rPr>
              <a:t>N.T.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  <a:buSzPct val="60000"/>
            </a:pPr>
            <a:r>
              <a:rPr lang="en-US" sz="3600" b="1" i="1" dirty="0" smtClean="0">
                <a:solidFill>
                  <a:srgbClr val="FFFF66"/>
                </a:solidFill>
              </a:rPr>
              <a:t>Eph. 5:17  </a:t>
            </a:r>
            <a:r>
              <a:rPr lang="en-US" sz="3600" dirty="0" smtClean="0"/>
              <a:t>Commanded to understand</a:t>
            </a:r>
            <a:endParaRPr lang="en-US" sz="3600" b="1" i="1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  <a:buSzPct val="60000"/>
            </a:pPr>
            <a:r>
              <a:rPr lang="en-US" sz="3600" b="1" i="1" dirty="0" smtClean="0">
                <a:solidFill>
                  <a:srgbClr val="FFFF66"/>
                </a:solidFill>
              </a:rPr>
              <a:t>Eph. 3:3-7  </a:t>
            </a:r>
            <a:r>
              <a:rPr lang="en-US" sz="3600" dirty="0" smtClean="0"/>
              <a:t>Written </a:t>
            </a:r>
            <a:r>
              <a:rPr lang="en-US" sz="3600" dirty="0" smtClean="0">
                <a:sym typeface="Wingdings" panose="05000000000000000000" pitchFamily="2" charset="2"/>
              </a:rPr>
              <a:t> Read  Understood</a:t>
            </a:r>
            <a:endParaRPr lang="en-US" sz="3600" b="1" i="1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  <a:buSzPct val="60000"/>
            </a:pPr>
            <a:r>
              <a:rPr lang="en-US" sz="3600" b="1" i="1" dirty="0" smtClean="0">
                <a:solidFill>
                  <a:srgbClr val="FFFF66"/>
                </a:solidFill>
              </a:rPr>
              <a:t>Matt. 22:29-33  </a:t>
            </a:r>
            <a:r>
              <a:rPr lang="en-US" sz="3600" dirty="0" smtClean="0"/>
              <a:t>Condemned for not knowing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  <a:buSzPct val="60000"/>
            </a:pPr>
            <a:r>
              <a:rPr lang="en-US" sz="3600" b="1" i="1" dirty="0" smtClean="0">
                <a:solidFill>
                  <a:srgbClr val="FFFF66"/>
                </a:solidFill>
              </a:rPr>
              <a:t>Lk. 10:25-28</a:t>
            </a:r>
            <a:r>
              <a:rPr lang="en-US" sz="3600" dirty="0" smtClean="0">
                <a:solidFill>
                  <a:srgbClr val="FFFF66"/>
                </a:solidFill>
              </a:rPr>
              <a:t>  </a:t>
            </a:r>
            <a:r>
              <a:rPr lang="en-US" sz="3600" dirty="0" smtClean="0"/>
              <a:t>Jesus confirmed clarity of law</a:t>
            </a:r>
            <a:endParaRPr lang="en-US" sz="360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  <a:buSzPct val="60000"/>
            </a:pPr>
            <a:r>
              <a:rPr lang="en-US" sz="3600" b="1" i="1" dirty="0" smtClean="0">
                <a:solidFill>
                  <a:srgbClr val="FFFF66"/>
                </a:solidFill>
              </a:rPr>
              <a:t>Matt. 21:42-45  </a:t>
            </a:r>
            <a:r>
              <a:rPr lang="en-US" sz="3600" dirty="0" smtClean="0"/>
              <a:t>If ever read, would understand</a:t>
            </a:r>
            <a:endParaRPr lang="en-US" sz="3600" b="1" i="1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  <a:buSzPct val="60000"/>
            </a:pPr>
            <a:r>
              <a:rPr lang="en-US" sz="3600" b="1" i="1" dirty="0" smtClean="0">
                <a:solidFill>
                  <a:srgbClr val="FFFF66"/>
                </a:solidFill>
              </a:rPr>
              <a:t>Matt.19:4-9  </a:t>
            </a:r>
            <a:r>
              <a:rPr lang="en-US" sz="3600" dirty="0" smtClean="0"/>
              <a:t>If r</a:t>
            </a:r>
            <a:r>
              <a:rPr lang="en-US" sz="3600" dirty="0" smtClean="0"/>
              <a:t>ead Gen. 2, </a:t>
            </a:r>
            <a:r>
              <a:rPr lang="en-US" sz="3600" dirty="0"/>
              <a:t>w</a:t>
            </a:r>
            <a:r>
              <a:rPr lang="en-US" sz="3600" dirty="0" smtClean="0"/>
              <a:t>ould have answer</a:t>
            </a:r>
            <a:endParaRPr lang="en-US" sz="360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  <a:buSzPct val="60000"/>
            </a:pPr>
            <a:r>
              <a:rPr lang="en-US" sz="3600" dirty="0"/>
              <a:t>If we can read &amp; understand the truth of Word, we have basis for faith &amp; practice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  <a:buSzPct val="60000"/>
            </a:pPr>
            <a:r>
              <a:rPr lang="en-US" sz="3600" dirty="0"/>
              <a:t>If not, we have no hope of salvation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 John 1:1-4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763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/>
              <a:t>1</a:t>
            </a:r>
            <a:r>
              <a:rPr lang="en-US" sz="3000" dirty="0" smtClean="0"/>
              <a:t> That </a:t>
            </a:r>
            <a:r>
              <a:rPr lang="en-US" sz="3000" dirty="0"/>
              <a:t>which was from the beginning, which we have heard, which we have seen with our eyes, which we have looked upon, and our hands have handled, concerning the Word of </a:t>
            </a:r>
            <a:r>
              <a:rPr lang="en-US" sz="3000" dirty="0" smtClean="0"/>
              <a:t>life —</a:t>
            </a:r>
            <a:r>
              <a:rPr lang="en-US" sz="3000" dirty="0"/>
              <a:t> </a:t>
            </a:r>
            <a:r>
              <a:rPr lang="en-US" sz="3000" b="1" baseline="30000" dirty="0"/>
              <a:t>2 </a:t>
            </a:r>
            <a:r>
              <a:rPr lang="en-US" sz="3000" dirty="0"/>
              <a:t>the life was manifested, and we have seen, and bear witness, and declare to you that eternal life which was with the Father and was manifested to </a:t>
            </a:r>
            <a:r>
              <a:rPr lang="en-US" sz="3000" dirty="0" smtClean="0"/>
              <a:t>us —</a:t>
            </a:r>
            <a:r>
              <a:rPr lang="en-US" sz="3000" dirty="0"/>
              <a:t> </a:t>
            </a:r>
            <a:r>
              <a:rPr lang="en-US" sz="3000" b="1" baseline="30000" dirty="0"/>
              <a:t>3 </a:t>
            </a:r>
            <a:r>
              <a:rPr lang="en-US" sz="3000" dirty="0"/>
              <a:t>that which we have seen and heard we declare to you, that you also may have fellowship with us; and truly our fellowship </a:t>
            </a:r>
            <a:r>
              <a:rPr lang="en-US" sz="3000" i="1" dirty="0"/>
              <a:t>is</a:t>
            </a:r>
            <a:r>
              <a:rPr lang="en-US" sz="3000" dirty="0"/>
              <a:t> with the Father and with His Son Jesus Christ. </a:t>
            </a:r>
            <a:r>
              <a:rPr lang="en-US" sz="3000" b="1" baseline="30000" dirty="0"/>
              <a:t>4 </a:t>
            </a:r>
            <a:r>
              <a:rPr lang="en-US" sz="3000" dirty="0"/>
              <a:t>And these things we write to you that </a:t>
            </a:r>
            <a:r>
              <a:rPr lang="en-US" sz="3000" dirty="0" smtClean="0"/>
              <a:t>your joy </a:t>
            </a:r>
            <a:r>
              <a:rPr lang="en-US" sz="3000" dirty="0"/>
              <a:t>may be full.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18163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 John 1:1-4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763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/>
              <a:t>1</a:t>
            </a:r>
            <a:r>
              <a:rPr lang="en-US" sz="3000" dirty="0" smtClean="0"/>
              <a:t> That </a:t>
            </a:r>
            <a:r>
              <a:rPr lang="en-US" sz="3000" dirty="0"/>
              <a:t>which was from the beginning, which we have heard, which we have seen with our eyes, which we have looked upon, and our hands have handled, concerning the Word of </a:t>
            </a:r>
            <a:r>
              <a:rPr lang="en-US" sz="3000" dirty="0" smtClean="0"/>
              <a:t>life —</a:t>
            </a:r>
            <a:r>
              <a:rPr lang="en-US" sz="3000" dirty="0"/>
              <a:t> </a:t>
            </a:r>
            <a:r>
              <a:rPr lang="en-US" sz="3000" b="1" baseline="30000" dirty="0"/>
              <a:t>2 </a:t>
            </a:r>
            <a:r>
              <a:rPr lang="en-US" sz="3000" dirty="0"/>
              <a:t>the life was manifested, and we have seen, and bear witness, and declare to you that eternal life which was with the Father and was manifested to </a:t>
            </a:r>
            <a:r>
              <a:rPr lang="en-US" sz="3000" dirty="0" smtClean="0"/>
              <a:t>us —</a:t>
            </a:r>
            <a:r>
              <a:rPr lang="en-US" sz="3000" dirty="0"/>
              <a:t> </a:t>
            </a:r>
            <a:r>
              <a:rPr lang="en-US" sz="3000" b="1" baseline="30000" dirty="0"/>
              <a:t>3 </a:t>
            </a:r>
            <a:r>
              <a:rPr lang="en-US" sz="3000" dirty="0"/>
              <a:t>that which we have seen and heard </a:t>
            </a:r>
            <a:r>
              <a:rPr lang="en-US" sz="3000" b="1" dirty="0">
                <a:solidFill>
                  <a:srgbClr val="FFFF00"/>
                </a:solidFill>
              </a:rPr>
              <a:t>we declare to you</a:t>
            </a:r>
            <a:r>
              <a:rPr lang="en-US" sz="3000" dirty="0"/>
              <a:t>, that you also may have fellowship with us; and truly our fellowship </a:t>
            </a:r>
            <a:r>
              <a:rPr lang="en-US" sz="3000" i="1" dirty="0"/>
              <a:t>is</a:t>
            </a:r>
            <a:r>
              <a:rPr lang="en-US" sz="3000" dirty="0"/>
              <a:t> with the Father and with His Son Jesus Christ. </a:t>
            </a:r>
            <a:r>
              <a:rPr lang="en-US" sz="3000" b="1" baseline="30000" dirty="0"/>
              <a:t>4 </a:t>
            </a:r>
            <a:r>
              <a:rPr lang="en-US" sz="3000" dirty="0"/>
              <a:t>And these things we write to you that </a:t>
            </a:r>
            <a:r>
              <a:rPr lang="en-US" sz="3000" dirty="0" smtClean="0"/>
              <a:t>your joy </a:t>
            </a:r>
            <a:r>
              <a:rPr lang="en-US" sz="3000" dirty="0"/>
              <a:t>may be full.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4579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 John 1:1-4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763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/>
              <a:t>1</a:t>
            </a:r>
            <a:r>
              <a:rPr lang="en-US" sz="3000" dirty="0" smtClean="0"/>
              <a:t> That </a:t>
            </a:r>
            <a:r>
              <a:rPr lang="en-US" sz="3000" dirty="0"/>
              <a:t>which was from the beginning, which we have heard, which we have seen with our eyes, which we have looked upon, and our hands have handled, concerning the Word of </a:t>
            </a:r>
            <a:r>
              <a:rPr lang="en-US" sz="3000" dirty="0" smtClean="0"/>
              <a:t>life —</a:t>
            </a:r>
            <a:r>
              <a:rPr lang="en-US" sz="3000" dirty="0"/>
              <a:t> </a:t>
            </a:r>
            <a:r>
              <a:rPr lang="en-US" sz="3000" b="1" baseline="30000" dirty="0"/>
              <a:t>2 </a:t>
            </a:r>
            <a:r>
              <a:rPr lang="en-US" sz="3000" dirty="0"/>
              <a:t>the life was manifested, and we have seen, and bear witness, and declare to you that eternal life which was with the Father and was manifested to </a:t>
            </a:r>
            <a:r>
              <a:rPr lang="en-US" sz="3000" dirty="0" smtClean="0"/>
              <a:t>us —</a:t>
            </a:r>
            <a:r>
              <a:rPr lang="en-US" sz="3000" dirty="0"/>
              <a:t> </a:t>
            </a:r>
            <a:r>
              <a:rPr lang="en-US" sz="3000" b="1" baseline="30000" dirty="0"/>
              <a:t>3 </a:t>
            </a:r>
            <a:r>
              <a:rPr lang="en-US" sz="3000" dirty="0"/>
              <a:t>that which we have seen and heard </a:t>
            </a:r>
            <a:r>
              <a:rPr lang="en-US" sz="3000" b="1" dirty="0">
                <a:solidFill>
                  <a:srgbClr val="FFFF00"/>
                </a:solidFill>
              </a:rPr>
              <a:t>we declare to you</a:t>
            </a:r>
            <a:r>
              <a:rPr lang="en-US" sz="3000" dirty="0"/>
              <a:t>, </a:t>
            </a:r>
            <a:r>
              <a:rPr lang="en-US" sz="3000" b="1" dirty="0">
                <a:solidFill>
                  <a:srgbClr val="FFFF00"/>
                </a:solidFill>
              </a:rPr>
              <a:t>that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you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also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may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have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fellowship</a:t>
            </a:r>
            <a:r>
              <a:rPr lang="en-US" sz="2400" dirty="0"/>
              <a:t> </a:t>
            </a:r>
            <a:r>
              <a:rPr lang="en-US" sz="3000" dirty="0"/>
              <a:t>with</a:t>
            </a:r>
            <a:r>
              <a:rPr lang="en-US" sz="2400" dirty="0"/>
              <a:t> </a:t>
            </a:r>
            <a:r>
              <a:rPr lang="en-US" sz="3000" dirty="0"/>
              <a:t>us;</a:t>
            </a:r>
            <a:r>
              <a:rPr lang="en-US" sz="2400" dirty="0"/>
              <a:t> </a:t>
            </a:r>
            <a:r>
              <a:rPr lang="en-US" sz="3000" dirty="0"/>
              <a:t>and</a:t>
            </a:r>
            <a:r>
              <a:rPr lang="en-US" sz="2800" dirty="0"/>
              <a:t> </a:t>
            </a:r>
            <a:r>
              <a:rPr lang="en-US" sz="3000" dirty="0"/>
              <a:t>truly our fellowship </a:t>
            </a:r>
            <a:r>
              <a:rPr lang="en-US" sz="3000" i="1" dirty="0"/>
              <a:t>is</a:t>
            </a:r>
            <a:r>
              <a:rPr lang="en-US" sz="3000" dirty="0"/>
              <a:t> with the Father and with His Son Jesus Christ. </a:t>
            </a:r>
            <a:r>
              <a:rPr lang="en-US" sz="3000" b="1" baseline="30000" dirty="0"/>
              <a:t>4 </a:t>
            </a:r>
            <a:r>
              <a:rPr lang="en-US" sz="3000" dirty="0"/>
              <a:t>And these things we write to you that </a:t>
            </a:r>
            <a:r>
              <a:rPr lang="en-US" sz="3000" dirty="0" smtClean="0"/>
              <a:t>your joy </a:t>
            </a:r>
            <a:r>
              <a:rPr lang="en-US" sz="3000" dirty="0"/>
              <a:t>may be full.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9690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81000"/>
            <a:ext cx="85344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Emphasis Placed On Reading Law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114800"/>
          </a:xfrm>
        </p:spPr>
        <p:txBody>
          <a:bodyPr/>
          <a:lstStyle/>
          <a:p>
            <a:r>
              <a:rPr lang="en-US" sz="3600" b="1" i="1" dirty="0">
                <a:solidFill>
                  <a:srgbClr val="FFFF66"/>
                </a:solidFill>
              </a:rPr>
              <a:t>Exodus 24:7</a:t>
            </a:r>
            <a:r>
              <a:rPr lang="en-US" sz="3600" dirty="0"/>
              <a:t>		At giving of the law</a:t>
            </a:r>
          </a:p>
          <a:p>
            <a:r>
              <a:rPr lang="en-US" sz="3600" b="1" i="1" dirty="0">
                <a:solidFill>
                  <a:srgbClr val="FFFF66"/>
                </a:solidFill>
              </a:rPr>
              <a:t>Deut. 31:10-13</a:t>
            </a:r>
            <a:r>
              <a:rPr lang="en-US" sz="3600" dirty="0"/>
              <a:t>	Required reading to all</a:t>
            </a:r>
          </a:p>
          <a:p>
            <a:r>
              <a:rPr lang="en-US" sz="3600" b="1" i="1" dirty="0">
                <a:solidFill>
                  <a:srgbClr val="FFFF66"/>
                </a:solidFill>
              </a:rPr>
              <a:t>Deut. 17:18-20</a:t>
            </a:r>
            <a:r>
              <a:rPr lang="en-US" sz="3600" dirty="0"/>
              <a:t>	King to read the law</a:t>
            </a:r>
          </a:p>
          <a:p>
            <a:r>
              <a:rPr lang="en-US" sz="3600" b="1" i="1" dirty="0">
                <a:solidFill>
                  <a:srgbClr val="FFFF66"/>
                </a:solidFill>
              </a:rPr>
              <a:t>Josh. 8:34-35</a:t>
            </a:r>
            <a:r>
              <a:rPr lang="en-US" sz="3600" dirty="0"/>
              <a:t>	Read in land at conquest</a:t>
            </a:r>
          </a:p>
          <a:p>
            <a:r>
              <a:rPr lang="en-US" sz="3600" dirty="0"/>
              <a:t>In each case, the reading of the law was to have an effect upon the lives of the hearers</a:t>
            </a:r>
          </a:p>
          <a:p>
            <a:r>
              <a:rPr lang="en-US" sz="3600" dirty="0"/>
              <a:t>Assumes that law was written accurately &amp; could be understood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6000" dirty="0">
                <a:solidFill>
                  <a:srgbClr val="FFFF00"/>
                </a:solidFill>
              </a:rPr>
              <a:t>Examples </a:t>
            </a:r>
            <a:r>
              <a:rPr lang="en-US" sz="6000" dirty="0" smtClean="0">
                <a:solidFill>
                  <a:srgbClr val="FFFF00"/>
                </a:solidFill>
              </a:rPr>
              <a:t>of </a:t>
            </a:r>
            <a:r>
              <a:rPr lang="en-US" sz="6000" dirty="0">
                <a:solidFill>
                  <a:srgbClr val="FFFF00"/>
                </a:solidFill>
              </a:rPr>
              <a:t>Reading &amp; Applying </a:t>
            </a:r>
            <a:r>
              <a:rPr lang="en-US" sz="6000" dirty="0" smtClean="0">
                <a:solidFill>
                  <a:srgbClr val="FFFF00"/>
                </a:solidFill>
              </a:rPr>
              <a:t>the </a:t>
            </a:r>
            <a:r>
              <a:rPr lang="en-US" sz="6000" dirty="0">
                <a:solidFill>
                  <a:srgbClr val="FFFF00"/>
                </a:solidFill>
              </a:rPr>
              <a:t>Law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2 Kings 22 &amp; 23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3600" dirty="0"/>
              <a:t>During repairs to temple in time of Josiah, the book of the law was found</a:t>
            </a:r>
          </a:p>
          <a:p>
            <a:r>
              <a:rPr lang="en-US" sz="3600" dirty="0" err="1"/>
              <a:t>Shaphan</a:t>
            </a:r>
            <a:r>
              <a:rPr lang="en-US" sz="3600" dirty="0"/>
              <a:t> read it &amp; understood (</a:t>
            </a:r>
            <a:r>
              <a:rPr lang="en-US" sz="3600" b="1" dirty="0">
                <a:solidFill>
                  <a:srgbClr val="FFFF00"/>
                </a:solidFill>
              </a:rPr>
              <a:t>22:8</a:t>
            </a:r>
            <a:r>
              <a:rPr lang="en-US" sz="3600" dirty="0"/>
              <a:t>)</a:t>
            </a:r>
          </a:p>
          <a:p>
            <a:r>
              <a:rPr lang="en-US" sz="3600" dirty="0"/>
              <a:t>When king heard it, he understood (</a:t>
            </a:r>
            <a:r>
              <a:rPr lang="en-US" sz="3600" b="1" dirty="0">
                <a:solidFill>
                  <a:srgbClr val="FFFF00"/>
                </a:solidFill>
              </a:rPr>
              <a:t>22:9f</a:t>
            </a:r>
            <a:r>
              <a:rPr lang="en-US" sz="3600" dirty="0"/>
              <a:t>)</a:t>
            </a:r>
          </a:p>
          <a:p>
            <a:pPr lvl="1">
              <a:buClr>
                <a:srgbClr val="00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/>
              <a:t>Josiah was 26 at this time</a:t>
            </a:r>
          </a:p>
          <a:p>
            <a:r>
              <a:rPr lang="en-US" sz="3600" dirty="0"/>
              <a:t>When the </a:t>
            </a:r>
            <a:r>
              <a:rPr lang="en-US" sz="3600" dirty="0" smtClean="0"/>
              <a:t>law was </a:t>
            </a:r>
            <a:r>
              <a:rPr lang="en-US" sz="3600" dirty="0"/>
              <a:t>read to all people, they had respect for it &amp; understood it (</a:t>
            </a:r>
            <a:r>
              <a:rPr lang="en-US" sz="3600" b="1" dirty="0">
                <a:solidFill>
                  <a:srgbClr val="FFFF00"/>
                </a:solidFill>
              </a:rPr>
              <a:t>23:1-3</a:t>
            </a:r>
            <a:r>
              <a:rPr lang="en-US" sz="3600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In Time of Nehemiah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5181600"/>
          </a:xfrm>
        </p:spPr>
        <p:txBody>
          <a:bodyPr/>
          <a:lstStyle/>
          <a:p>
            <a:r>
              <a:rPr lang="en-US" sz="3600" dirty="0"/>
              <a:t>Law read to all “that could hear with understanding” (</a:t>
            </a:r>
            <a:r>
              <a:rPr lang="en-US" sz="3600" b="1" dirty="0">
                <a:solidFill>
                  <a:srgbClr val="FFFF00"/>
                </a:solidFill>
              </a:rPr>
              <a:t>8:2-3</a:t>
            </a:r>
            <a:r>
              <a:rPr lang="en-US" sz="3600" dirty="0"/>
              <a:t>)</a:t>
            </a:r>
          </a:p>
          <a:p>
            <a:r>
              <a:rPr lang="en-US" sz="3600" dirty="0"/>
              <a:t>When they heard the reading of the law, the people understood it (</a:t>
            </a:r>
            <a:r>
              <a:rPr lang="en-US" sz="3600" b="1" dirty="0">
                <a:solidFill>
                  <a:srgbClr val="FFFF00"/>
                </a:solidFill>
              </a:rPr>
              <a:t>8:5-8</a:t>
            </a:r>
            <a:r>
              <a:rPr lang="en-US" sz="3600" b="1" dirty="0">
                <a:solidFill>
                  <a:schemeClr val="tx2"/>
                </a:solidFill>
              </a:rPr>
              <a:t>, </a:t>
            </a:r>
            <a:r>
              <a:rPr lang="en-US" sz="3600" b="1" dirty="0">
                <a:solidFill>
                  <a:srgbClr val="FFFF00"/>
                </a:solidFill>
              </a:rPr>
              <a:t>12</a:t>
            </a:r>
            <a:r>
              <a:rPr lang="en-US" sz="3600" dirty="0"/>
              <a:t>)</a:t>
            </a:r>
          </a:p>
          <a:p>
            <a:r>
              <a:rPr lang="en-US" sz="3600" dirty="0"/>
              <a:t>Provision made for continued reading of the law to people (</a:t>
            </a:r>
            <a:r>
              <a:rPr lang="en-US" sz="3600" b="1" dirty="0">
                <a:solidFill>
                  <a:srgbClr val="FFFF00"/>
                </a:solidFill>
              </a:rPr>
              <a:t>8:18</a:t>
            </a:r>
            <a:r>
              <a:rPr lang="en-US" sz="3600" dirty="0"/>
              <a:t>)</a:t>
            </a:r>
          </a:p>
          <a:p>
            <a:r>
              <a:rPr lang="en-US" sz="3600" dirty="0"/>
              <a:t>When the instruction of law was read, the people applied it literally (</a:t>
            </a:r>
            <a:r>
              <a:rPr lang="en-US" sz="3600" b="1" dirty="0">
                <a:solidFill>
                  <a:srgbClr val="FFFF00"/>
                </a:solidFill>
              </a:rPr>
              <a:t>13:1-3</a:t>
            </a:r>
            <a:r>
              <a:rPr lang="en-US" sz="3600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In Time of Jeremiah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5181600"/>
          </a:xfrm>
        </p:spPr>
        <p:txBody>
          <a:bodyPr/>
          <a:lstStyle/>
          <a:p>
            <a:r>
              <a:rPr lang="en-US" sz="3600" dirty="0"/>
              <a:t>Baruch wrote down the revelation of God’s word to Jeremiah &amp; read it (</a:t>
            </a:r>
            <a:r>
              <a:rPr lang="en-US" sz="3600" b="1" dirty="0">
                <a:solidFill>
                  <a:srgbClr val="FFFF00"/>
                </a:solidFill>
              </a:rPr>
              <a:t>36:4-7</a:t>
            </a:r>
            <a:r>
              <a:rPr lang="en-US" sz="3600" dirty="0"/>
              <a:t>)</a:t>
            </a:r>
          </a:p>
          <a:p>
            <a:r>
              <a:rPr lang="en-US" sz="3600" dirty="0"/>
              <a:t>A year later, the same was done in the presence of the people (</a:t>
            </a:r>
            <a:r>
              <a:rPr lang="en-US" sz="3600" b="1" dirty="0">
                <a:solidFill>
                  <a:srgbClr val="FFFF00"/>
                </a:solidFill>
              </a:rPr>
              <a:t>36:9-10</a:t>
            </a:r>
            <a:r>
              <a:rPr lang="en-US" sz="3600" dirty="0"/>
              <a:t>)</a:t>
            </a:r>
          </a:p>
          <a:p>
            <a:r>
              <a:rPr lang="en-US" sz="3600" dirty="0" err="1"/>
              <a:t>Micaiah</a:t>
            </a:r>
            <a:r>
              <a:rPr lang="en-US" sz="3600" dirty="0"/>
              <a:t> heard it &amp; understood (</a:t>
            </a:r>
            <a:r>
              <a:rPr lang="en-US" sz="3600" b="1" dirty="0">
                <a:solidFill>
                  <a:srgbClr val="FFFF00"/>
                </a:solidFill>
              </a:rPr>
              <a:t>36:11</a:t>
            </a:r>
            <a:r>
              <a:rPr lang="en-US" sz="3600" dirty="0"/>
              <a:t>)</a:t>
            </a:r>
          </a:p>
          <a:p>
            <a:r>
              <a:rPr lang="en-US" sz="3600" dirty="0"/>
              <a:t>Took it </a:t>
            </a:r>
            <a:r>
              <a:rPr lang="en-US" sz="3600" dirty="0" smtClean="0"/>
              <a:t>to King </a:t>
            </a:r>
            <a:r>
              <a:rPr lang="en-US" sz="3600" dirty="0" err="1"/>
              <a:t>Jehoiakim</a:t>
            </a:r>
            <a:r>
              <a:rPr lang="en-US" sz="3600" dirty="0"/>
              <a:t> who understood</a:t>
            </a:r>
          </a:p>
          <a:p>
            <a:r>
              <a:rPr lang="en-US" sz="3600" dirty="0" err="1"/>
              <a:t>Jehoiakim</a:t>
            </a:r>
            <a:r>
              <a:rPr lang="en-US" sz="3600" dirty="0"/>
              <a:t> burned it because he disliked the message (</a:t>
            </a:r>
            <a:r>
              <a:rPr lang="en-US" sz="3600" b="1" dirty="0">
                <a:solidFill>
                  <a:srgbClr val="FFFF00"/>
                </a:solidFill>
              </a:rPr>
              <a:t>36:20f</a:t>
            </a:r>
            <a:r>
              <a:rPr lang="en-US" sz="3600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1603</TotalTime>
  <Words>421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Stream</vt:lpstr>
      <vt:lpstr>We Can Know the Truth</vt:lpstr>
      <vt:lpstr>1 John 1:1-4</vt:lpstr>
      <vt:lpstr>1 John 1:1-4</vt:lpstr>
      <vt:lpstr>1 John 1:1-4</vt:lpstr>
      <vt:lpstr>Emphasis Placed On Reading Law</vt:lpstr>
      <vt:lpstr>Examples of Reading &amp; Applying the Law</vt:lpstr>
      <vt:lpstr>2 Kings 22 &amp; 23</vt:lpstr>
      <vt:lpstr>In Time of Nehemiah</vt:lpstr>
      <vt:lpstr>In Time of Jeremiah</vt:lpstr>
      <vt:lpstr>Applications Found in N.T.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25</cp:revision>
  <dcterms:created xsi:type="dcterms:W3CDTF">1999-10-30T20:42:05Z</dcterms:created>
  <dcterms:modified xsi:type="dcterms:W3CDTF">2016-08-21T12:17:25Z</dcterms:modified>
</cp:coreProperties>
</file>