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7" r:id="rId5"/>
    <p:sldId id="258"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4442"/>
    <a:srgbClr val="0066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8" autoAdjust="0"/>
    <p:restoredTop sz="94585" autoAdjust="0"/>
  </p:normalViewPr>
  <p:slideViewPr>
    <p:cSldViewPr>
      <p:cViewPr varScale="1">
        <p:scale>
          <a:sx n="71" d="100"/>
          <a:sy n="71" d="100"/>
        </p:scale>
        <p:origin x="-396" y="-90"/>
      </p:cViewPr>
      <p:guideLst>
        <p:guide orient="horz" pos="2160"/>
        <p:guide pos="2880"/>
      </p:guideLst>
    </p:cSldViewPr>
  </p:slideViewPr>
  <p:outlineViewPr>
    <p:cViewPr>
      <p:scale>
        <a:sx n="33" d="100"/>
        <a:sy n="33" d="100"/>
      </p:scale>
      <p:origin x="0" y="50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F3029A-1DB5-4EB5-987A-F3EDB9093998}"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147947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3029A-1DB5-4EB5-987A-F3EDB9093998}"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220149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3029A-1DB5-4EB5-987A-F3EDB9093998}"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381011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3029A-1DB5-4EB5-987A-F3EDB9093998}"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145236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3029A-1DB5-4EB5-987A-F3EDB9093998}"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353402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F3029A-1DB5-4EB5-987A-F3EDB9093998}"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2637092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F3029A-1DB5-4EB5-987A-F3EDB9093998}" type="datetimeFigureOut">
              <a:rPr lang="en-US" smtClean="0"/>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170277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F3029A-1DB5-4EB5-987A-F3EDB9093998}" type="datetimeFigureOut">
              <a:rPr lang="en-US" smtClean="0"/>
              <a:t>8/27/2016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246418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3029A-1DB5-4EB5-987A-F3EDB9093998}" type="datetimeFigureOut">
              <a:rPr lang="en-US" smtClean="0"/>
              <a:t>8/27/2016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39161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3029A-1DB5-4EB5-987A-F3EDB9093998}"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213667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3029A-1DB5-4EB5-987A-F3EDB9093998}"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994-6DB5-4B57-8DD8-250A92C3C837}" type="slidenum">
              <a:rPr lang="en-US" smtClean="0"/>
              <a:t>‹#›</a:t>
            </a:fld>
            <a:endParaRPr lang="en-US"/>
          </a:p>
        </p:txBody>
      </p:sp>
    </p:spTree>
    <p:extLst>
      <p:ext uri="{BB962C8B-B14F-4D97-AF65-F5344CB8AC3E}">
        <p14:creationId xmlns:p14="http://schemas.microsoft.com/office/powerpoint/2010/main" val="242719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DFF3029A-1DB5-4EB5-987A-F3EDB9093998}" type="datetimeFigureOut">
              <a:rPr lang="en-US" smtClean="0"/>
              <a:pPr/>
              <a:t>8/27/2016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8EC2994-6DB5-4B57-8DD8-250A92C3C837}" type="slidenum">
              <a:rPr lang="en-US" smtClean="0"/>
              <a:pPr/>
              <a:t>‹#›</a:t>
            </a:fld>
            <a:endParaRPr lang="en-US" dirty="0"/>
          </a:p>
        </p:txBody>
      </p:sp>
    </p:spTree>
    <p:extLst>
      <p:ext uri="{BB962C8B-B14F-4D97-AF65-F5344CB8AC3E}">
        <p14:creationId xmlns:p14="http://schemas.microsoft.com/office/powerpoint/2010/main" val="367674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219200"/>
          </a:xfrm>
        </p:spPr>
        <p:txBody>
          <a:bodyPr>
            <a:normAutofit/>
          </a:bodyPr>
          <a:lstStyle/>
          <a:p>
            <a:r>
              <a:rPr lang="en-US" sz="6600" b="1" dirty="0" smtClean="0">
                <a:solidFill>
                  <a:srgbClr val="FFFF00"/>
                </a:solidFill>
              </a:rPr>
              <a:t>Dead, But How Dead?</a:t>
            </a:r>
            <a:endParaRPr lang="en-US" sz="6600" b="1" dirty="0">
              <a:solidFill>
                <a:srgbClr val="FFFF00"/>
              </a:solidFill>
            </a:endParaRPr>
          </a:p>
        </p:txBody>
      </p:sp>
      <p:sp>
        <p:nvSpPr>
          <p:cNvPr id="3" name="Subtitle 2"/>
          <p:cNvSpPr>
            <a:spLocks noGrp="1"/>
          </p:cNvSpPr>
          <p:nvPr>
            <p:ph type="subTitle" idx="1"/>
          </p:nvPr>
        </p:nvSpPr>
        <p:spPr>
          <a:xfrm>
            <a:off x="381000" y="4114800"/>
            <a:ext cx="8458200" cy="2743200"/>
          </a:xfrm>
        </p:spPr>
        <p:txBody>
          <a:bodyPr>
            <a:normAutofit fontScale="40000" lnSpcReduction="20000"/>
          </a:bodyPr>
          <a:lstStyle/>
          <a:p>
            <a:r>
              <a:rPr lang="en-US" sz="9000" b="1" i="1" dirty="0" smtClean="0">
                <a:solidFill>
                  <a:schemeClr val="bg1"/>
                </a:solidFill>
              </a:rPr>
              <a:t>Ephesians 2:1-3</a:t>
            </a:r>
          </a:p>
          <a:p>
            <a:pPr algn="just">
              <a:lnSpc>
                <a:spcPct val="105000"/>
              </a:lnSpc>
              <a:spcBef>
                <a:spcPts val="0"/>
              </a:spcBef>
            </a:pPr>
            <a:r>
              <a:rPr lang="en-US" sz="6000" dirty="0" smtClean="0">
                <a:solidFill>
                  <a:srgbClr val="FFFF99"/>
                </a:solidFill>
              </a:rPr>
              <a:t>“</a:t>
            </a:r>
            <a:r>
              <a:rPr lang="en-US" sz="6000" dirty="0">
                <a:solidFill>
                  <a:srgbClr val="FFFF99"/>
                </a:solidFill>
              </a:rPr>
              <a:t>And you He made alive, who were dead in trespasses and </a:t>
            </a:r>
            <a:r>
              <a:rPr lang="en-US" sz="6000" dirty="0" smtClean="0">
                <a:solidFill>
                  <a:srgbClr val="FFFF99"/>
                </a:solidFill>
              </a:rPr>
              <a:t>sins, in </a:t>
            </a:r>
            <a:r>
              <a:rPr lang="en-US" sz="6000" dirty="0">
                <a:solidFill>
                  <a:srgbClr val="FFFF99"/>
                </a:solidFill>
              </a:rPr>
              <a:t>which you once walked according to the course of this world, according to the prince of the power of the air, the spirit who now works in the sons of </a:t>
            </a:r>
            <a:r>
              <a:rPr lang="en-US" sz="6000" dirty="0" smtClean="0">
                <a:solidFill>
                  <a:srgbClr val="FFFF99"/>
                </a:solidFill>
              </a:rPr>
              <a:t>disobedience, among </a:t>
            </a:r>
            <a:r>
              <a:rPr lang="en-US" sz="6000" dirty="0">
                <a:solidFill>
                  <a:srgbClr val="FFFF99"/>
                </a:solidFill>
              </a:rPr>
              <a:t>whom also we all once conducted ourselves in the lusts of our flesh, fulfilling the desires of the flesh and of the mind, and were by nature children of wrath, just as the </a:t>
            </a:r>
            <a:r>
              <a:rPr lang="en-US" sz="6000" dirty="0" smtClean="0">
                <a:solidFill>
                  <a:srgbClr val="FFFF99"/>
                </a:solidFill>
              </a:rPr>
              <a:t>others….”</a:t>
            </a:r>
            <a:endParaRPr lang="en-US" sz="6000" dirty="0">
              <a:solidFill>
                <a:srgbClr val="FFFF99"/>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1447799"/>
            <a:ext cx="5781394" cy="2484265"/>
          </a:xfrm>
          <a:prstGeom prst="rect">
            <a:avLst/>
          </a:prstGeom>
        </p:spPr>
      </p:pic>
    </p:spTree>
    <p:extLst>
      <p:ext uri="{BB962C8B-B14F-4D97-AF65-F5344CB8AC3E}">
        <p14:creationId xmlns:p14="http://schemas.microsoft.com/office/powerpoint/2010/main" val="408808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FFFF00"/>
                </a:solidFill>
              </a:rPr>
              <a:t>All in Sin Are Dead Spiritually</a:t>
            </a:r>
            <a:endParaRPr lang="en-US" b="1" dirty="0">
              <a:solidFill>
                <a:srgbClr val="FFFF00"/>
              </a:solidFill>
            </a:endParaRPr>
          </a:p>
        </p:txBody>
      </p:sp>
      <p:sp>
        <p:nvSpPr>
          <p:cNvPr id="3" name="Content Placeholder 2"/>
          <p:cNvSpPr>
            <a:spLocks noGrp="1"/>
          </p:cNvSpPr>
          <p:nvPr>
            <p:ph idx="1"/>
          </p:nvPr>
        </p:nvSpPr>
        <p:spPr>
          <a:xfrm>
            <a:off x="228600" y="1066800"/>
            <a:ext cx="8763000" cy="5791200"/>
          </a:xfrm>
        </p:spPr>
        <p:txBody>
          <a:bodyPr>
            <a:normAutofit fontScale="85000" lnSpcReduction="20000"/>
          </a:bodyPr>
          <a:lstStyle/>
          <a:p>
            <a:pPr>
              <a:lnSpc>
                <a:spcPct val="110000"/>
              </a:lnSpc>
              <a:spcBef>
                <a:spcPts val="0"/>
              </a:spcBef>
              <a:buClr>
                <a:schemeClr val="bg1"/>
              </a:buClr>
            </a:pPr>
            <a:r>
              <a:rPr lang="en-US" b="1" dirty="0" smtClean="0">
                <a:solidFill>
                  <a:srgbClr val="FFC000"/>
                </a:solidFill>
              </a:rPr>
              <a:t>Romans 6:23</a:t>
            </a:r>
          </a:p>
          <a:p>
            <a:pPr lvl="1">
              <a:lnSpc>
                <a:spcPct val="110000"/>
              </a:lnSpc>
              <a:spcBef>
                <a:spcPts val="0"/>
              </a:spcBef>
              <a:spcAft>
                <a:spcPts val="600"/>
              </a:spcAft>
              <a:buClr>
                <a:srgbClr val="FFFF99"/>
              </a:buClr>
              <a:buSzPct val="70000"/>
              <a:buFont typeface="Wingdings" panose="05000000000000000000" pitchFamily="2" charset="2"/>
              <a:buChar char="§"/>
            </a:pPr>
            <a:r>
              <a:rPr lang="en-US" dirty="0">
                <a:solidFill>
                  <a:schemeClr val="bg1"/>
                </a:solidFill>
              </a:rPr>
              <a:t>For the wages of sin is death, but the gift </a:t>
            </a:r>
            <a:r>
              <a:rPr lang="en-US" dirty="0" smtClean="0">
                <a:solidFill>
                  <a:schemeClr val="bg1"/>
                </a:solidFill>
              </a:rPr>
              <a:t>of God is eternal life </a:t>
            </a:r>
            <a:r>
              <a:rPr lang="en-US" dirty="0">
                <a:solidFill>
                  <a:schemeClr val="bg1"/>
                </a:solidFill>
              </a:rPr>
              <a:t>in Christ Jesus our Lord.</a:t>
            </a:r>
            <a:endParaRPr lang="en-US" dirty="0" smtClean="0">
              <a:solidFill>
                <a:schemeClr val="bg1"/>
              </a:solidFill>
            </a:endParaRPr>
          </a:p>
          <a:p>
            <a:pPr>
              <a:lnSpc>
                <a:spcPct val="110000"/>
              </a:lnSpc>
              <a:spcBef>
                <a:spcPts val="0"/>
              </a:spcBef>
              <a:buClr>
                <a:schemeClr val="bg1"/>
              </a:buClr>
            </a:pPr>
            <a:r>
              <a:rPr lang="en-US" b="1" dirty="0" smtClean="0">
                <a:solidFill>
                  <a:srgbClr val="FFC000"/>
                </a:solidFill>
              </a:rPr>
              <a:t>Genesis 2:16-17</a:t>
            </a:r>
            <a:endParaRPr lang="en-US" b="1" dirty="0" smtClean="0">
              <a:solidFill>
                <a:srgbClr val="FFC000"/>
              </a:solidFill>
            </a:endParaRPr>
          </a:p>
          <a:p>
            <a:pPr lvl="1">
              <a:lnSpc>
                <a:spcPct val="110000"/>
              </a:lnSpc>
              <a:spcBef>
                <a:spcPts val="0"/>
              </a:spcBef>
              <a:spcAft>
                <a:spcPts val="600"/>
              </a:spcAft>
              <a:buClr>
                <a:srgbClr val="FFFF99"/>
              </a:buClr>
              <a:buSzPct val="70000"/>
              <a:buFont typeface="Wingdings" panose="05000000000000000000" pitchFamily="2" charset="2"/>
              <a:buChar char="§"/>
            </a:pPr>
            <a:r>
              <a:rPr lang="en-US" dirty="0">
                <a:solidFill>
                  <a:schemeClr val="bg1"/>
                </a:solidFill>
              </a:rPr>
              <a:t>And the </a:t>
            </a:r>
            <a:r>
              <a:rPr lang="en-US" cap="small" dirty="0">
                <a:solidFill>
                  <a:schemeClr val="bg1"/>
                </a:solidFill>
              </a:rPr>
              <a:t>Lord</a:t>
            </a:r>
            <a:r>
              <a:rPr lang="en-US" dirty="0">
                <a:solidFill>
                  <a:schemeClr val="bg1"/>
                </a:solidFill>
              </a:rPr>
              <a:t> God commanded the man, saying, “Of every tree of the garden you may freely </a:t>
            </a:r>
            <a:r>
              <a:rPr lang="en-US" dirty="0" smtClean="0">
                <a:solidFill>
                  <a:schemeClr val="bg1"/>
                </a:solidFill>
              </a:rPr>
              <a:t>eat; but </a:t>
            </a:r>
            <a:r>
              <a:rPr lang="en-US" dirty="0">
                <a:solidFill>
                  <a:schemeClr val="bg1"/>
                </a:solidFill>
              </a:rPr>
              <a:t>of the tree of the knowledge of good and evil you shall not eat, for in the day that you eat of it you shall surely die.”</a:t>
            </a:r>
            <a:endParaRPr lang="en-US" dirty="0" smtClean="0">
              <a:solidFill>
                <a:schemeClr val="bg1"/>
              </a:solidFill>
            </a:endParaRPr>
          </a:p>
          <a:p>
            <a:pPr>
              <a:lnSpc>
                <a:spcPct val="110000"/>
              </a:lnSpc>
              <a:spcBef>
                <a:spcPts val="0"/>
              </a:spcBef>
              <a:buClr>
                <a:schemeClr val="bg1"/>
              </a:buClr>
            </a:pPr>
            <a:r>
              <a:rPr lang="en-US" b="1" dirty="0" smtClean="0">
                <a:solidFill>
                  <a:srgbClr val="FFC000"/>
                </a:solidFill>
              </a:rPr>
              <a:t>Ezekiel 18:20</a:t>
            </a:r>
            <a:endParaRPr lang="en-US" b="1" dirty="0" smtClean="0">
              <a:solidFill>
                <a:srgbClr val="FFC000"/>
              </a:solidFill>
            </a:endParaRPr>
          </a:p>
          <a:p>
            <a:pPr lvl="1">
              <a:lnSpc>
                <a:spcPct val="110000"/>
              </a:lnSpc>
              <a:spcBef>
                <a:spcPts val="0"/>
              </a:spcBef>
              <a:spcAft>
                <a:spcPts val="600"/>
              </a:spcAft>
              <a:buClr>
                <a:srgbClr val="FFFF99"/>
              </a:buClr>
              <a:buSzPct val="70000"/>
              <a:buFont typeface="Wingdings" panose="05000000000000000000" pitchFamily="2" charset="2"/>
              <a:buChar char="§"/>
            </a:pPr>
            <a:r>
              <a:rPr lang="en-US" dirty="0">
                <a:solidFill>
                  <a:schemeClr val="bg1"/>
                </a:solidFill>
              </a:rPr>
              <a:t>The soul who sins shall die. The son shall not bear the guilt of the father, nor the father bear the guilt of the son. The righteousness of the righteous shall be upon himself, and the wickedness of the wicked shall be upon himself.</a:t>
            </a:r>
            <a:endParaRPr lang="en-US" dirty="0" smtClean="0">
              <a:solidFill>
                <a:schemeClr val="bg1"/>
              </a:solidFill>
            </a:endParaRPr>
          </a:p>
          <a:p>
            <a:pPr>
              <a:lnSpc>
                <a:spcPct val="110000"/>
              </a:lnSpc>
              <a:spcBef>
                <a:spcPts val="0"/>
              </a:spcBef>
              <a:buClr>
                <a:schemeClr val="bg1"/>
              </a:buClr>
            </a:pPr>
            <a:r>
              <a:rPr lang="en-US" b="1" dirty="0" smtClean="0">
                <a:solidFill>
                  <a:srgbClr val="FFC000"/>
                </a:solidFill>
              </a:rPr>
              <a:t>James 1:15</a:t>
            </a:r>
            <a:endParaRPr lang="en-US" b="1" dirty="0" smtClean="0">
              <a:solidFill>
                <a:srgbClr val="FFC000"/>
              </a:solidFill>
            </a:endParaRPr>
          </a:p>
          <a:p>
            <a:pPr lvl="1">
              <a:lnSpc>
                <a:spcPct val="110000"/>
              </a:lnSpc>
              <a:spcBef>
                <a:spcPts val="0"/>
              </a:spcBef>
              <a:buClr>
                <a:srgbClr val="FFFF99"/>
              </a:buClr>
              <a:buSzPct val="70000"/>
              <a:buFont typeface="Wingdings" panose="05000000000000000000" pitchFamily="2" charset="2"/>
              <a:buChar char="§"/>
            </a:pPr>
            <a:r>
              <a:rPr lang="en-US" dirty="0">
                <a:solidFill>
                  <a:schemeClr val="bg1"/>
                </a:solidFill>
              </a:rPr>
              <a:t>Then, when desire has conceived, it gives birth to sin; and sin, when it is full-grown, brings forth death.</a:t>
            </a:r>
          </a:p>
        </p:txBody>
      </p:sp>
    </p:spTree>
    <p:extLst>
      <p:ext uri="{BB962C8B-B14F-4D97-AF65-F5344CB8AC3E}">
        <p14:creationId xmlns:p14="http://schemas.microsoft.com/office/powerpoint/2010/main" val="108361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b="1" dirty="0" smtClean="0">
                <a:solidFill>
                  <a:srgbClr val="FFFF00"/>
                </a:solidFill>
              </a:rPr>
              <a:t>But Bible Recognizes Varying Depths of Those Dead in Sin</a:t>
            </a:r>
            <a:endParaRPr lang="en-US" b="1" dirty="0">
              <a:solidFill>
                <a:srgbClr val="FFFF00"/>
              </a:solidFill>
            </a:endParaRPr>
          </a:p>
        </p:txBody>
      </p:sp>
      <p:sp>
        <p:nvSpPr>
          <p:cNvPr id="3" name="Content Placeholder 2"/>
          <p:cNvSpPr>
            <a:spLocks noGrp="1"/>
          </p:cNvSpPr>
          <p:nvPr>
            <p:ph idx="1"/>
          </p:nvPr>
        </p:nvSpPr>
        <p:spPr>
          <a:xfrm>
            <a:off x="152400" y="1600200"/>
            <a:ext cx="8991600" cy="5257800"/>
          </a:xfrm>
        </p:spPr>
        <p:txBody>
          <a:bodyPr>
            <a:normAutofit/>
          </a:bodyPr>
          <a:lstStyle/>
          <a:p>
            <a:pPr>
              <a:spcBef>
                <a:spcPts val="0"/>
              </a:spcBef>
              <a:buClr>
                <a:schemeClr val="bg1"/>
              </a:buClr>
            </a:pPr>
            <a:r>
              <a:rPr lang="en-US" b="1" dirty="0" smtClean="0">
                <a:solidFill>
                  <a:srgbClr val="FFC000"/>
                </a:solidFill>
              </a:rPr>
              <a:t>1 Timothy 5:24</a:t>
            </a:r>
          </a:p>
          <a:p>
            <a:pPr lvl="1">
              <a:spcBef>
                <a:spcPts val="0"/>
              </a:spcBef>
              <a:spcAft>
                <a:spcPts val="800"/>
              </a:spcAft>
              <a:buClr>
                <a:srgbClr val="FFFF99"/>
              </a:buClr>
              <a:buSzPct val="70000"/>
              <a:buFont typeface="Wingdings" panose="05000000000000000000" pitchFamily="2" charset="2"/>
              <a:buChar char="§"/>
            </a:pPr>
            <a:r>
              <a:rPr lang="en-US" dirty="0">
                <a:solidFill>
                  <a:schemeClr val="bg1"/>
                </a:solidFill>
              </a:rPr>
              <a:t>Some men’s sins are clearly evident, preceding them to judgment, but those of some men follow later.</a:t>
            </a:r>
            <a:endParaRPr lang="en-US" b="1" dirty="0" smtClean="0">
              <a:solidFill>
                <a:schemeClr val="bg1"/>
              </a:solidFill>
            </a:endParaRPr>
          </a:p>
          <a:p>
            <a:pPr>
              <a:spcBef>
                <a:spcPts val="0"/>
              </a:spcBef>
              <a:buClr>
                <a:schemeClr val="bg1"/>
              </a:buClr>
            </a:pPr>
            <a:r>
              <a:rPr lang="en-US" b="1" dirty="0" smtClean="0">
                <a:solidFill>
                  <a:srgbClr val="FFC000"/>
                </a:solidFill>
              </a:rPr>
              <a:t>1 Thessalonians 5:14</a:t>
            </a:r>
            <a:endParaRPr lang="en-US" b="1" dirty="0" smtClean="0">
              <a:solidFill>
                <a:srgbClr val="FFC000"/>
              </a:solidFill>
            </a:endParaRPr>
          </a:p>
          <a:p>
            <a:pPr lvl="1">
              <a:spcBef>
                <a:spcPts val="0"/>
              </a:spcBef>
              <a:spcAft>
                <a:spcPts val="800"/>
              </a:spcAft>
              <a:buClr>
                <a:srgbClr val="FFFF99"/>
              </a:buClr>
              <a:buSzPct val="70000"/>
              <a:buFont typeface="Wingdings" panose="05000000000000000000" pitchFamily="2" charset="2"/>
              <a:buChar char="§"/>
            </a:pPr>
            <a:r>
              <a:rPr lang="en-US" dirty="0">
                <a:solidFill>
                  <a:schemeClr val="bg1"/>
                </a:solidFill>
              </a:rPr>
              <a:t>Now we exhort you, brethren, warn those who are unruly, comfort the fainthearted, uphold the weak, be patient with all.</a:t>
            </a:r>
            <a:endParaRPr lang="en-US" b="1" dirty="0" smtClean="0">
              <a:solidFill>
                <a:schemeClr val="bg1"/>
              </a:solidFill>
            </a:endParaRPr>
          </a:p>
          <a:p>
            <a:pPr>
              <a:spcBef>
                <a:spcPts val="0"/>
              </a:spcBef>
              <a:buClr>
                <a:schemeClr val="bg1"/>
              </a:buClr>
            </a:pPr>
            <a:r>
              <a:rPr lang="en-US" b="1" dirty="0" smtClean="0">
                <a:solidFill>
                  <a:srgbClr val="FFC000"/>
                </a:solidFill>
              </a:rPr>
              <a:t>Jude 22-23 </a:t>
            </a:r>
            <a:r>
              <a:rPr lang="en-US" b="1" baseline="30000" dirty="0" smtClean="0">
                <a:solidFill>
                  <a:schemeClr val="bg1"/>
                </a:solidFill>
              </a:rPr>
              <a:t>[ESV]</a:t>
            </a:r>
            <a:endParaRPr lang="en-US" b="1" baseline="30000" dirty="0" smtClean="0">
              <a:solidFill>
                <a:schemeClr val="bg1"/>
              </a:solidFill>
            </a:endParaRPr>
          </a:p>
          <a:p>
            <a:pPr lvl="1">
              <a:spcBef>
                <a:spcPts val="0"/>
              </a:spcBef>
              <a:buClr>
                <a:srgbClr val="FFFF99"/>
              </a:buClr>
              <a:buSzPct val="70000"/>
              <a:buFont typeface="Wingdings" panose="05000000000000000000" pitchFamily="2" charset="2"/>
              <a:buChar char="§"/>
            </a:pPr>
            <a:r>
              <a:rPr lang="en-US" dirty="0" smtClean="0">
                <a:solidFill>
                  <a:schemeClr val="bg1"/>
                </a:solidFill>
              </a:rPr>
              <a:t>And </a:t>
            </a:r>
            <a:r>
              <a:rPr lang="en-US" dirty="0">
                <a:solidFill>
                  <a:schemeClr val="bg1"/>
                </a:solidFill>
              </a:rPr>
              <a:t>have mercy on those who </a:t>
            </a:r>
            <a:r>
              <a:rPr lang="en-US" dirty="0" smtClean="0">
                <a:solidFill>
                  <a:schemeClr val="bg1"/>
                </a:solidFill>
              </a:rPr>
              <a:t>doubt; save </a:t>
            </a:r>
            <a:r>
              <a:rPr lang="en-US" dirty="0">
                <a:solidFill>
                  <a:schemeClr val="bg1"/>
                </a:solidFill>
              </a:rPr>
              <a:t>others </a:t>
            </a:r>
            <a:r>
              <a:rPr lang="en-US" dirty="0" smtClean="0">
                <a:solidFill>
                  <a:schemeClr val="bg1"/>
                </a:solidFill>
              </a:rPr>
              <a:t>by snatching </a:t>
            </a:r>
            <a:r>
              <a:rPr lang="en-US" dirty="0">
                <a:solidFill>
                  <a:schemeClr val="bg1"/>
                </a:solidFill>
              </a:rPr>
              <a:t>them out </a:t>
            </a:r>
            <a:r>
              <a:rPr lang="en-US" dirty="0" smtClean="0">
                <a:solidFill>
                  <a:schemeClr val="bg1"/>
                </a:solidFill>
              </a:rPr>
              <a:t>of the </a:t>
            </a:r>
            <a:r>
              <a:rPr lang="en-US" dirty="0">
                <a:solidFill>
                  <a:schemeClr val="bg1"/>
                </a:solidFill>
              </a:rPr>
              <a:t>fire; to others </a:t>
            </a:r>
            <a:r>
              <a:rPr lang="en-US" dirty="0" smtClean="0">
                <a:solidFill>
                  <a:schemeClr val="bg1"/>
                </a:solidFill>
              </a:rPr>
              <a:t>show mercy with fear,  </a:t>
            </a:r>
            <a:r>
              <a:rPr lang="en-US" dirty="0">
                <a:solidFill>
                  <a:schemeClr val="bg1"/>
                </a:solidFill>
              </a:rPr>
              <a:t>hating even the </a:t>
            </a:r>
            <a:r>
              <a:rPr lang="en-US" dirty="0" smtClean="0">
                <a:solidFill>
                  <a:schemeClr val="bg1"/>
                </a:solidFill>
              </a:rPr>
              <a:t>garment stained </a:t>
            </a:r>
            <a:r>
              <a:rPr lang="en-US" dirty="0">
                <a:solidFill>
                  <a:schemeClr val="bg1"/>
                </a:solidFill>
              </a:rPr>
              <a:t>by the flesh.</a:t>
            </a:r>
            <a:endParaRPr lang="en-US" b="1" dirty="0" smtClean="0">
              <a:solidFill>
                <a:schemeClr val="bg1"/>
              </a:solidFill>
            </a:endParaRPr>
          </a:p>
        </p:txBody>
      </p:sp>
    </p:spTree>
    <p:extLst>
      <p:ext uri="{BB962C8B-B14F-4D97-AF65-F5344CB8AC3E}">
        <p14:creationId xmlns:p14="http://schemas.microsoft.com/office/powerpoint/2010/main" val="34604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820672"/>
          </a:xfrm>
        </p:spPr>
        <p:txBody>
          <a:bodyPr>
            <a:normAutofit/>
          </a:bodyPr>
          <a:lstStyle/>
          <a:p>
            <a:r>
              <a:rPr lang="en-US" sz="5400" b="1" dirty="0" smtClean="0">
                <a:solidFill>
                  <a:srgbClr val="FFFF00"/>
                </a:solidFill>
              </a:rPr>
              <a:t>Having Just Died</a:t>
            </a:r>
            <a:br>
              <a:rPr lang="en-US" sz="5400" b="1" dirty="0" smtClean="0">
                <a:solidFill>
                  <a:srgbClr val="FFFF00"/>
                </a:solidFill>
              </a:rPr>
            </a:br>
            <a:r>
              <a:rPr lang="en-US" b="1" i="1" dirty="0" smtClean="0">
                <a:solidFill>
                  <a:schemeClr val="bg1"/>
                </a:solidFill>
              </a:rPr>
              <a:t>Mark 5:22-42</a:t>
            </a:r>
            <a:endParaRPr lang="en-US" b="1" dirty="0">
              <a:solidFill>
                <a:srgbClr val="FFFF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921256"/>
            <a:ext cx="8229600" cy="3913632"/>
          </a:xfrm>
          <a:prstGeom prst="rect">
            <a:avLst/>
          </a:prstGeom>
        </p:spPr>
      </p:pic>
      <p:sp>
        <p:nvSpPr>
          <p:cNvPr id="6" name="TextBox 5"/>
          <p:cNvSpPr txBox="1"/>
          <p:nvPr/>
        </p:nvSpPr>
        <p:spPr>
          <a:xfrm>
            <a:off x="2743200" y="6019800"/>
            <a:ext cx="3657600" cy="646331"/>
          </a:xfrm>
          <a:prstGeom prst="rect">
            <a:avLst/>
          </a:prstGeom>
          <a:noFill/>
        </p:spPr>
        <p:txBody>
          <a:bodyPr wrap="square" rtlCol="0">
            <a:spAutoFit/>
          </a:bodyPr>
          <a:lstStyle/>
          <a:p>
            <a:pPr algn="ctr"/>
            <a:r>
              <a:rPr lang="en-US" sz="3600" b="1" i="1" dirty="0" smtClean="0">
                <a:solidFill>
                  <a:schemeClr val="bg1"/>
                </a:solidFill>
                <a:latin typeface="Times New Roman" panose="02020603050405020304" pitchFamily="18" charset="0"/>
                <a:cs typeface="Times New Roman" panose="02020603050405020304" pitchFamily="18" charset="0"/>
              </a:rPr>
              <a:t>Galatians 6:1</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78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820672"/>
          </a:xfrm>
        </p:spPr>
        <p:txBody>
          <a:bodyPr>
            <a:normAutofit fontScale="90000"/>
          </a:bodyPr>
          <a:lstStyle/>
          <a:p>
            <a:r>
              <a:rPr lang="en-US" sz="5800" b="1" dirty="0" smtClean="0">
                <a:solidFill>
                  <a:srgbClr val="FFFF00"/>
                </a:solidFill>
              </a:rPr>
              <a:t>Having</a:t>
            </a:r>
            <a:r>
              <a:rPr lang="en-US" sz="4000" b="1" dirty="0" smtClean="0">
                <a:solidFill>
                  <a:srgbClr val="FFFF00"/>
                </a:solidFill>
              </a:rPr>
              <a:t> </a:t>
            </a:r>
            <a:r>
              <a:rPr lang="en-US" sz="5800" b="1" dirty="0" smtClean="0">
                <a:solidFill>
                  <a:srgbClr val="FFFF00"/>
                </a:solidFill>
              </a:rPr>
              <a:t>Died</a:t>
            </a:r>
            <a:r>
              <a:rPr lang="en-US" sz="4000" b="1" dirty="0" smtClean="0">
                <a:solidFill>
                  <a:srgbClr val="FFFF00"/>
                </a:solidFill>
              </a:rPr>
              <a:t> </a:t>
            </a:r>
            <a:r>
              <a:rPr lang="en-US" sz="5800" b="1" dirty="0" smtClean="0">
                <a:solidFill>
                  <a:srgbClr val="FFFF00"/>
                </a:solidFill>
              </a:rPr>
              <a:t>&amp;</a:t>
            </a:r>
            <a:r>
              <a:rPr lang="en-US" sz="4000" b="1" dirty="0" smtClean="0">
                <a:solidFill>
                  <a:srgbClr val="FFFF00"/>
                </a:solidFill>
              </a:rPr>
              <a:t> </a:t>
            </a:r>
            <a:r>
              <a:rPr lang="en-US" sz="5800" b="1" dirty="0" smtClean="0">
                <a:solidFill>
                  <a:srgbClr val="FFFF00"/>
                </a:solidFill>
              </a:rPr>
              <a:t>Ready</a:t>
            </a:r>
            <a:r>
              <a:rPr lang="en-US" sz="4000" b="1" dirty="0" smtClean="0">
                <a:solidFill>
                  <a:srgbClr val="FFFF00"/>
                </a:solidFill>
              </a:rPr>
              <a:t> </a:t>
            </a:r>
            <a:r>
              <a:rPr lang="en-US" sz="5800" b="1" dirty="0" smtClean="0">
                <a:solidFill>
                  <a:srgbClr val="FFFF00"/>
                </a:solidFill>
              </a:rPr>
              <a:t>for</a:t>
            </a:r>
            <a:r>
              <a:rPr lang="en-US" sz="4000" b="1" dirty="0" smtClean="0">
                <a:solidFill>
                  <a:srgbClr val="FFFF00"/>
                </a:solidFill>
              </a:rPr>
              <a:t> </a:t>
            </a:r>
            <a:r>
              <a:rPr lang="en-US" sz="5800" b="1" dirty="0" smtClean="0">
                <a:solidFill>
                  <a:srgbClr val="FFFF00"/>
                </a:solidFill>
              </a:rPr>
              <a:t>Burial</a:t>
            </a:r>
            <a:br>
              <a:rPr lang="en-US" sz="5800" b="1" dirty="0" smtClean="0">
                <a:solidFill>
                  <a:srgbClr val="FFFF00"/>
                </a:solidFill>
              </a:rPr>
            </a:br>
            <a:r>
              <a:rPr lang="en-US" sz="4900" b="1" i="1" dirty="0" smtClean="0">
                <a:solidFill>
                  <a:schemeClr val="bg1"/>
                </a:solidFill>
              </a:rPr>
              <a:t>Luke 7:11-16</a:t>
            </a:r>
            <a:endParaRPr lang="en-US" sz="4900" b="1" dirty="0">
              <a:solidFill>
                <a:srgbClr val="FFFF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849966"/>
            <a:ext cx="8184776" cy="3865034"/>
          </a:xfrm>
          <a:prstGeom prst="rect">
            <a:avLst/>
          </a:prstGeom>
        </p:spPr>
      </p:pic>
      <p:sp>
        <p:nvSpPr>
          <p:cNvPr id="8" name="TextBox 7"/>
          <p:cNvSpPr txBox="1"/>
          <p:nvPr/>
        </p:nvSpPr>
        <p:spPr>
          <a:xfrm>
            <a:off x="2743200" y="6019800"/>
            <a:ext cx="3657600" cy="646331"/>
          </a:xfrm>
          <a:prstGeom prst="rect">
            <a:avLst/>
          </a:prstGeom>
          <a:noFill/>
        </p:spPr>
        <p:txBody>
          <a:bodyPr wrap="square" rtlCol="0">
            <a:spAutoFit/>
          </a:bodyPr>
          <a:lstStyle/>
          <a:p>
            <a:pPr algn="ctr"/>
            <a:r>
              <a:rPr lang="en-US" sz="3600" b="1" i="1" dirty="0" smtClean="0">
                <a:solidFill>
                  <a:schemeClr val="bg1"/>
                </a:solidFill>
                <a:latin typeface="Times New Roman" panose="02020603050405020304" pitchFamily="18" charset="0"/>
                <a:cs typeface="Times New Roman" panose="02020603050405020304" pitchFamily="18" charset="0"/>
              </a:rPr>
              <a:t>James. 5:19-20</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4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820672"/>
          </a:xfrm>
        </p:spPr>
        <p:txBody>
          <a:bodyPr>
            <a:normAutofit/>
          </a:bodyPr>
          <a:lstStyle/>
          <a:p>
            <a:r>
              <a:rPr lang="en-US" sz="5400" b="1" dirty="0" smtClean="0">
                <a:solidFill>
                  <a:srgbClr val="FFFF00"/>
                </a:solidFill>
              </a:rPr>
              <a:t>Having Died &amp; In Decay</a:t>
            </a:r>
            <a:r>
              <a:rPr lang="en-US" sz="5800" b="1" dirty="0" smtClean="0">
                <a:solidFill>
                  <a:srgbClr val="FFFF00"/>
                </a:solidFill>
              </a:rPr>
              <a:t/>
            </a:r>
            <a:br>
              <a:rPr lang="en-US" sz="5800" b="1" dirty="0" smtClean="0">
                <a:solidFill>
                  <a:srgbClr val="FFFF00"/>
                </a:solidFill>
              </a:rPr>
            </a:br>
            <a:r>
              <a:rPr lang="en-US" sz="4800" b="1" i="1" dirty="0" smtClean="0">
                <a:solidFill>
                  <a:schemeClr val="bg1"/>
                </a:solidFill>
              </a:rPr>
              <a:t>Mark 5:22-42</a:t>
            </a:r>
            <a:endParaRPr lang="en-US" sz="4800" b="1" dirty="0">
              <a:solidFill>
                <a:srgbClr val="FFFF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828800"/>
            <a:ext cx="7366000" cy="3962400"/>
          </a:xfrm>
          <a:prstGeom prst="rect">
            <a:avLst/>
          </a:prstGeom>
        </p:spPr>
      </p:pic>
      <p:sp>
        <p:nvSpPr>
          <p:cNvPr id="6" name="TextBox 5"/>
          <p:cNvSpPr txBox="1"/>
          <p:nvPr/>
        </p:nvSpPr>
        <p:spPr>
          <a:xfrm>
            <a:off x="4953000" y="6019800"/>
            <a:ext cx="3657600" cy="646331"/>
          </a:xfrm>
          <a:prstGeom prst="rect">
            <a:avLst/>
          </a:prstGeom>
          <a:noFill/>
        </p:spPr>
        <p:txBody>
          <a:bodyPr wrap="square" rtlCol="0">
            <a:spAutoFit/>
          </a:bodyPr>
          <a:lstStyle/>
          <a:p>
            <a:pPr algn="ctr"/>
            <a:r>
              <a:rPr lang="en-US" sz="3600" b="1" i="1" dirty="0" smtClean="0">
                <a:solidFill>
                  <a:schemeClr val="bg1"/>
                </a:solidFill>
                <a:latin typeface="Times New Roman" panose="02020603050405020304" pitchFamily="18" charset="0"/>
                <a:cs typeface="Times New Roman" panose="02020603050405020304" pitchFamily="18" charset="0"/>
              </a:rPr>
              <a:t>Titus 3:10-11</a:t>
            </a:r>
            <a:endParaRPr lang="en-US" sz="3600" b="1" i="1"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09600" y="6019800"/>
            <a:ext cx="3657600" cy="646331"/>
          </a:xfrm>
          <a:prstGeom prst="rect">
            <a:avLst/>
          </a:prstGeom>
          <a:noFill/>
        </p:spPr>
        <p:txBody>
          <a:bodyPr wrap="square" rtlCol="0">
            <a:spAutoFit/>
          </a:bodyPr>
          <a:lstStyle/>
          <a:p>
            <a:pPr algn="ctr"/>
            <a:r>
              <a:rPr lang="en-US" sz="3600" b="1" i="1" dirty="0" smtClean="0">
                <a:solidFill>
                  <a:schemeClr val="bg1"/>
                </a:solidFill>
                <a:latin typeface="Times New Roman" panose="02020603050405020304" pitchFamily="18" charset="0"/>
                <a:cs typeface="Times New Roman" panose="02020603050405020304" pitchFamily="18" charset="0"/>
              </a:rPr>
              <a:t>2 Thess. 3:14-15</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0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152400"/>
            <a:ext cx="9296400" cy="1470025"/>
          </a:xfrm>
        </p:spPr>
        <p:txBody>
          <a:bodyPr>
            <a:normAutofit/>
          </a:bodyPr>
          <a:lstStyle/>
          <a:p>
            <a:r>
              <a:rPr lang="en-US" sz="5400" b="1" dirty="0" smtClean="0">
                <a:solidFill>
                  <a:schemeClr val="bg1"/>
                </a:solidFill>
              </a:rPr>
              <a:t>In</a:t>
            </a:r>
            <a:r>
              <a:rPr lang="en-US" sz="4800" b="1" dirty="0" smtClean="0">
                <a:solidFill>
                  <a:schemeClr val="bg1"/>
                </a:solidFill>
              </a:rPr>
              <a:t> </a:t>
            </a:r>
            <a:r>
              <a:rPr lang="en-US" sz="5400" b="1" dirty="0" smtClean="0">
                <a:solidFill>
                  <a:schemeClr val="bg1"/>
                </a:solidFill>
              </a:rPr>
              <a:t>Every</a:t>
            </a:r>
            <a:r>
              <a:rPr lang="en-US" sz="4800" b="1" dirty="0" smtClean="0">
                <a:solidFill>
                  <a:schemeClr val="bg1"/>
                </a:solidFill>
              </a:rPr>
              <a:t> </a:t>
            </a:r>
            <a:r>
              <a:rPr lang="en-US" sz="5400" b="1" dirty="0" smtClean="0">
                <a:solidFill>
                  <a:schemeClr val="bg1"/>
                </a:solidFill>
              </a:rPr>
              <a:t>Case</a:t>
            </a:r>
            <a:r>
              <a:rPr lang="en-US" sz="4800" b="1" dirty="0" smtClean="0">
                <a:solidFill>
                  <a:schemeClr val="bg1"/>
                </a:solidFill>
              </a:rPr>
              <a:t> </a:t>
            </a:r>
            <a:r>
              <a:rPr lang="en-US" sz="5400" b="1" dirty="0" smtClean="0">
                <a:solidFill>
                  <a:schemeClr val="bg1"/>
                </a:solidFill>
              </a:rPr>
              <a:t>of</a:t>
            </a:r>
            <a:r>
              <a:rPr lang="en-US" sz="4800" b="1" dirty="0" smtClean="0">
                <a:solidFill>
                  <a:schemeClr val="bg1"/>
                </a:solidFill>
              </a:rPr>
              <a:t> </a:t>
            </a:r>
            <a:r>
              <a:rPr lang="en-US" sz="5400" b="1" dirty="0" smtClean="0">
                <a:solidFill>
                  <a:schemeClr val="bg1"/>
                </a:solidFill>
              </a:rPr>
              <a:t>Resurrection,</a:t>
            </a:r>
            <a:endParaRPr lang="en-US" sz="5400" b="1" dirty="0">
              <a:solidFill>
                <a:schemeClr val="bg1"/>
              </a:solidFill>
            </a:endParaRPr>
          </a:p>
        </p:txBody>
      </p:sp>
      <p:sp>
        <p:nvSpPr>
          <p:cNvPr id="4" name="Subtitle 3"/>
          <p:cNvSpPr>
            <a:spLocks noGrp="1"/>
          </p:cNvSpPr>
          <p:nvPr>
            <p:ph type="subTitle" idx="1"/>
          </p:nvPr>
        </p:nvSpPr>
        <p:spPr>
          <a:xfrm>
            <a:off x="0" y="1447800"/>
            <a:ext cx="9144000" cy="1143000"/>
          </a:xfrm>
        </p:spPr>
        <p:txBody>
          <a:bodyPr>
            <a:normAutofit/>
          </a:bodyPr>
          <a:lstStyle/>
          <a:p>
            <a:r>
              <a:rPr lang="en-US" sz="5400" b="1" dirty="0" smtClean="0">
                <a:solidFill>
                  <a:srgbClr val="FFFF00"/>
                </a:solidFill>
              </a:rPr>
              <a:t>Jesus Raised Them from Dead</a:t>
            </a:r>
            <a:endParaRPr lang="en-US" sz="5400" b="1" dirty="0">
              <a:solidFill>
                <a:srgbClr val="FFFF00"/>
              </a:solidFill>
            </a:endParaRPr>
          </a:p>
        </p:txBody>
      </p:sp>
      <p:sp>
        <p:nvSpPr>
          <p:cNvPr id="5" name="Subtitle 3"/>
          <p:cNvSpPr txBox="1">
            <a:spLocks/>
          </p:cNvSpPr>
          <p:nvPr/>
        </p:nvSpPr>
        <p:spPr>
          <a:xfrm>
            <a:off x="0" y="2590800"/>
            <a:ext cx="91440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Times New Roman" panose="02020603050405020304"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Times New Roman" panose="02020603050405020304"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Times New Roman" panose="02020603050405020304"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5200" b="1" i="1" dirty="0" smtClean="0">
                <a:solidFill>
                  <a:srgbClr val="FFFF00"/>
                </a:solidFill>
              </a:rPr>
              <a:t>No Matter How Dead They Were</a:t>
            </a:r>
            <a:endParaRPr lang="en-US" sz="5200" b="1" i="1" dirty="0">
              <a:solidFill>
                <a:srgbClr val="FFFF00"/>
              </a:solidFill>
            </a:endParaRPr>
          </a:p>
        </p:txBody>
      </p:sp>
      <p:sp>
        <p:nvSpPr>
          <p:cNvPr id="6" name="Subtitle 3"/>
          <p:cNvSpPr txBox="1">
            <a:spLocks/>
          </p:cNvSpPr>
          <p:nvPr/>
        </p:nvSpPr>
        <p:spPr>
          <a:xfrm>
            <a:off x="0" y="4038600"/>
            <a:ext cx="9144000" cy="2286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Times New Roman" panose="02020603050405020304"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Times New Roman" panose="02020603050405020304"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Times New Roman" panose="02020603050405020304"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Times New Roman" panose="02020603050405020304"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30000"/>
              </a:lnSpc>
              <a:spcBef>
                <a:spcPts val="0"/>
              </a:spcBef>
            </a:pPr>
            <a:r>
              <a:rPr lang="en-US" sz="5000" b="1" dirty="0" smtClean="0">
                <a:solidFill>
                  <a:srgbClr val="FFC000"/>
                </a:solidFill>
              </a:rPr>
              <a:t>HE CAN DO SAME FOR ALL, </a:t>
            </a:r>
            <a:r>
              <a:rPr lang="en-US" sz="4800" b="1" dirty="0" smtClean="0">
                <a:solidFill>
                  <a:srgbClr val="FFC000"/>
                </a:solidFill>
              </a:rPr>
              <a:t>N</a:t>
            </a:r>
            <a:r>
              <a:rPr lang="en-US" sz="4800" b="1" cap="small" dirty="0" smtClean="0">
                <a:solidFill>
                  <a:srgbClr val="FFC000"/>
                </a:solidFill>
              </a:rPr>
              <a:t>o</a:t>
            </a:r>
            <a:r>
              <a:rPr lang="en-US" sz="4800" b="1" dirty="0" smtClean="0">
                <a:solidFill>
                  <a:srgbClr val="FFC000"/>
                </a:solidFill>
              </a:rPr>
              <a:t> M</a:t>
            </a:r>
            <a:r>
              <a:rPr lang="en-US" sz="4800" b="1" cap="small" dirty="0" smtClean="0">
                <a:solidFill>
                  <a:srgbClr val="FFC000"/>
                </a:solidFill>
              </a:rPr>
              <a:t>atter</a:t>
            </a:r>
            <a:r>
              <a:rPr lang="en-US" sz="4800" b="1" dirty="0" smtClean="0">
                <a:solidFill>
                  <a:srgbClr val="FFC000"/>
                </a:solidFill>
              </a:rPr>
              <a:t> H</a:t>
            </a:r>
            <a:r>
              <a:rPr lang="en-US" sz="4800" b="1" cap="small" dirty="0" smtClean="0">
                <a:solidFill>
                  <a:srgbClr val="FFC000"/>
                </a:solidFill>
              </a:rPr>
              <a:t>ow</a:t>
            </a:r>
            <a:r>
              <a:rPr lang="en-US" sz="4800" b="1" dirty="0" smtClean="0">
                <a:solidFill>
                  <a:srgbClr val="FFC000"/>
                </a:solidFill>
              </a:rPr>
              <a:t> D</a:t>
            </a:r>
            <a:r>
              <a:rPr lang="en-US" sz="4800" b="1" cap="small" dirty="0" smtClean="0">
                <a:solidFill>
                  <a:srgbClr val="FFC000"/>
                </a:solidFill>
              </a:rPr>
              <a:t>ead</a:t>
            </a:r>
            <a:r>
              <a:rPr lang="en-US" sz="4800" b="1" dirty="0" smtClean="0">
                <a:solidFill>
                  <a:srgbClr val="FFC000"/>
                </a:solidFill>
              </a:rPr>
              <a:t> I</a:t>
            </a:r>
            <a:r>
              <a:rPr lang="en-US" sz="4800" b="1" cap="small" dirty="0" smtClean="0">
                <a:solidFill>
                  <a:srgbClr val="FFC000"/>
                </a:solidFill>
              </a:rPr>
              <a:t>n</a:t>
            </a:r>
            <a:r>
              <a:rPr lang="en-US" sz="4800" b="1" dirty="0" smtClean="0">
                <a:solidFill>
                  <a:srgbClr val="FFC000"/>
                </a:solidFill>
              </a:rPr>
              <a:t> S</a:t>
            </a:r>
            <a:r>
              <a:rPr lang="en-US" sz="4800" b="1" cap="small" dirty="0" smtClean="0">
                <a:solidFill>
                  <a:srgbClr val="FFC000"/>
                </a:solidFill>
              </a:rPr>
              <a:t>in</a:t>
            </a:r>
            <a:endParaRPr lang="en-US" sz="4800" b="1" cap="small" dirty="0">
              <a:solidFill>
                <a:srgbClr val="FFC000"/>
              </a:solidFill>
            </a:endParaRPr>
          </a:p>
        </p:txBody>
      </p:sp>
    </p:spTree>
    <p:extLst>
      <p:ext uri="{BB962C8B-B14F-4D97-AF65-F5344CB8AC3E}">
        <p14:creationId xmlns:p14="http://schemas.microsoft.com/office/powerpoint/2010/main" val="34380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500" fill="hold"/>
                                        <p:tgtEl>
                                          <p:spTgt spid="5"/>
                                        </p:tgtEl>
                                        <p:attrNameLst>
                                          <p:attrName>ppt_x</p:attrName>
                                        </p:attrNameLst>
                                      </p:cBhvr>
                                      <p:tavLst>
                                        <p:tav tm="0">
                                          <p:val>
                                            <p:strVal val="#ppt_x"/>
                                          </p:val>
                                        </p:tav>
                                        <p:tav tm="100000">
                                          <p:val>
                                            <p:strVal val="#ppt_x"/>
                                          </p:val>
                                        </p:tav>
                                      </p:tavLst>
                                    </p:anim>
                                    <p:anim calcmode="lin" valueType="num">
                                      <p:cBhvr additive="base">
                                        <p:cTn id="13" dur="1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100</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Dead, But How Dead?</vt:lpstr>
      <vt:lpstr>All in Sin Are Dead Spiritually</vt:lpstr>
      <vt:lpstr>But Bible Recognizes Varying Depths of Those Dead in Sin</vt:lpstr>
      <vt:lpstr>Having Just Died Mark 5:22-42</vt:lpstr>
      <vt:lpstr>Having Died &amp; Ready for Burial Luke 7:11-16</vt:lpstr>
      <vt:lpstr>Having Died &amp; In Decay Mark 5:22-42</vt:lpstr>
      <vt:lpstr>In Every Case of Resurrection,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But How Dead?</dc:title>
  <dc:creator>Harry</dc:creator>
  <cp:lastModifiedBy>Harry</cp:lastModifiedBy>
  <cp:revision>16</cp:revision>
  <dcterms:created xsi:type="dcterms:W3CDTF">2016-08-27T16:44:53Z</dcterms:created>
  <dcterms:modified xsi:type="dcterms:W3CDTF">2016-08-28T12:33:50Z</dcterms:modified>
</cp:coreProperties>
</file>