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397" r:id="rId3"/>
    <p:sldId id="456" r:id="rId4"/>
    <p:sldId id="460" r:id="rId5"/>
    <p:sldId id="461" r:id="rId6"/>
    <p:sldId id="462" r:id="rId7"/>
    <p:sldId id="463" r:id="rId8"/>
    <p:sldId id="464" r:id="rId9"/>
    <p:sldId id="473" r:id="rId10"/>
    <p:sldId id="465" r:id="rId11"/>
    <p:sldId id="466" r:id="rId12"/>
    <p:sldId id="467" r:id="rId13"/>
    <p:sldId id="468" r:id="rId14"/>
    <p:sldId id="469" r:id="rId15"/>
    <p:sldId id="470" r:id="rId16"/>
    <p:sldId id="471" r:id="rId17"/>
    <p:sldId id="472" r:id="rId18"/>
    <p:sldId id="474" r:id="rId19"/>
    <p:sldId id="475" r:id="rId20"/>
    <p:sldId id="476" r:id="rId21"/>
    <p:sldId id="477" r:id="rId22"/>
    <p:sldId id="478" r:id="rId23"/>
    <p:sldId id="479" r:id="rId24"/>
    <p:sldId id="480" r:id="rId25"/>
    <p:sldId id="481" r:id="rId26"/>
    <p:sldId id="482" r:id="rId27"/>
    <p:sldId id="483" r:id="rId28"/>
    <p:sldId id="484" r:id="rId29"/>
    <p:sldId id="485" r:id="rId30"/>
    <p:sldId id="486" r:id="rId31"/>
    <p:sldId id="487" r:id="rId32"/>
    <p:sldId id="488" r:id="rId33"/>
    <p:sldId id="262" r:id="rId3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A27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34" autoAdjust="0"/>
    <p:restoredTop sz="91297" autoAdjust="0"/>
  </p:normalViewPr>
  <p:slideViewPr>
    <p:cSldViewPr>
      <p:cViewPr varScale="1">
        <p:scale>
          <a:sx n="66" d="100"/>
          <a:sy n="66" d="100"/>
        </p:scale>
        <p:origin x="1338"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70A4E1-E3B6-4C5D-8881-60EA1BF32A37}" type="datetimeFigureOut">
              <a:rPr lang="en-US" smtClean="0"/>
              <a:pPr/>
              <a:t>9/10/2016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CC8ED7-D8ED-4759-BDB8-7C166FD24682}" type="slidenum">
              <a:rPr lang="en-US" smtClean="0"/>
              <a:pPr/>
              <a:t>‹#›</a:t>
            </a:fld>
            <a:endParaRPr lang="en-US"/>
          </a:p>
        </p:txBody>
      </p:sp>
    </p:spTree>
    <p:extLst>
      <p:ext uri="{BB962C8B-B14F-4D97-AF65-F5344CB8AC3E}">
        <p14:creationId xmlns:p14="http://schemas.microsoft.com/office/powerpoint/2010/main" val="344922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244FEB-FBC3-4582-B7E8-3253FB0F8CB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CA4610F-366E-43E5-935E-A91C886E7B0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039CBDE-42B0-4039-9FCB-B7DA913824E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0804749-D7E0-4397-A6AF-4BFEAA18B3B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9B3C050-7183-4DE2-BA6D-8D84E7254B5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C9A19B-9603-4EEA-ABA0-C879FAB6386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3662A9C-ADB6-4FBA-B9D6-AC73A6A11CF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5F42A51-4BA4-430F-85DB-60C6AE4F584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D1AB29E-3587-4622-9BF9-81935E682E7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115DF41-4831-4584-875F-078927490E1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2532AC4-4469-4726-82CE-9D9AE28BDCD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A19C653B-AF37-4C8E-B268-1F112AAEFBB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838200"/>
            <a:ext cx="9144000" cy="43550384"/>
          </a:xfrm>
          <a:prstGeom prst="rect">
            <a:avLst/>
          </a:prstGeom>
          <a:solidFill>
            <a:schemeClr val="accent6">
              <a:lumMod val="50000"/>
            </a:schemeClr>
          </a:solidFill>
          <a:ln w="9525">
            <a:noFill/>
            <a:miter lim="800000"/>
            <a:headEnd/>
            <a:tailEnd/>
          </a:ln>
        </p:spPr>
        <p:txBody>
          <a:bodyPr wrap="square">
            <a:spAutoFit/>
          </a:bodyPr>
          <a:lstStyle/>
          <a:p>
            <a:r>
              <a:rPr lang="en-US" sz="2800" dirty="0" err="1">
                <a:solidFill>
                  <a:schemeClr val="bg1"/>
                </a:solidFill>
              </a:rPr>
              <a:t>Jer</a:t>
            </a:r>
            <a:r>
              <a:rPr lang="en-US" sz="2800" dirty="0">
                <a:solidFill>
                  <a:schemeClr val="bg1"/>
                </a:solidFill>
              </a:rPr>
              <a:t> 36:1-32</a:t>
            </a:r>
          </a:p>
          <a:p>
            <a:r>
              <a:rPr lang="en-US" sz="2800" dirty="0">
                <a:solidFill>
                  <a:schemeClr val="bg1"/>
                </a:solidFill>
              </a:rPr>
              <a:t>1 Now it came to pass in the fourth year of </a:t>
            </a:r>
            <a:r>
              <a:rPr lang="en-US" sz="2800" dirty="0" err="1">
                <a:solidFill>
                  <a:schemeClr val="bg1"/>
                </a:solidFill>
              </a:rPr>
              <a:t>Jehoiakim</a:t>
            </a:r>
            <a:r>
              <a:rPr lang="en-US" sz="2800" dirty="0">
                <a:solidFill>
                  <a:schemeClr val="bg1"/>
                </a:solidFill>
              </a:rPr>
              <a:t> the son of Josiah, king of Judah, that this word came to Jeremiah from the Lord, saying: 2 "Take a scroll of a book and write on it all the words that I have spoken to you against Israel, against Judah, and against all the nations, from the day I spoke to you, from the days of Josiah even to this day. </a:t>
            </a:r>
            <a:r>
              <a:rPr lang="en-US" sz="2800" dirty="0">
                <a:solidFill>
                  <a:srgbClr val="FFFF00"/>
                </a:solidFill>
              </a:rPr>
              <a:t>3 It may be that the house of Judah will hear all the adversities which I purpose to bring upon them, that everyone may turn from his evil way, that I may forgive their iniquity and their sin." </a:t>
            </a:r>
            <a:r>
              <a:rPr lang="en-US" sz="2800" dirty="0">
                <a:solidFill>
                  <a:schemeClr val="bg1"/>
                </a:solidFill>
              </a:rPr>
              <a:t>4 Then Jeremiah called Baruch the son of </a:t>
            </a:r>
            <a:r>
              <a:rPr lang="en-US" sz="2800" dirty="0" err="1">
                <a:solidFill>
                  <a:schemeClr val="bg1"/>
                </a:solidFill>
              </a:rPr>
              <a:t>Neriah</a:t>
            </a:r>
            <a:r>
              <a:rPr lang="en-US" sz="2800" dirty="0">
                <a:solidFill>
                  <a:schemeClr val="bg1"/>
                </a:solidFill>
              </a:rPr>
              <a:t>; and Baruch wrote on a scroll of a book, at the instruction of Jeremiah, all the words of the Lord which He had spoken to him. 5 And Jeremiah commanded Baruch, saying, "I am confined, I cannot go into the house of the Lord. 6 You go, therefore, and read from the scroll which you have written at my instruction, the words of the Lord, in the hearing of the people in the Lord's house on the day of fasting. And you shall also read them in the hearing of all Judah who come from their cities. 7 It may be that they will present their supplication before the Lord, and everyone will turn from his evil way. For great is the anger and the fury that the Lord has pronounced against this people." 8 And Baruch the son of </a:t>
            </a:r>
            <a:r>
              <a:rPr lang="en-US" sz="2800" dirty="0" err="1">
                <a:solidFill>
                  <a:schemeClr val="bg1"/>
                </a:solidFill>
              </a:rPr>
              <a:t>Neriah</a:t>
            </a:r>
            <a:r>
              <a:rPr lang="en-US" sz="2800" dirty="0">
                <a:solidFill>
                  <a:schemeClr val="bg1"/>
                </a:solidFill>
              </a:rPr>
              <a:t> did according to all that Jeremiah the prophet commanded him, reading from the book the words of the Lord in the Lord's house.  9 Now it came to pass in the fifth year of </a:t>
            </a:r>
            <a:r>
              <a:rPr lang="en-US" sz="2800" dirty="0" err="1">
                <a:solidFill>
                  <a:schemeClr val="bg1"/>
                </a:solidFill>
              </a:rPr>
              <a:t>Jehoiakim</a:t>
            </a:r>
            <a:r>
              <a:rPr lang="en-US" sz="2800" dirty="0">
                <a:solidFill>
                  <a:schemeClr val="bg1"/>
                </a:solidFill>
              </a:rPr>
              <a:t> the son of Josiah, king of Judah, in the ninth month, that they proclaimed a fast before the Lord to all the people in Jerusalem, and to all the people who came from the cities of Judah to Jerusalem. 10 Then Baruch read from the book the words of Jeremiah in the house of the Lord, in the chamber of </a:t>
            </a:r>
            <a:r>
              <a:rPr lang="en-US" sz="2800" dirty="0" err="1">
                <a:solidFill>
                  <a:schemeClr val="bg1"/>
                </a:solidFill>
              </a:rPr>
              <a:t>Gemariah</a:t>
            </a:r>
            <a:r>
              <a:rPr lang="en-US" sz="2800" dirty="0">
                <a:solidFill>
                  <a:schemeClr val="bg1"/>
                </a:solidFill>
              </a:rPr>
              <a:t> the son of </a:t>
            </a:r>
            <a:r>
              <a:rPr lang="en-US" sz="2800" dirty="0" err="1">
                <a:solidFill>
                  <a:schemeClr val="bg1"/>
                </a:solidFill>
              </a:rPr>
              <a:t>Shaphan</a:t>
            </a:r>
            <a:r>
              <a:rPr lang="en-US" sz="2800" dirty="0">
                <a:solidFill>
                  <a:schemeClr val="bg1"/>
                </a:solidFill>
              </a:rPr>
              <a:t> the scribe, in the upper court at the entry of the New Gate of the Lord's house, in the hearing of all the people.  11 When </a:t>
            </a:r>
            <a:r>
              <a:rPr lang="en-US" sz="2800" dirty="0" err="1">
                <a:solidFill>
                  <a:schemeClr val="bg1"/>
                </a:solidFill>
              </a:rPr>
              <a:t>Michaiah</a:t>
            </a:r>
            <a:r>
              <a:rPr lang="en-US" sz="2800" dirty="0">
                <a:solidFill>
                  <a:schemeClr val="bg1"/>
                </a:solidFill>
              </a:rPr>
              <a:t> the son of </a:t>
            </a:r>
            <a:r>
              <a:rPr lang="en-US" sz="2800" dirty="0" err="1">
                <a:solidFill>
                  <a:schemeClr val="bg1"/>
                </a:solidFill>
              </a:rPr>
              <a:t>Gemariah</a:t>
            </a:r>
            <a:r>
              <a:rPr lang="en-US" sz="2800" dirty="0">
                <a:solidFill>
                  <a:schemeClr val="bg1"/>
                </a:solidFill>
              </a:rPr>
              <a:t>, the son of </a:t>
            </a:r>
            <a:r>
              <a:rPr lang="en-US" sz="2800" dirty="0" err="1">
                <a:solidFill>
                  <a:schemeClr val="bg1"/>
                </a:solidFill>
              </a:rPr>
              <a:t>Shaphan</a:t>
            </a:r>
            <a:r>
              <a:rPr lang="en-US" sz="2800" dirty="0">
                <a:solidFill>
                  <a:schemeClr val="bg1"/>
                </a:solidFill>
              </a:rPr>
              <a:t>, heard all the words of the Lord from the book, 12 he then went down to the king's house, into the scribe's chamber; and there all the princes were sitting — </a:t>
            </a:r>
            <a:r>
              <a:rPr lang="en-US" sz="2800" dirty="0" err="1">
                <a:solidFill>
                  <a:schemeClr val="bg1"/>
                </a:solidFill>
              </a:rPr>
              <a:t>Elishama</a:t>
            </a:r>
            <a:r>
              <a:rPr lang="en-US" sz="2800" dirty="0">
                <a:solidFill>
                  <a:schemeClr val="bg1"/>
                </a:solidFill>
              </a:rPr>
              <a:t> the scribe, </a:t>
            </a:r>
            <a:r>
              <a:rPr lang="en-US" sz="2800" dirty="0" err="1">
                <a:solidFill>
                  <a:schemeClr val="bg1"/>
                </a:solidFill>
              </a:rPr>
              <a:t>Delaiah</a:t>
            </a:r>
            <a:r>
              <a:rPr lang="en-US" sz="2800" dirty="0">
                <a:solidFill>
                  <a:schemeClr val="bg1"/>
                </a:solidFill>
              </a:rPr>
              <a:t> the son of Shemaiah, </a:t>
            </a:r>
            <a:r>
              <a:rPr lang="en-US" sz="2800" dirty="0" err="1">
                <a:solidFill>
                  <a:schemeClr val="bg1"/>
                </a:solidFill>
              </a:rPr>
              <a:t>Elnathan</a:t>
            </a:r>
            <a:r>
              <a:rPr lang="en-US" sz="2800" dirty="0">
                <a:solidFill>
                  <a:schemeClr val="bg1"/>
                </a:solidFill>
              </a:rPr>
              <a:t> the son of </a:t>
            </a:r>
            <a:r>
              <a:rPr lang="en-US" sz="2800" dirty="0" err="1">
                <a:solidFill>
                  <a:schemeClr val="bg1"/>
                </a:solidFill>
              </a:rPr>
              <a:t>Achbor</a:t>
            </a:r>
            <a:r>
              <a:rPr lang="en-US" sz="2800" dirty="0">
                <a:solidFill>
                  <a:schemeClr val="bg1"/>
                </a:solidFill>
              </a:rPr>
              <a:t>, </a:t>
            </a:r>
            <a:r>
              <a:rPr lang="en-US" sz="2800" dirty="0" err="1">
                <a:solidFill>
                  <a:schemeClr val="bg1"/>
                </a:solidFill>
              </a:rPr>
              <a:t>Gemariah</a:t>
            </a:r>
            <a:r>
              <a:rPr lang="en-US" sz="2800" dirty="0">
                <a:solidFill>
                  <a:schemeClr val="bg1"/>
                </a:solidFill>
              </a:rPr>
              <a:t> the son of </a:t>
            </a:r>
            <a:r>
              <a:rPr lang="en-US" sz="2800" dirty="0" err="1">
                <a:solidFill>
                  <a:schemeClr val="bg1"/>
                </a:solidFill>
              </a:rPr>
              <a:t>Shaphan</a:t>
            </a:r>
            <a:r>
              <a:rPr lang="en-US" sz="2800" dirty="0">
                <a:solidFill>
                  <a:schemeClr val="bg1"/>
                </a:solidFill>
              </a:rPr>
              <a:t>, Zedekiah the son of </a:t>
            </a:r>
            <a:r>
              <a:rPr lang="en-US" sz="2800" dirty="0" err="1">
                <a:solidFill>
                  <a:schemeClr val="bg1"/>
                </a:solidFill>
              </a:rPr>
              <a:t>Hananiah</a:t>
            </a:r>
            <a:r>
              <a:rPr lang="en-US" sz="2800" dirty="0">
                <a:solidFill>
                  <a:schemeClr val="bg1"/>
                </a:solidFill>
              </a:rPr>
              <a:t>, and all the princes. 13 Then </a:t>
            </a:r>
            <a:r>
              <a:rPr lang="en-US" sz="2800" dirty="0" err="1">
                <a:solidFill>
                  <a:schemeClr val="bg1"/>
                </a:solidFill>
              </a:rPr>
              <a:t>Michaiah</a:t>
            </a:r>
            <a:r>
              <a:rPr lang="en-US" sz="2800" dirty="0">
                <a:solidFill>
                  <a:schemeClr val="bg1"/>
                </a:solidFill>
              </a:rPr>
              <a:t> declared to them all the words that he had heard when Baruch read the book in the hearing of the people. 14 Therefore all the princes sent </a:t>
            </a:r>
            <a:r>
              <a:rPr lang="en-US" sz="2800" dirty="0" err="1">
                <a:solidFill>
                  <a:schemeClr val="bg1"/>
                </a:solidFill>
              </a:rPr>
              <a:t>Jehudi</a:t>
            </a:r>
            <a:r>
              <a:rPr lang="en-US" sz="2800" dirty="0">
                <a:solidFill>
                  <a:schemeClr val="bg1"/>
                </a:solidFill>
              </a:rPr>
              <a:t> the son of </a:t>
            </a:r>
            <a:r>
              <a:rPr lang="en-US" sz="2800" dirty="0" err="1">
                <a:solidFill>
                  <a:schemeClr val="bg1"/>
                </a:solidFill>
              </a:rPr>
              <a:t>Nethaniah</a:t>
            </a:r>
            <a:r>
              <a:rPr lang="en-US" sz="2800" dirty="0">
                <a:solidFill>
                  <a:schemeClr val="bg1"/>
                </a:solidFill>
              </a:rPr>
              <a:t>, the son of </a:t>
            </a:r>
            <a:r>
              <a:rPr lang="en-US" sz="2800" dirty="0" err="1">
                <a:solidFill>
                  <a:schemeClr val="bg1"/>
                </a:solidFill>
              </a:rPr>
              <a:t>Shelemiah</a:t>
            </a:r>
            <a:r>
              <a:rPr lang="en-US" sz="2800" dirty="0">
                <a:solidFill>
                  <a:schemeClr val="bg1"/>
                </a:solidFill>
              </a:rPr>
              <a:t>, the son of </a:t>
            </a:r>
            <a:r>
              <a:rPr lang="en-US" sz="2800" dirty="0" err="1">
                <a:solidFill>
                  <a:schemeClr val="bg1"/>
                </a:solidFill>
              </a:rPr>
              <a:t>Cushi</a:t>
            </a:r>
            <a:r>
              <a:rPr lang="en-US" sz="2800" dirty="0">
                <a:solidFill>
                  <a:schemeClr val="bg1"/>
                </a:solidFill>
              </a:rPr>
              <a:t>, to Baruch, saying, "Take in your hand the scroll from which you have read in the hearing of the people, and come." So Baruch the son of </a:t>
            </a:r>
            <a:r>
              <a:rPr lang="en-US" sz="2800" dirty="0" err="1">
                <a:solidFill>
                  <a:schemeClr val="bg1"/>
                </a:solidFill>
              </a:rPr>
              <a:t>Neriah</a:t>
            </a:r>
            <a:r>
              <a:rPr lang="en-US" sz="2800" dirty="0">
                <a:solidFill>
                  <a:schemeClr val="bg1"/>
                </a:solidFill>
              </a:rPr>
              <a:t> took the scroll in his hand and came to them. 15 And they said to him, "Sit down now, and read it in our hearing." So Baruch read it in their hearing. 16 Now it happened, when they had heard all the words, that they looked in fear from one to another, and said to Baruch, "We will surely tell the king of all these words." 17 And they asked Baruch, saying, "Tell us now, how did you write all these words — at his instruction?"  18 So Baruch answered them, "He proclaimed with his mouth all these words to me, and I wrote them with ink in the book."  19 Then the princes said to Baruch, "Go and hide, you and Jeremiah; and let no one know where you are." </a:t>
            </a:r>
          </a:p>
          <a:p>
            <a:r>
              <a:rPr lang="en-US" sz="2800" dirty="0">
                <a:solidFill>
                  <a:schemeClr val="bg1"/>
                </a:solidFill>
              </a:rPr>
              <a:t>The King Destroys Jeremiah's Scroll</a:t>
            </a:r>
          </a:p>
          <a:p>
            <a:r>
              <a:rPr lang="en-US" sz="2800" dirty="0">
                <a:solidFill>
                  <a:schemeClr val="bg1"/>
                </a:solidFill>
              </a:rPr>
              <a:t>20 And they went to the king, into the court; but they stored the scroll in the chamber of </a:t>
            </a:r>
            <a:r>
              <a:rPr lang="en-US" sz="2800" dirty="0" err="1">
                <a:solidFill>
                  <a:schemeClr val="bg1"/>
                </a:solidFill>
              </a:rPr>
              <a:t>Elishama</a:t>
            </a:r>
            <a:r>
              <a:rPr lang="en-US" sz="2800" dirty="0">
                <a:solidFill>
                  <a:schemeClr val="bg1"/>
                </a:solidFill>
              </a:rPr>
              <a:t> the scribe, and told all the words in the hearing of the king. 21 So the king sent </a:t>
            </a:r>
            <a:r>
              <a:rPr lang="en-US" sz="2800" dirty="0" err="1">
                <a:solidFill>
                  <a:schemeClr val="bg1"/>
                </a:solidFill>
              </a:rPr>
              <a:t>Jehudi</a:t>
            </a:r>
            <a:r>
              <a:rPr lang="en-US" sz="2800" dirty="0">
                <a:solidFill>
                  <a:schemeClr val="bg1"/>
                </a:solidFill>
              </a:rPr>
              <a:t> to bring the scroll, and he took it from </a:t>
            </a:r>
            <a:r>
              <a:rPr lang="en-US" sz="2800" dirty="0" err="1">
                <a:solidFill>
                  <a:schemeClr val="bg1"/>
                </a:solidFill>
              </a:rPr>
              <a:t>Elishama</a:t>
            </a:r>
            <a:r>
              <a:rPr lang="en-US" sz="2800" dirty="0">
                <a:solidFill>
                  <a:schemeClr val="bg1"/>
                </a:solidFill>
              </a:rPr>
              <a:t> the scribe's chamber. And </a:t>
            </a:r>
            <a:r>
              <a:rPr lang="en-US" sz="2800" dirty="0" err="1">
                <a:solidFill>
                  <a:schemeClr val="bg1"/>
                </a:solidFill>
              </a:rPr>
              <a:t>Jehudi</a:t>
            </a:r>
            <a:r>
              <a:rPr lang="en-US" sz="2800" dirty="0">
                <a:solidFill>
                  <a:schemeClr val="bg1"/>
                </a:solidFill>
              </a:rPr>
              <a:t> read it in the hearing of the king and in the hearing of all the princes who stood beside the king. 22 Now the king was sitting in the winter house in the ninth month, with a fire burning on the hearth before him. </a:t>
            </a:r>
            <a:r>
              <a:rPr lang="en-US" sz="2800" b="1" dirty="0">
                <a:solidFill>
                  <a:srgbClr val="FFFF00"/>
                </a:solidFill>
              </a:rPr>
              <a:t>23 And it happened, when </a:t>
            </a:r>
            <a:r>
              <a:rPr lang="en-US" sz="2800" b="1" dirty="0" err="1">
                <a:solidFill>
                  <a:srgbClr val="FFFF00"/>
                </a:solidFill>
              </a:rPr>
              <a:t>Jehudi</a:t>
            </a:r>
            <a:r>
              <a:rPr lang="en-US" sz="2800" b="1" dirty="0">
                <a:solidFill>
                  <a:srgbClr val="FFFF00"/>
                </a:solidFill>
              </a:rPr>
              <a:t> had read three or four columns, that the king cut it with the scribe's knife and cast it into the fire that was on the hearth, until all the scroll was consumed in the fire that was on the hearth.</a:t>
            </a:r>
            <a:r>
              <a:rPr lang="en-US" sz="2800" dirty="0">
                <a:solidFill>
                  <a:schemeClr val="bg1"/>
                </a:solidFill>
              </a:rPr>
              <a:t> 24 Yet they were not afraid, nor did they tear their garments, the king nor any of his servants who heard all these words. 25 Nevertheless </a:t>
            </a:r>
            <a:r>
              <a:rPr lang="en-US" sz="2800" dirty="0" err="1">
                <a:solidFill>
                  <a:schemeClr val="bg1"/>
                </a:solidFill>
              </a:rPr>
              <a:t>Elnathan</a:t>
            </a:r>
            <a:r>
              <a:rPr lang="en-US" sz="2800" dirty="0">
                <a:solidFill>
                  <a:schemeClr val="bg1"/>
                </a:solidFill>
              </a:rPr>
              <a:t>, </a:t>
            </a:r>
            <a:r>
              <a:rPr lang="en-US" sz="2800" dirty="0" err="1">
                <a:solidFill>
                  <a:schemeClr val="bg1"/>
                </a:solidFill>
              </a:rPr>
              <a:t>Delaiah</a:t>
            </a:r>
            <a:r>
              <a:rPr lang="en-US" sz="2800" dirty="0">
                <a:solidFill>
                  <a:schemeClr val="bg1"/>
                </a:solidFill>
              </a:rPr>
              <a:t>, and </a:t>
            </a:r>
            <a:r>
              <a:rPr lang="en-US" sz="2800" dirty="0" err="1">
                <a:solidFill>
                  <a:schemeClr val="bg1"/>
                </a:solidFill>
              </a:rPr>
              <a:t>Gemariah</a:t>
            </a:r>
            <a:r>
              <a:rPr lang="en-US" sz="2800" dirty="0">
                <a:solidFill>
                  <a:schemeClr val="bg1"/>
                </a:solidFill>
              </a:rPr>
              <a:t> implored the king not to burn the scroll; but he would not listen to them. 26 And the king commanded </a:t>
            </a:r>
            <a:r>
              <a:rPr lang="en-US" sz="2800" dirty="0" err="1">
                <a:solidFill>
                  <a:schemeClr val="bg1"/>
                </a:solidFill>
              </a:rPr>
              <a:t>Jerahmeel</a:t>
            </a:r>
            <a:r>
              <a:rPr lang="en-US" sz="2800" dirty="0">
                <a:solidFill>
                  <a:schemeClr val="bg1"/>
                </a:solidFill>
              </a:rPr>
              <a:t> the king's son, </a:t>
            </a:r>
            <a:r>
              <a:rPr lang="en-US" sz="2800" dirty="0" err="1">
                <a:solidFill>
                  <a:schemeClr val="bg1"/>
                </a:solidFill>
              </a:rPr>
              <a:t>Seraiah</a:t>
            </a:r>
            <a:r>
              <a:rPr lang="en-US" sz="2800" dirty="0">
                <a:solidFill>
                  <a:schemeClr val="bg1"/>
                </a:solidFill>
              </a:rPr>
              <a:t> the son of </a:t>
            </a:r>
            <a:r>
              <a:rPr lang="en-US" sz="2800" dirty="0" err="1">
                <a:solidFill>
                  <a:schemeClr val="bg1"/>
                </a:solidFill>
              </a:rPr>
              <a:t>Azriel</a:t>
            </a:r>
            <a:r>
              <a:rPr lang="en-US" sz="2800" dirty="0">
                <a:solidFill>
                  <a:schemeClr val="bg1"/>
                </a:solidFill>
              </a:rPr>
              <a:t>, and </a:t>
            </a:r>
            <a:r>
              <a:rPr lang="en-US" sz="2800" dirty="0" err="1">
                <a:solidFill>
                  <a:schemeClr val="bg1"/>
                </a:solidFill>
              </a:rPr>
              <a:t>Shelemiah</a:t>
            </a:r>
            <a:r>
              <a:rPr lang="en-US" sz="2800" dirty="0">
                <a:solidFill>
                  <a:schemeClr val="bg1"/>
                </a:solidFill>
              </a:rPr>
              <a:t> the son of </a:t>
            </a:r>
            <a:r>
              <a:rPr lang="en-US" sz="2800" dirty="0" err="1">
                <a:solidFill>
                  <a:schemeClr val="bg1"/>
                </a:solidFill>
              </a:rPr>
              <a:t>Abdeel</a:t>
            </a:r>
            <a:r>
              <a:rPr lang="en-US" sz="2800" dirty="0">
                <a:solidFill>
                  <a:schemeClr val="bg1"/>
                </a:solidFill>
              </a:rPr>
              <a:t>, to seize Baruch the scribe and Jeremiah the prophet, but the Lord hid them. </a:t>
            </a:r>
          </a:p>
          <a:p>
            <a:r>
              <a:rPr lang="en-US" sz="2800" dirty="0">
                <a:solidFill>
                  <a:schemeClr val="bg1"/>
                </a:solidFill>
              </a:rPr>
              <a:t>Jeremiah Rewrites the Scroll</a:t>
            </a:r>
          </a:p>
          <a:p>
            <a:r>
              <a:rPr lang="en-US" sz="2800" dirty="0">
                <a:solidFill>
                  <a:schemeClr val="bg1"/>
                </a:solidFill>
              </a:rPr>
              <a:t>27 Now after the king had burned the scroll with the words which Baruch had written at the instruction of Jeremiah, the word of the Lord came to Jeremiah, saying: 28 "Take yet another scroll, and write on it all the former words that were in the first scroll which </a:t>
            </a:r>
            <a:r>
              <a:rPr lang="en-US" sz="2800" dirty="0" err="1">
                <a:solidFill>
                  <a:schemeClr val="bg1"/>
                </a:solidFill>
              </a:rPr>
              <a:t>Jehoiakim</a:t>
            </a:r>
            <a:r>
              <a:rPr lang="en-US" sz="2800" dirty="0">
                <a:solidFill>
                  <a:schemeClr val="bg1"/>
                </a:solidFill>
              </a:rPr>
              <a:t> the king of Judah has burned. 29 And you shall say to </a:t>
            </a:r>
            <a:r>
              <a:rPr lang="en-US" sz="2800" dirty="0" err="1">
                <a:solidFill>
                  <a:schemeClr val="bg1"/>
                </a:solidFill>
              </a:rPr>
              <a:t>Jehoiakim</a:t>
            </a:r>
            <a:r>
              <a:rPr lang="en-US" sz="2800" dirty="0">
                <a:solidFill>
                  <a:schemeClr val="bg1"/>
                </a:solidFill>
              </a:rPr>
              <a:t> king of Judah, 'Thus says the Lord: "You have burned this scroll, saying, 'Why have you written in it that the king of Babylon will certainly come and destroy this land, and cause man and beast to cease from here?'" 30 Therefore thus says the Lord concerning </a:t>
            </a:r>
            <a:r>
              <a:rPr lang="en-US" sz="2800" dirty="0" err="1">
                <a:solidFill>
                  <a:schemeClr val="bg1"/>
                </a:solidFill>
              </a:rPr>
              <a:t>Jehoiakim</a:t>
            </a:r>
            <a:r>
              <a:rPr lang="en-US" sz="2800" dirty="0">
                <a:solidFill>
                  <a:schemeClr val="bg1"/>
                </a:solidFill>
              </a:rPr>
              <a:t> king of Judah: "He shall have no one to sit on the throne of David, and his dead body shall be cast out to the heat of the day and the frost of the night. 31 I will punish him, his family, and his servants for their iniquity; and I will bring on them, on the inhabitants of Jerusalem, and on the men of Judah all the doom that I have pronounced against them; but they did not heed."'"  32 Then Jeremiah took another scroll and gave it to Baruch the scribe, the son of </a:t>
            </a:r>
            <a:r>
              <a:rPr lang="en-US" sz="2800" dirty="0" err="1">
                <a:solidFill>
                  <a:schemeClr val="bg1"/>
                </a:solidFill>
              </a:rPr>
              <a:t>Neriah</a:t>
            </a:r>
            <a:r>
              <a:rPr lang="en-US" sz="2800" dirty="0">
                <a:solidFill>
                  <a:schemeClr val="bg1"/>
                </a:solidFill>
              </a:rPr>
              <a:t>, who wrote on it at the instruction of Jeremiah all the words of the book which </a:t>
            </a:r>
            <a:r>
              <a:rPr lang="en-US" sz="2800" dirty="0" err="1">
                <a:solidFill>
                  <a:schemeClr val="bg1"/>
                </a:solidFill>
              </a:rPr>
              <a:t>Jehoiakim</a:t>
            </a:r>
            <a:r>
              <a:rPr lang="en-US" sz="2800" dirty="0">
                <a:solidFill>
                  <a:schemeClr val="bg1"/>
                </a:solidFill>
              </a:rPr>
              <a:t> king of Judah had burned in the fire. And besides, there were added to them many similar words. </a:t>
            </a:r>
          </a:p>
          <a:p>
            <a:r>
              <a:rPr lang="en-US" sz="2800" dirty="0">
                <a:solidFill>
                  <a:schemeClr val="bg1"/>
                </a:solidFill>
              </a:rPr>
              <a:t>NKJV</a:t>
            </a:r>
          </a:p>
          <a:p>
            <a:r>
              <a:rPr lang="en-US" dirty="0">
                <a:solidFill>
                  <a:schemeClr val="bg1"/>
                </a:solidFill>
              </a:rPr>
              <a:t>)</a:t>
            </a:r>
          </a:p>
        </p:txBody>
      </p:sp>
      <p:sp>
        <p:nvSpPr>
          <p:cNvPr id="10243" name="TextBox 6"/>
          <p:cNvSpPr txBox="1">
            <a:spLocks noChangeArrowheads="1"/>
          </p:cNvSpPr>
          <p:nvPr/>
        </p:nvSpPr>
        <p:spPr bwMode="auto">
          <a:xfrm>
            <a:off x="0" y="0"/>
            <a:ext cx="9144000" cy="830997"/>
          </a:xfrm>
          <a:prstGeom prst="rect">
            <a:avLst/>
          </a:prstGeom>
          <a:blipFill dpi="0" rotWithShape="1">
            <a:blip r:embed="rId2" cstate="print"/>
            <a:srcRect/>
            <a:tile tx="0" ty="0" sx="100000" sy="100000" flip="none" algn="tl"/>
          </a:blipFill>
          <a:ln w="9525">
            <a:noFill/>
            <a:miter lim="800000"/>
            <a:headEnd/>
            <a:tailEnd/>
          </a:ln>
        </p:spPr>
        <p:txBody>
          <a:bodyPr>
            <a:spAutoFit/>
          </a:bodyPr>
          <a:lstStyle/>
          <a:p>
            <a:pPr algn="ctr"/>
            <a:r>
              <a:rPr lang="en-US" sz="4800" dirty="0"/>
              <a:t> </a:t>
            </a:r>
            <a:r>
              <a:rPr lang="en-US" sz="4400" b="1" dirty="0"/>
              <a:t>Two Kings – One Message</a:t>
            </a:r>
          </a:p>
        </p:txBody>
      </p:sp>
    </p:spTree>
    <p:extLst>
      <p:ext uri="{BB962C8B-B14F-4D97-AF65-F5344CB8AC3E}">
        <p14:creationId xmlns:p14="http://schemas.microsoft.com/office/powerpoint/2010/main" val="2600161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up)">
                                      <p:cBhvr>
                                        <p:cTn id="7" dur="1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838200"/>
            <a:ext cx="9144000" cy="37948850"/>
          </a:xfrm>
          <a:prstGeom prst="rect">
            <a:avLst/>
          </a:prstGeom>
          <a:solidFill>
            <a:schemeClr val="accent6">
              <a:lumMod val="50000"/>
            </a:schemeClr>
          </a:solidFill>
          <a:ln w="9525">
            <a:noFill/>
            <a:miter lim="800000"/>
            <a:headEnd/>
            <a:tailEnd/>
          </a:ln>
        </p:spPr>
        <p:txBody>
          <a:bodyPr wrap="square">
            <a:spAutoFit/>
          </a:bodyPr>
          <a:lstStyle/>
          <a:p>
            <a:r>
              <a:rPr lang="en-US" sz="2800" dirty="0" err="1">
                <a:solidFill>
                  <a:schemeClr val="bg1"/>
                </a:solidFill>
              </a:rPr>
              <a:t>Jer</a:t>
            </a:r>
            <a:r>
              <a:rPr lang="en-US" sz="2800" dirty="0">
                <a:solidFill>
                  <a:schemeClr val="bg1"/>
                </a:solidFill>
              </a:rPr>
              <a:t> 36:1-32</a:t>
            </a:r>
          </a:p>
          <a:p>
            <a:r>
              <a:rPr lang="en-US" sz="2800" dirty="0">
                <a:solidFill>
                  <a:schemeClr val="bg1"/>
                </a:solidFill>
              </a:rPr>
              <a:t>go into the house of the Lord. 6 You go, therefore, and read from the scroll which you have written at my instruction, the words of the Lord, in the hearing of the people in the Lord's house on the day of fasting. And you shall also read them in the hearing of all Judah who come from their cities. </a:t>
            </a:r>
            <a:r>
              <a:rPr lang="en-US" sz="2800" dirty="0">
                <a:solidFill>
                  <a:srgbClr val="FFFF00"/>
                </a:solidFill>
              </a:rPr>
              <a:t>7 It may be that they will present their supplication before the Lord, and everyone will turn from his evil way. For great is the anger and the fury that the Lord has pronounced against this people."</a:t>
            </a:r>
            <a:r>
              <a:rPr lang="en-US" sz="2800" dirty="0">
                <a:solidFill>
                  <a:schemeClr val="bg1"/>
                </a:solidFill>
              </a:rPr>
              <a:t> 8 And Baruch the son of </a:t>
            </a:r>
            <a:r>
              <a:rPr lang="en-US" sz="2800" dirty="0" err="1">
                <a:solidFill>
                  <a:schemeClr val="bg1"/>
                </a:solidFill>
              </a:rPr>
              <a:t>Neriah</a:t>
            </a:r>
            <a:r>
              <a:rPr lang="en-US" sz="2800" dirty="0">
                <a:solidFill>
                  <a:schemeClr val="bg1"/>
                </a:solidFill>
              </a:rPr>
              <a:t> did according to all that Jeremiah the prophet commanded him, reading from the book the words of the Lord in the Lord's house.  9 Now it came to pass in the fifth year of </a:t>
            </a:r>
            <a:r>
              <a:rPr lang="en-US" sz="2800" dirty="0" err="1">
                <a:solidFill>
                  <a:schemeClr val="bg1"/>
                </a:solidFill>
              </a:rPr>
              <a:t>Jehoiakim</a:t>
            </a:r>
            <a:r>
              <a:rPr lang="en-US" sz="2800" dirty="0">
                <a:solidFill>
                  <a:schemeClr val="bg1"/>
                </a:solidFill>
              </a:rPr>
              <a:t> the son of Josiah, king of Judah, in the ninth month, that they proclaimed a fast before the Lord to all the people in Jerusalem, and to all the people who came from the cities of Judah to Jerusalem. 10 Then Baruch read from the book the words of Jeremiah in the house of the Lord, in the chamber of </a:t>
            </a:r>
            <a:r>
              <a:rPr lang="en-US" sz="2800" dirty="0" err="1">
                <a:solidFill>
                  <a:schemeClr val="bg1"/>
                </a:solidFill>
              </a:rPr>
              <a:t>Gemariah</a:t>
            </a:r>
            <a:r>
              <a:rPr lang="en-US" sz="2800" dirty="0">
                <a:solidFill>
                  <a:schemeClr val="bg1"/>
                </a:solidFill>
              </a:rPr>
              <a:t> the son of </a:t>
            </a:r>
            <a:r>
              <a:rPr lang="en-US" sz="2800" dirty="0" err="1">
                <a:solidFill>
                  <a:schemeClr val="bg1"/>
                </a:solidFill>
              </a:rPr>
              <a:t>Shaphan</a:t>
            </a:r>
            <a:r>
              <a:rPr lang="en-US" sz="2800" dirty="0">
                <a:solidFill>
                  <a:schemeClr val="bg1"/>
                </a:solidFill>
              </a:rPr>
              <a:t> the scribe, in the upper court at the entry of the New Gate of the Lord's house, in the hearing of all the people.  11 When </a:t>
            </a:r>
            <a:r>
              <a:rPr lang="en-US" sz="2800" dirty="0" err="1">
                <a:solidFill>
                  <a:schemeClr val="bg1"/>
                </a:solidFill>
              </a:rPr>
              <a:t>Michaiah</a:t>
            </a:r>
            <a:r>
              <a:rPr lang="en-US" sz="2800" dirty="0">
                <a:solidFill>
                  <a:schemeClr val="bg1"/>
                </a:solidFill>
              </a:rPr>
              <a:t> the son of </a:t>
            </a:r>
            <a:r>
              <a:rPr lang="en-US" sz="2800" dirty="0" err="1">
                <a:solidFill>
                  <a:schemeClr val="bg1"/>
                </a:solidFill>
              </a:rPr>
              <a:t>Gemariah</a:t>
            </a:r>
            <a:r>
              <a:rPr lang="en-US" sz="2800" dirty="0">
                <a:solidFill>
                  <a:schemeClr val="bg1"/>
                </a:solidFill>
              </a:rPr>
              <a:t>, the son of </a:t>
            </a:r>
            <a:r>
              <a:rPr lang="en-US" sz="2800" dirty="0" err="1">
                <a:solidFill>
                  <a:schemeClr val="bg1"/>
                </a:solidFill>
              </a:rPr>
              <a:t>Shaphan</a:t>
            </a:r>
            <a:r>
              <a:rPr lang="en-US" sz="2800" dirty="0">
                <a:solidFill>
                  <a:schemeClr val="bg1"/>
                </a:solidFill>
              </a:rPr>
              <a:t>, heard all the words of the Lord from the book, 12 he then went down to the king's house, into the scribe's chamber; and there all the princes were sitting — </a:t>
            </a:r>
            <a:r>
              <a:rPr lang="en-US" sz="2800" dirty="0" err="1">
                <a:solidFill>
                  <a:schemeClr val="bg1"/>
                </a:solidFill>
              </a:rPr>
              <a:t>Elishama</a:t>
            </a:r>
            <a:r>
              <a:rPr lang="en-US" sz="2800" dirty="0">
                <a:solidFill>
                  <a:schemeClr val="bg1"/>
                </a:solidFill>
              </a:rPr>
              <a:t> the scribe, </a:t>
            </a:r>
            <a:r>
              <a:rPr lang="en-US" sz="2800" dirty="0" err="1">
                <a:solidFill>
                  <a:schemeClr val="bg1"/>
                </a:solidFill>
              </a:rPr>
              <a:t>Delaiah</a:t>
            </a:r>
            <a:r>
              <a:rPr lang="en-US" sz="2800" dirty="0">
                <a:solidFill>
                  <a:schemeClr val="bg1"/>
                </a:solidFill>
              </a:rPr>
              <a:t> the son of Shemaiah, </a:t>
            </a:r>
            <a:r>
              <a:rPr lang="en-US" sz="2800" dirty="0" err="1">
                <a:solidFill>
                  <a:schemeClr val="bg1"/>
                </a:solidFill>
              </a:rPr>
              <a:t>Elnathan</a:t>
            </a:r>
            <a:r>
              <a:rPr lang="en-US" sz="2800" dirty="0">
                <a:solidFill>
                  <a:schemeClr val="bg1"/>
                </a:solidFill>
              </a:rPr>
              <a:t> the son of </a:t>
            </a:r>
            <a:r>
              <a:rPr lang="en-US" sz="2800" dirty="0" err="1">
                <a:solidFill>
                  <a:schemeClr val="bg1"/>
                </a:solidFill>
              </a:rPr>
              <a:t>Achbor</a:t>
            </a:r>
            <a:r>
              <a:rPr lang="en-US" sz="2800" dirty="0">
                <a:solidFill>
                  <a:schemeClr val="bg1"/>
                </a:solidFill>
              </a:rPr>
              <a:t>, </a:t>
            </a:r>
            <a:r>
              <a:rPr lang="en-US" sz="2800" dirty="0" err="1">
                <a:solidFill>
                  <a:schemeClr val="bg1"/>
                </a:solidFill>
              </a:rPr>
              <a:t>Gemariah</a:t>
            </a:r>
            <a:r>
              <a:rPr lang="en-US" sz="2800" dirty="0">
                <a:solidFill>
                  <a:schemeClr val="bg1"/>
                </a:solidFill>
              </a:rPr>
              <a:t> the son of </a:t>
            </a:r>
            <a:r>
              <a:rPr lang="en-US" sz="2800" dirty="0" err="1">
                <a:solidFill>
                  <a:schemeClr val="bg1"/>
                </a:solidFill>
              </a:rPr>
              <a:t>Shaphan</a:t>
            </a:r>
            <a:r>
              <a:rPr lang="en-US" sz="2800" dirty="0">
                <a:solidFill>
                  <a:schemeClr val="bg1"/>
                </a:solidFill>
              </a:rPr>
              <a:t>, Zedekiah the son of </a:t>
            </a:r>
            <a:r>
              <a:rPr lang="en-US" sz="2800" dirty="0" err="1">
                <a:solidFill>
                  <a:schemeClr val="bg1"/>
                </a:solidFill>
              </a:rPr>
              <a:t>Hananiah</a:t>
            </a:r>
            <a:r>
              <a:rPr lang="en-US" sz="2800" dirty="0">
                <a:solidFill>
                  <a:schemeClr val="bg1"/>
                </a:solidFill>
              </a:rPr>
              <a:t>, and all the princes. 13 Then </a:t>
            </a:r>
            <a:r>
              <a:rPr lang="en-US" sz="2800" dirty="0" err="1">
                <a:solidFill>
                  <a:schemeClr val="bg1"/>
                </a:solidFill>
              </a:rPr>
              <a:t>Michaiah</a:t>
            </a:r>
            <a:r>
              <a:rPr lang="en-US" sz="2800" dirty="0">
                <a:solidFill>
                  <a:schemeClr val="bg1"/>
                </a:solidFill>
              </a:rPr>
              <a:t> declared to them all the words that he had heard when Baruch read the book in the hearing of the people. 14 Therefore all the princes sent </a:t>
            </a:r>
            <a:r>
              <a:rPr lang="en-US" sz="2800" dirty="0" err="1">
                <a:solidFill>
                  <a:schemeClr val="bg1"/>
                </a:solidFill>
              </a:rPr>
              <a:t>Jehudi</a:t>
            </a:r>
            <a:r>
              <a:rPr lang="en-US" sz="2800" dirty="0">
                <a:solidFill>
                  <a:schemeClr val="bg1"/>
                </a:solidFill>
              </a:rPr>
              <a:t> the son of </a:t>
            </a:r>
            <a:r>
              <a:rPr lang="en-US" sz="2800" dirty="0" err="1">
                <a:solidFill>
                  <a:schemeClr val="bg1"/>
                </a:solidFill>
              </a:rPr>
              <a:t>Nethaniah</a:t>
            </a:r>
            <a:r>
              <a:rPr lang="en-US" sz="2800" dirty="0">
                <a:solidFill>
                  <a:schemeClr val="bg1"/>
                </a:solidFill>
              </a:rPr>
              <a:t>, the son of </a:t>
            </a:r>
            <a:r>
              <a:rPr lang="en-US" sz="2800" dirty="0" err="1">
                <a:solidFill>
                  <a:schemeClr val="bg1"/>
                </a:solidFill>
              </a:rPr>
              <a:t>Shelemiah</a:t>
            </a:r>
            <a:r>
              <a:rPr lang="en-US" sz="2800" dirty="0">
                <a:solidFill>
                  <a:schemeClr val="bg1"/>
                </a:solidFill>
              </a:rPr>
              <a:t>, the son of </a:t>
            </a:r>
            <a:r>
              <a:rPr lang="en-US" sz="2800" dirty="0" err="1">
                <a:solidFill>
                  <a:schemeClr val="bg1"/>
                </a:solidFill>
              </a:rPr>
              <a:t>Cushi</a:t>
            </a:r>
            <a:r>
              <a:rPr lang="en-US" sz="2800" dirty="0">
                <a:solidFill>
                  <a:schemeClr val="bg1"/>
                </a:solidFill>
              </a:rPr>
              <a:t>, to Baruch, saying, "Take in your hand the scroll from which you have read in the hearing of the people, and come." So Baruch the son of </a:t>
            </a:r>
            <a:r>
              <a:rPr lang="en-US" sz="2800" dirty="0" err="1">
                <a:solidFill>
                  <a:schemeClr val="bg1"/>
                </a:solidFill>
              </a:rPr>
              <a:t>Neriah</a:t>
            </a:r>
            <a:r>
              <a:rPr lang="en-US" sz="2800" dirty="0">
                <a:solidFill>
                  <a:schemeClr val="bg1"/>
                </a:solidFill>
              </a:rPr>
              <a:t> took the scroll in his hand and came to them. 15 And they said to him, "Sit down now, and read it in our hearing." So Baruch read it in their hearing. 16 Now it happened, when they had heard all the words, that they looked in fear from one to another, and said to Baruch, "We will surely tell the king of all these words." 17 And they asked Baruch, saying, "Tell us now, how did you write all these words — at his instruction?"  18 So Baruch answered them, "He proclaimed with his mouth all these words to me, and I wrote them with ink in the book."  19 Then the princes said to Baruch, "Go and hide, you and Jeremiah; and let no one know where you are." </a:t>
            </a:r>
          </a:p>
          <a:p>
            <a:r>
              <a:rPr lang="en-US" sz="2800" dirty="0">
                <a:solidFill>
                  <a:schemeClr val="bg1"/>
                </a:solidFill>
              </a:rPr>
              <a:t>The King Destroys Jeremiah's Scroll</a:t>
            </a:r>
          </a:p>
          <a:p>
            <a:r>
              <a:rPr lang="en-US" sz="2800" dirty="0">
                <a:solidFill>
                  <a:schemeClr val="bg1"/>
                </a:solidFill>
              </a:rPr>
              <a:t>20 And they went to the king, into the court; but they stored the scroll in the chamber of </a:t>
            </a:r>
            <a:r>
              <a:rPr lang="en-US" sz="2800" dirty="0" err="1">
                <a:solidFill>
                  <a:schemeClr val="bg1"/>
                </a:solidFill>
              </a:rPr>
              <a:t>Elishama</a:t>
            </a:r>
            <a:r>
              <a:rPr lang="en-US" sz="2800" dirty="0">
                <a:solidFill>
                  <a:schemeClr val="bg1"/>
                </a:solidFill>
              </a:rPr>
              <a:t> the scribe, and told all the words in the hearing of the king. 21 So the king sent </a:t>
            </a:r>
            <a:r>
              <a:rPr lang="en-US" sz="2800" dirty="0" err="1">
                <a:solidFill>
                  <a:schemeClr val="bg1"/>
                </a:solidFill>
              </a:rPr>
              <a:t>Jehudi</a:t>
            </a:r>
            <a:r>
              <a:rPr lang="en-US" sz="2800" dirty="0">
                <a:solidFill>
                  <a:schemeClr val="bg1"/>
                </a:solidFill>
              </a:rPr>
              <a:t> to bring the scroll, and he took it from </a:t>
            </a:r>
            <a:r>
              <a:rPr lang="en-US" sz="2800" dirty="0" err="1">
                <a:solidFill>
                  <a:schemeClr val="bg1"/>
                </a:solidFill>
              </a:rPr>
              <a:t>Elishama</a:t>
            </a:r>
            <a:r>
              <a:rPr lang="en-US" sz="2800" dirty="0">
                <a:solidFill>
                  <a:schemeClr val="bg1"/>
                </a:solidFill>
              </a:rPr>
              <a:t> the scribe's chamber. And </a:t>
            </a:r>
            <a:r>
              <a:rPr lang="en-US" sz="2800" dirty="0" err="1">
                <a:solidFill>
                  <a:schemeClr val="bg1"/>
                </a:solidFill>
              </a:rPr>
              <a:t>Jehudi</a:t>
            </a:r>
            <a:r>
              <a:rPr lang="en-US" sz="2800" dirty="0">
                <a:solidFill>
                  <a:schemeClr val="bg1"/>
                </a:solidFill>
              </a:rPr>
              <a:t> read it in the hearing of the king and in the hearing of all the princes who stood beside the king. 22 Now the king was sitting in the winter house in the ninth month, with a fire burning on the hearth before him. </a:t>
            </a:r>
            <a:r>
              <a:rPr lang="en-US" sz="2800" b="1" dirty="0">
                <a:solidFill>
                  <a:srgbClr val="FFFF00"/>
                </a:solidFill>
              </a:rPr>
              <a:t>23 And it happened, when </a:t>
            </a:r>
            <a:r>
              <a:rPr lang="en-US" sz="2800" b="1" dirty="0" err="1">
                <a:solidFill>
                  <a:srgbClr val="FFFF00"/>
                </a:solidFill>
              </a:rPr>
              <a:t>Jehudi</a:t>
            </a:r>
            <a:r>
              <a:rPr lang="en-US" sz="2800" b="1" dirty="0">
                <a:solidFill>
                  <a:srgbClr val="FFFF00"/>
                </a:solidFill>
              </a:rPr>
              <a:t> had read three or four columns, that the king cut it with the scribe's knife and cast it into the fire that was on the hearth, until all the scroll was consumed in the fire that was on the hearth.</a:t>
            </a:r>
            <a:r>
              <a:rPr lang="en-US" sz="2800" dirty="0">
                <a:solidFill>
                  <a:schemeClr val="bg1"/>
                </a:solidFill>
              </a:rPr>
              <a:t> 24 Yet they were not afraid, nor did they tear their garments, the king nor any of his servants who heard all these words. 25 Nevertheless </a:t>
            </a:r>
            <a:r>
              <a:rPr lang="en-US" sz="2800" dirty="0" err="1">
                <a:solidFill>
                  <a:schemeClr val="bg1"/>
                </a:solidFill>
              </a:rPr>
              <a:t>Elnathan</a:t>
            </a:r>
            <a:r>
              <a:rPr lang="en-US" sz="2800" dirty="0">
                <a:solidFill>
                  <a:schemeClr val="bg1"/>
                </a:solidFill>
              </a:rPr>
              <a:t>, </a:t>
            </a:r>
            <a:r>
              <a:rPr lang="en-US" sz="2800" dirty="0" err="1">
                <a:solidFill>
                  <a:schemeClr val="bg1"/>
                </a:solidFill>
              </a:rPr>
              <a:t>Delaiah</a:t>
            </a:r>
            <a:r>
              <a:rPr lang="en-US" sz="2800" dirty="0">
                <a:solidFill>
                  <a:schemeClr val="bg1"/>
                </a:solidFill>
              </a:rPr>
              <a:t>, and </a:t>
            </a:r>
            <a:r>
              <a:rPr lang="en-US" sz="2800" dirty="0" err="1">
                <a:solidFill>
                  <a:schemeClr val="bg1"/>
                </a:solidFill>
              </a:rPr>
              <a:t>Gemariah</a:t>
            </a:r>
            <a:r>
              <a:rPr lang="en-US" sz="2800" dirty="0">
                <a:solidFill>
                  <a:schemeClr val="bg1"/>
                </a:solidFill>
              </a:rPr>
              <a:t> implored the king not to burn the scroll; but he would not listen to them. 26 And the king commanded </a:t>
            </a:r>
            <a:r>
              <a:rPr lang="en-US" sz="2800" dirty="0" err="1">
                <a:solidFill>
                  <a:schemeClr val="bg1"/>
                </a:solidFill>
              </a:rPr>
              <a:t>Jerahmeel</a:t>
            </a:r>
            <a:r>
              <a:rPr lang="en-US" sz="2800" dirty="0">
                <a:solidFill>
                  <a:schemeClr val="bg1"/>
                </a:solidFill>
              </a:rPr>
              <a:t> the king's son, </a:t>
            </a:r>
            <a:r>
              <a:rPr lang="en-US" sz="2800" dirty="0" err="1">
                <a:solidFill>
                  <a:schemeClr val="bg1"/>
                </a:solidFill>
              </a:rPr>
              <a:t>Seraiah</a:t>
            </a:r>
            <a:r>
              <a:rPr lang="en-US" sz="2800" dirty="0">
                <a:solidFill>
                  <a:schemeClr val="bg1"/>
                </a:solidFill>
              </a:rPr>
              <a:t> the son of </a:t>
            </a:r>
            <a:r>
              <a:rPr lang="en-US" sz="2800" dirty="0" err="1">
                <a:solidFill>
                  <a:schemeClr val="bg1"/>
                </a:solidFill>
              </a:rPr>
              <a:t>Azriel</a:t>
            </a:r>
            <a:r>
              <a:rPr lang="en-US" sz="2800" dirty="0">
                <a:solidFill>
                  <a:schemeClr val="bg1"/>
                </a:solidFill>
              </a:rPr>
              <a:t>, and </a:t>
            </a:r>
            <a:r>
              <a:rPr lang="en-US" sz="2800" dirty="0" err="1">
                <a:solidFill>
                  <a:schemeClr val="bg1"/>
                </a:solidFill>
              </a:rPr>
              <a:t>Shelemiah</a:t>
            </a:r>
            <a:r>
              <a:rPr lang="en-US" sz="2800" dirty="0">
                <a:solidFill>
                  <a:schemeClr val="bg1"/>
                </a:solidFill>
              </a:rPr>
              <a:t> the son of </a:t>
            </a:r>
            <a:r>
              <a:rPr lang="en-US" sz="2800" dirty="0" err="1">
                <a:solidFill>
                  <a:schemeClr val="bg1"/>
                </a:solidFill>
              </a:rPr>
              <a:t>Abdeel</a:t>
            </a:r>
            <a:r>
              <a:rPr lang="en-US" sz="2800" dirty="0">
                <a:solidFill>
                  <a:schemeClr val="bg1"/>
                </a:solidFill>
              </a:rPr>
              <a:t>, to seize Baruch the scribe and Jeremiah the prophet, but the Lord hid them. </a:t>
            </a:r>
          </a:p>
          <a:p>
            <a:r>
              <a:rPr lang="en-US" sz="2800" dirty="0">
                <a:solidFill>
                  <a:schemeClr val="bg1"/>
                </a:solidFill>
              </a:rPr>
              <a:t>Jeremiah Rewrites the Scroll</a:t>
            </a:r>
          </a:p>
          <a:p>
            <a:r>
              <a:rPr lang="en-US" sz="2800" dirty="0">
                <a:solidFill>
                  <a:schemeClr val="bg1"/>
                </a:solidFill>
              </a:rPr>
              <a:t>27 Now after the king had burned the scroll with the words which Baruch had written at the instruction of Jeremiah, the word of the Lord came to Jeremiah, saying: 28 "Take yet another scroll, and write on it all the former words that were in the first scroll which </a:t>
            </a:r>
            <a:r>
              <a:rPr lang="en-US" sz="2800" dirty="0" err="1">
                <a:solidFill>
                  <a:schemeClr val="bg1"/>
                </a:solidFill>
              </a:rPr>
              <a:t>Jehoiakim</a:t>
            </a:r>
            <a:r>
              <a:rPr lang="en-US" sz="2800" dirty="0">
                <a:solidFill>
                  <a:schemeClr val="bg1"/>
                </a:solidFill>
              </a:rPr>
              <a:t> the king of Judah has burned. 29 And you shall say to </a:t>
            </a:r>
            <a:r>
              <a:rPr lang="en-US" sz="2800" dirty="0" err="1">
                <a:solidFill>
                  <a:schemeClr val="bg1"/>
                </a:solidFill>
              </a:rPr>
              <a:t>Jehoiakim</a:t>
            </a:r>
            <a:r>
              <a:rPr lang="en-US" sz="2800" dirty="0">
                <a:solidFill>
                  <a:schemeClr val="bg1"/>
                </a:solidFill>
              </a:rPr>
              <a:t> king of Judah, 'Thus says the Lord: "You have burned this scroll, saying, 'Why have you written in it that the king of Babylon will certainly come and destroy this land, and cause man and beast to cease from here?'" 30 Therefore thus says the Lord concerning </a:t>
            </a:r>
            <a:r>
              <a:rPr lang="en-US" sz="2800" dirty="0" err="1">
                <a:solidFill>
                  <a:schemeClr val="bg1"/>
                </a:solidFill>
              </a:rPr>
              <a:t>Jehoiakim</a:t>
            </a:r>
            <a:r>
              <a:rPr lang="en-US" sz="2800" dirty="0">
                <a:solidFill>
                  <a:schemeClr val="bg1"/>
                </a:solidFill>
              </a:rPr>
              <a:t> king of Judah: "He shall have no one to sit on the throne of David, and his dead body shall be cast out to the heat of the day and the frost of the night. 31 I will punish him, his family, and his servants for their iniquity; and I will bring on them, on the inhabitants of Jerusalem, and on the men of Judah all the doom that I have pronounced against them; but they did not heed."'"  32 Then Jeremiah took another scroll and gave it to Baruch the scribe, the son of </a:t>
            </a:r>
            <a:r>
              <a:rPr lang="en-US" sz="2800" dirty="0" err="1">
                <a:solidFill>
                  <a:schemeClr val="bg1"/>
                </a:solidFill>
              </a:rPr>
              <a:t>Neriah</a:t>
            </a:r>
            <a:r>
              <a:rPr lang="en-US" sz="2800" dirty="0">
                <a:solidFill>
                  <a:schemeClr val="bg1"/>
                </a:solidFill>
              </a:rPr>
              <a:t>, who wrote on it at the instruction of Jeremiah all the words of the book which </a:t>
            </a:r>
            <a:r>
              <a:rPr lang="en-US" sz="2800" dirty="0" err="1">
                <a:solidFill>
                  <a:schemeClr val="bg1"/>
                </a:solidFill>
              </a:rPr>
              <a:t>Jehoiakim</a:t>
            </a:r>
            <a:r>
              <a:rPr lang="en-US" sz="2800" dirty="0">
                <a:solidFill>
                  <a:schemeClr val="bg1"/>
                </a:solidFill>
              </a:rPr>
              <a:t> king of Judah had burned in the fire. And besides, there were added to them many similar words. </a:t>
            </a:r>
          </a:p>
          <a:p>
            <a:r>
              <a:rPr lang="en-US" sz="2800" dirty="0">
                <a:solidFill>
                  <a:schemeClr val="bg1"/>
                </a:solidFill>
              </a:rPr>
              <a:t>NKJV</a:t>
            </a:r>
          </a:p>
          <a:p>
            <a:r>
              <a:rPr lang="en-US" dirty="0">
                <a:solidFill>
                  <a:schemeClr val="bg1"/>
                </a:solidFill>
              </a:rPr>
              <a:t>)</a:t>
            </a:r>
          </a:p>
        </p:txBody>
      </p:sp>
      <p:sp>
        <p:nvSpPr>
          <p:cNvPr id="10243" name="TextBox 6"/>
          <p:cNvSpPr txBox="1">
            <a:spLocks noChangeArrowheads="1"/>
          </p:cNvSpPr>
          <p:nvPr/>
        </p:nvSpPr>
        <p:spPr bwMode="auto">
          <a:xfrm>
            <a:off x="0" y="0"/>
            <a:ext cx="9144000" cy="830997"/>
          </a:xfrm>
          <a:prstGeom prst="rect">
            <a:avLst/>
          </a:prstGeom>
          <a:blipFill dpi="0" rotWithShape="1">
            <a:blip r:embed="rId2" cstate="print"/>
            <a:srcRect/>
            <a:tile tx="0" ty="0" sx="100000" sy="100000" flip="none" algn="tl"/>
          </a:blipFill>
          <a:ln w="9525">
            <a:noFill/>
            <a:miter lim="800000"/>
            <a:headEnd/>
            <a:tailEnd/>
          </a:ln>
        </p:spPr>
        <p:txBody>
          <a:bodyPr>
            <a:spAutoFit/>
          </a:bodyPr>
          <a:lstStyle/>
          <a:p>
            <a:pPr algn="ctr"/>
            <a:r>
              <a:rPr lang="en-US" sz="4800" dirty="0"/>
              <a:t> </a:t>
            </a:r>
            <a:r>
              <a:rPr lang="en-US" sz="4400" b="1" dirty="0"/>
              <a:t>Two Kings – One Message</a:t>
            </a:r>
          </a:p>
        </p:txBody>
      </p:sp>
    </p:spTree>
    <p:extLst>
      <p:ext uri="{BB962C8B-B14F-4D97-AF65-F5344CB8AC3E}">
        <p14:creationId xmlns:p14="http://schemas.microsoft.com/office/powerpoint/2010/main" val="2815203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up)">
                                      <p:cBhvr>
                                        <p:cTn id="7" dur="1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838200"/>
            <a:ext cx="9144000" cy="32347317"/>
          </a:xfrm>
          <a:prstGeom prst="rect">
            <a:avLst/>
          </a:prstGeom>
          <a:solidFill>
            <a:schemeClr val="accent6">
              <a:lumMod val="50000"/>
            </a:schemeClr>
          </a:solidFill>
          <a:ln w="9525">
            <a:noFill/>
            <a:miter lim="800000"/>
            <a:headEnd/>
            <a:tailEnd/>
          </a:ln>
        </p:spPr>
        <p:txBody>
          <a:bodyPr wrap="square">
            <a:spAutoFit/>
          </a:bodyPr>
          <a:lstStyle/>
          <a:p>
            <a:r>
              <a:rPr lang="en-US" sz="2800" dirty="0" err="1">
                <a:solidFill>
                  <a:schemeClr val="bg1"/>
                </a:solidFill>
              </a:rPr>
              <a:t>Jer</a:t>
            </a:r>
            <a:r>
              <a:rPr lang="en-US" sz="2800" dirty="0">
                <a:solidFill>
                  <a:schemeClr val="bg1"/>
                </a:solidFill>
              </a:rPr>
              <a:t> 36:1-32</a:t>
            </a:r>
          </a:p>
          <a:p>
            <a:r>
              <a:rPr lang="en-US" sz="2800" dirty="0">
                <a:solidFill>
                  <a:schemeClr val="bg1"/>
                </a:solidFill>
              </a:rPr>
              <a:t>before the Lord to all the people in Jerusalem, and to all the people who came from the cities of Judah to Jerusalem. 10 Then Baruch read from the book the words of Jeremiah in the house of the Lord, in the chamber of </a:t>
            </a:r>
            <a:r>
              <a:rPr lang="en-US" sz="2800" dirty="0" err="1">
                <a:solidFill>
                  <a:schemeClr val="bg1"/>
                </a:solidFill>
              </a:rPr>
              <a:t>Gemariah</a:t>
            </a:r>
            <a:r>
              <a:rPr lang="en-US" sz="2800" dirty="0">
                <a:solidFill>
                  <a:schemeClr val="bg1"/>
                </a:solidFill>
              </a:rPr>
              <a:t> the son of </a:t>
            </a:r>
            <a:r>
              <a:rPr lang="en-US" sz="2800" dirty="0" err="1">
                <a:solidFill>
                  <a:schemeClr val="bg1"/>
                </a:solidFill>
              </a:rPr>
              <a:t>Shaphan</a:t>
            </a:r>
            <a:r>
              <a:rPr lang="en-US" sz="2800" dirty="0">
                <a:solidFill>
                  <a:schemeClr val="bg1"/>
                </a:solidFill>
              </a:rPr>
              <a:t> the scribe, in the upper court at the entry of the New Gate of the Lord's house, in the hearing of all the people.  11 When </a:t>
            </a:r>
            <a:r>
              <a:rPr lang="en-US" sz="2800" dirty="0" err="1">
                <a:solidFill>
                  <a:schemeClr val="bg1"/>
                </a:solidFill>
              </a:rPr>
              <a:t>Michaiah</a:t>
            </a:r>
            <a:r>
              <a:rPr lang="en-US" sz="2800" dirty="0">
                <a:solidFill>
                  <a:schemeClr val="bg1"/>
                </a:solidFill>
              </a:rPr>
              <a:t> the son of </a:t>
            </a:r>
            <a:r>
              <a:rPr lang="en-US" sz="2800" dirty="0" err="1">
                <a:solidFill>
                  <a:schemeClr val="bg1"/>
                </a:solidFill>
              </a:rPr>
              <a:t>Gemariah</a:t>
            </a:r>
            <a:r>
              <a:rPr lang="en-US" sz="2800" dirty="0">
                <a:solidFill>
                  <a:schemeClr val="bg1"/>
                </a:solidFill>
              </a:rPr>
              <a:t>, the son of </a:t>
            </a:r>
            <a:r>
              <a:rPr lang="en-US" sz="2800" dirty="0" err="1">
                <a:solidFill>
                  <a:schemeClr val="bg1"/>
                </a:solidFill>
              </a:rPr>
              <a:t>Shaphan</a:t>
            </a:r>
            <a:r>
              <a:rPr lang="en-US" sz="2800" dirty="0">
                <a:solidFill>
                  <a:schemeClr val="bg1"/>
                </a:solidFill>
              </a:rPr>
              <a:t>, heard all the words of the Lord from the book, 12 he then went down to the king's house, into the scribe's chamber; and there all the princes were sitting — </a:t>
            </a:r>
            <a:r>
              <a:rPr lang="en-US" sz="2800" dirty="0" err="1">
                <a:solidFill>
                  <a:srgbClr val="FFFF00"/>
                </a:solidFill>
              </a:rPr>
              <a:t>Elishama</a:t>
            </a:r>
            <a:r>
              <a:rPr lang="en-US" sz="2800" dirty="0">
                <a:solidFill>
                  <a:srgbClr val="FFFF00"/>
                </a:solidFill>
              </a:rPr>
              <a:t> the scribe, </a:t>
            </a:r>
            <a:r>
              <a:rPr lang="en-US" sz="2800" dirty="0" err="1">
                <a:solidFill>
                  <a:srgbClr val="FFFF00"/>
                </a:solidFill>
              </a:rPr>
              <a:t>Delaiah</a:t>
            </a:r>
            <a:r>
              <a:rPr lang="en-US" sz="2800" dirty="0">
                <a:solidFill>
                  <a:srgbClr val="FFFF00"/>
                </a:solidFill>
              </a:rPr>
              <a:t> the son of Shemaiah, </a:t>
            </a:r>
            <a:r>
              <a:rPr lang="en-US" sz="2800" dirty="0" err="1">
                <a:solidFill>
                  <a:srgbClr val="FFFF00"/>
                </a:solidFill>
              </a:rPr>
              <a:t>Elnathan</a:t>
            </a:r>
            <a:r>
              <a:rPr lang="en-US" sz="2800" dirty="0">
                <a:solidFill>
                  <a:srgbClr val="FFFF00"/>
                </a:solidFill>
              </a:rPr>
              <a:t> the son of </a:t>
            </a:r>
            <a:r>
              <a:rPr lang="en-US" sz="2800" dirty="0" err="1">
                <a:solidFill>
                  <a:srgbClr val="FFFF00"/>
                </a:solidFill>
              </a:rPr>
              <a:t>Achbor</a:t>
            </a:r>
            <a:r>
              <a:rPr lang="en-US" sz="2800" dirty="0">
                <a:solidFill>
                  <a:srgbClr val="FFFF00"/>
                </a:solidFill>
              </a:rPr>
              <a:t>, </a:t>
            </a:r>
            <a:r>
              <a:rPr lang="en-US" sz="2800" dirty="0" err="1">
                <a:solidFill>
                  <a:srgbClr val="FFFF00"/>
                </a:solidFill>
              </a:rPr>
              <a:t>Gemariah</a:t>
            </a:r>
            <a:r>
              <a:rPr lang="en-US" sz="2800" dirty="0">
                <a:solidFill>
                  <a:srgbClr val="FFFF00"/>
                </a:solidFill>
              </a:rPr>
              <a:t> the son of </a:t>
            </a:r>
            <a:r>
              <a:rPr lang="en-US" sz="2800" dirty="0" err="1">
                <a:solidFill>
                  <a:srgbClr val="FFFF00"/>
                </a:solidFill>
              </a:rPr>
              <a:t>Shaphan</a:t>
            </a:r>
            <a:r>
              <a:rPr lang="en-US" sz="2800" dirty="0">
                <a:solidFill>
                  <a:srgbClr val="FFFF00"/>
                </a:solidFill>
              </a:rPr>
              <a:t>, Zedekiah the son of </a:t>
            </a:r>
            <a:r>
              <a:rPr lang="en-US" sz="2800" dirty="0" err="1">
                <a:solidFill>
                  <a:srgbClr val="FFFF00"/>
                </a:solidFill>
              </a:rPr>
              <a:t>Hananiah</a:t>
            </a:r>
            <a:r>
              <a:rPr lang="en-US" sz="2800" dirty="0">
                <a:solidFill>
                  <a:srgbClr val="FFFF00"/>
                </a:solidFill>
              </a:rPr>
              <a:t>, and all the princes. </a:t>
            </a:r>
            <a:r>
              <a:rPr lang="en-US" sz="2800" dirty="0">
                <a:solidFill>
                  <a:schemeClr val="bg1"/>
                </a:solidFill>
              </a:rPr>
              <a:t>13 Then </a:t>
            </a:r>
            <a:r>
              <a:rPr lang="en-US" sz="2800" dirty="0" err="1">
                <a:solidFill>
                  <a:schemeClr val="bg1"/>
                </a:solidFill>
              </a:rPr>
              <a:t>Michaiah</a:t>
            </a:r>
            <a:r>
              <a:rPr lang="en-US" sz="2800" dirty="0">
                <a:solidFill>
                  <a:schemeClr val="bg1"/>
                </a:solidFill>
              </a:rPr>
              <a:t> declared to them all the words that he had heard when Baruch read the book in the hearing of the people. 14 Therefore all the princes sent </a:t>
            </a:r>
            <a:r>
              <a:rPr lang="en-US" sz="2800" dirty="0" err="1">
                <a:solidFill>
                  <a:schemeClr val="bg1"/>
                </a:solidFill>
              </a:rPr>
              <a:t>Jehudi</a:t>
            </a:r>
            <a:r>
              <a:rPr lang="en-US" sz="2800" dirty="0">
                <a:solidFill>
                  <a:schemeClr val="bg1"/>
                </a:solidFill>
              </a:rPr>
              <a:t> the son of </a:t>
            </a:r>
            <a:r>
              <a:rPr lang="en-US" sz="2800" dirty="0" err="1">
                <a:solidFill>
                  <a:schemeClr val="bg1"/>
                </a:solidFill>
              </a:rPr>
              <a:t>Nethaniah</a:t>
            </a:r>
            <a:r>
              <a:rPr lang="en-US" sz="2800" dirty="0">
                <a:solidFill>
                  <a:schemeClr val="bg1"/>
                </a:solidFill>
              </a:rPr>
              <a:t>, the son of </a:t>
            </a:r>
            <a:r>
              <a:rPr lang="en-US" sz="2800" dirty="0" err="1">
                <a:solidFill>
                  <a:schemeClr val="bg1"/>
                </a:solidFill>
              </a:rPr>
              <a:t>Shelemiah</a:t>
            </a:r>
            <a:r>
              <a:rPr lang="en-US" sz="2800" dirty="0">
                <a:solidFill>
                  <a:schemeClr val="bg1"/>
                </a:solidFill>
              </a:rPr>
              <a:t>, the son of </a:t>
            </a:r>
            <a:r>
              <a:rPr lang="en-US" sz="2800" dirty="0" err="1">
                <a:solidFill>
                  <a:schemeClr val="bg1"/>
                </a:solidFill>
              </a:rPr>
              <a:t>Cushi</a:t>
            </a:r>
            <a:r>
              <a:rPr lang="en-US" sz="2800" dirty="0">
                <a:solidFill>
                  <a:schemeClr val="bg1"/>
                </a:solidFill>
              </a:rPr>
              <a:t>, to Baruch, saying, "Take in your hand the scroll from which you have read in the hearing of the people, and come." So Baruch the son of </a:t>
            </a:r>
            <a:r>
              <a:rPr lang="en-US" sz="2800" dirty="0" err="1">
                <a:solidFill>
                  <a:schemeClr val="bg1"/>
                </a:solidFill>
              </a:rPr>
              <a:t>Neriah</a:t>
            </a:r>
            <a:r>
              <a:rPr lang="en-US" sz="2800" dirty="0">
                <a:solidFill>
                  <a:schemeClr val="bg1"/>
                </a:solidFill>
              </a:rPr>
              <a:t> took the scroll in his hand and came to them. 15 And they said to him, "Sit down now, and read it in our hearing." So Baruch read it in their hearing. 16 Now it happened, when they had heard all the words, that they looked in fear from one to another, and said to Baruch, "We will surely tell the king of all these words." 17 And they asked Baruch, saying, "Tell us now, how did you write all these words — at his instruction?"  18 So Baruch answered them, "He proclaimed with his mouth all these words to me, and I wrote them with ink in the book."  19 Then the princes said to Baruch, "Go and hide, you and Jeremiah; and let no one know where you are." </a:t>
            </a:r>
          </a:p>
          <a:p>
            <a:r>
              <a:rPr lang="en-US" sz="2800" dirty="0">
                <a:solidFill>
                  <a:schemeClr val="bg1"/>
                </a:solidFill>
              </a:rPr>
              <a:t>The King Destroys Jeremiah's Scroll</a:t>
            </a:r>
          </a:p>
          <a:p>
            <a:r>
              <a:rPr lang="en-US" sz="2800" dirty="0">
                <a:solidFill>
                  <a:schemeClr val="bg1"/>
                </a:solidFill>
              </a:rPr>
              <a:t>20 And they went to the king, into the court; but they stored the scroll in the chamber of </a:t>
            </a:r>
            <a:r>
              <a:rPr lang="en-US" sz="2800" dirty="0" err="1">
                <a:solidFill>
                  <a:schemeClr val="bg1"/>
                </a:solidFill>
              </a:rPr>
              <a:t>Elishama</a:t>
            </a:r>
            <a:r>
              <a:rPr lang="en-US" sz="2800" dirty="0">
                <a:solidFill>
                  <a:schemeClr val="bg1"/>
                </a:solidFill>
              </a:rPr>
              <a:t> the scribe, and told all the words in the hearing of the king. 21 So the king sent </a:t>
            </a:r>
            <a:r>
              <a:rPr lang="en-US" sz="2800" dirty="0" err="1">
                <a:solidFill>
                  <a:schemeClr val="bg1"/>
                </a:solidFill>
              </a:rPr>
              <a:t>Jehudi</a:t>
            </a:r>
            <a:r>
              <a:rPr lang="en-US" sz="2800" dirty="0">
                <a:solidFill>
                  <a:schemeClr val="bg1"/>
                </a:solidFill>
              </a:rPr>
              <a:t> to bring the scroll, and he took it from </a:t>
            </a:r>
            <a:r>
              <a:rPr lang="en-US" sz="2800" dirty="0" err="1">
                <a:solidFill>
                  <a:schemeClr val="bg1"/>
                </a:solidFill>
              </a:rPr>
              <a:t>Elishama</a:t>
            </a:r>
            <a:r>
              <a:rPr lang="en-US" sz="2800" dirty="0">
                <a:solidFill>
                  <a:schemeClr val="bg1"/>
                </a:solidFill>
              </a:rPr>
              <a:t> the scribe's chamber. And </a:t>
            </a:r>
            <a:r>
              <a:rPr lang="en-US" sz="2800" dirty="0" err="1">
                <a:solidFill>
                  <a:schemeClr val="bg1"/>
                </a:solidFill>
              </a:rPr>
              <a:t>Jehudi</a:t>
            </a:r>
            <a:r>
              <a:rPr lang="en-US" sz="2800" dirty="0">
                <a:solidFill>
                  <a:schemeClr val="bg1"/>
                </a:solidFill>
              </a:rPr>
              <a:t> read it in the hearing of the king and in the hearing of all the princes who stood beside the king. 22 Now the king was sitting in the winter house in the ninth month, with a fire burning on the hearth before him. </a:t>
            </a:r>
            <a:r>
              <a:rPr lang="en-US" sz="2800" b="1" dirty="0">
                <a:solidFill>
                  <a:srgbClr val="FFFF00"/>
                </a:solidFill>
              </a:rPr>
              <a:t>23 And it happened, when </a:t>
            </a:r>
            <a:r>
              <a:rPr lang="en-US" sz="2800" b="1" dirty="0" err="1">
                <a:solidFill>
                  <a:srgbClr val="FFFF00"/>
                </a:solidFill>
              </a:rPr>
              <a:t>Jehudi</a:t>
            </a:r>
            <a:r>
              <a:rPr lang="en-US" sz="2800" b="1" dirty="0">
                <a:solidFill>
                  <a:srgbClr val="FFFF00"/>
                </a:solidFill>
              </a:rPr>
              <a:t> had read three or four columns, that the king cut it with the scribe's knife and cast it into the fire that was on the hearth, until all the scroll was consumed in the fire that was on the hearth.</a:t>
            </a:r>
            <a:r>
              <a:rPr lang="en-US" sz="2800" dirty="0">
                <a:solidFill>
                  <a:schemeClr val="bg1"/>
                </a:solidFill>
              </a:rPr>
              <a:t> 24 Yet they were not afraid, nor did they tear their garments, the king nor any of his servants who heard all these words. 25 Nevertheless </a:t>
            </a:r>
            <a:r>
              <a:rPr lang="en-US" sz="2800" dirty="0" err="1">
                <a:solidFill>
                  <a:schemeClr val="bg1"/>
                </a:solidFill>
              </a:rPr>
              <a:t>Elnathan</a:t>
            </a:r>
            <a:r>
              <a:rPr lang="en-US" sz="2800" dirty="0">
                <a:solidFill>
                  <a:schemeClr val="bg1"/>
                </a:solidFill>
              </a:rPr>
              <a:t>, </a:t>
            </a:r>
            <a:r>
              <a:rPr lang="en-US" sz="2800" dirty="0" err="1">
                <a:solidFill>
                  <a:schemeClr val="bg1"/>
                </a:solidFill>
              </a:rPr>
              <a:t>Delaiah</a:t>
            </a:r>
            <a:r>
              <a:rPr lang="en-US" sz="2800" dirty="0">
                <a:solidFill>
                  <a:schemeClr val="bg1"/>
                </a:solidFill>
              </a:rPr>
              <a:t>, and </a:t>
            </a:r>
            <a:r>
              <a:rPr lang="en-US" sz="2800" dirty="0" err="1">
                <a:solidFill>
                  <a:schemeClr val="bg1"/>
                </a:solidFill>
              </a:rPr>
              <a:t>Gemariah</a:t>
            </a:r>
            <a:r>
              <a:rPr lang="en-US" sz="2800" dirty="0">
                <a:solidFill>
                  <a:schemeClr val="bg1"/>
                </a:solidFill>
              </a:rPr>
              <a:t> implored the king not to burn the scroll; but he would not listen to them. 26 And the king commanded </a:t>
            </a:r>
            <a:r>
              <a:rPr lang="en-US" sz="2800" dirty="0" err="1">
                <a:solidFill>
                  <a:schemeClr val="bg1"/>
                </a:solidFill>
              </a:rPr>
              <a:t>Jerahmeel</a:t>
            </a:r>
            <a:r>
              <a:rPr lang="en-US" sz="2800" dirty="0">
                <a:solidFill>
                  <a:schemeClr val="bg1"/>
                </a:solidFill>
              </a:rPr>
              <a:t> the king's son, </a:t>
            </a:r>
            <a:r>
              <a:rPr lang="en-US" sz="2800" dirty="0" err="1">
                <a:solidFill>
                  <a:schemeClr val="bg1"/>
                </a:solidFill>
              </a:rPr>
              <a:t>Seraiah</a:t>
            </a:r>
            <a:r>
              <a:rPr lang="en-US" sz="2800" dirty="0">
                <a:solidFill>
                  <a:schemeClr val="bg1"/>
                </a:solidFill>
              </a:rPr>
              <a:t> the son of </a:t>
            </a:r>
            <a:r>
              <a:rPr lang="en-US" sz="2800" dirty="0" err="1">
                <a:solidFill>
                  <a:schemeClr val="bg1"/>
                </a:solidFill>
              </a:rPr>
              <a:t>Azriel</a:t>
            </a:r>
            <a:r>
              <a:rPr lang="en-US" sz="2800" dirty="0">
                <a:solidFill>
                  <a:schemeClr val="bg1"/>
                </a:solidFill>
              </a:rPr>
              <a:t>, and </a:t>
            </a:r>
            <a:r>
              <a:rPr lang="en-US" sz="2800" dirty="0" err="1">
                <a:solidFill>
                  <a:schemeClr val="bg1"/>
                </a:solidFill>
              </a:rPr>
              <a:t>Shelemiah</a:t>
            </a:r>
            <a:r>
              <a:rPr lang="en-US" sz="2800" dirty="0">
                <a:solidFill>
                  <a:schemeClr val="bg1"/>
                </a:solidFill>
              </a:rPr>
              <a:t> the son of </a:t>
            </a:r>
            <a:r>
              <a:rPr lang="en-US" sz="2800" dirty="0" err="1">
                <a:solidFill>
                  <a:schemeClr val="bg1"/>
                </a:solidFill>
              </a:rPr>
              <a:t>Abdeel</a:t>
            </a:r>
            <a:r>
              <a:rPr lang="en-US" sz="2800" dirty="0">
                <a:solidFill>
                  <a:schemeClr val="bg1"/>
                </a:solidFill>
              </a:rPr>
              <a:t>, to seize Baruch the scribe and Jeremiah the prophet, but the Lord hid them. </a:t>
            </a:r>
          </a:p>
          <a:p>
            <a:r>
              <a:rPr lang="en-US" sz="2800" dirty="0">
                <a:solidFill>
                  <a:schemeClr val="bg1"/>
                </a:solidFill>
              </a:rPr>
              <a:t>Jeremiah Rewrites the Scroll</a:t>
            </a:r>
          </a:p>
          <a:p>
            <a:r>
              <a:rPr lang="en-US" sz="2800" dirty="0">
                <a:solidFill>
                  <a:schemeClr val="bg1"/>
                </a:solidFill>
              </a:rPr>
              <a:t>27 Now after the king had burned the scroll with the words which Baruch had written at the instruction of Jeremiah, the word of the Lord came to Jeremiah, saying: 28 "Take yet another scroll, and write on it all the former words that were in the first scroll which </a:t>
            </a:r>
            <a:r>
              <a:rPr lang="en-US" sz="2800" dirty="0" err="1">
                <a:solidFill>
                  <a:schemeClr val="bg1"/>
                </a:solidFill>
              </a:rPr>
              <a:t>Jehoiakim</a:t>
            </a:r>
            <a:r>
              <a:rPr lang="en-US" sz="2800" dirty="0">
                <a:solidFill>
                  <a:schemeClr val="bg1"/>
                </a:solidFill>
              </a:rPr>
              <a:t> the king of Judah has burned. 29 And you shall say to </a:t>
            </a:r>
            <a:r>
              <a:rPr lang="en-US" sz="2800" dirty="0" err="1">
                <a:solidFill>
                  <a:schemeClr val="bg1"/>
                </a:solidFill>
              </a:rPr>
              <a:t>Jehoiakim</a:t>
            </a:r>
            <a:r>
              <a:rPr lang="en-US" sz="2800" dirty="0">
                <a:solidFill>
                  <a:schemeClr val="bg1"/>
                </a:solidFill>
              </a:rPr>
              <a:t> king of Judah, 'Thus says the Lord: "You have burned this scroll, saying, 'Why have you written in it that the king of Babylon will certainly come and destroy this land, and cause man and beast to cease from here?'" 30 Therefore thus says the Lord concerning </a:t>
            </a:r>
            <a:r>
              <a:rPr lang="en-US" sz="2800" dirty="0" err="1">
                <a:solidFill>
                  <a:schemeClr val="bg1"/>
                </a:solidFill>
              </a:rPr>
              <a:t>Jehoiakim</a:t>
            </a:r>
            <a:r>
              <a:rPr lang="en-US" sz="2800" dirty="0">
                <a:solidFill>
                  <a:schemeClr val="bg1"/>
                </a:solidFill>
              </a:rPr>
              <a:t> king of Judah: "He shall have no one to sit on the throne of David, and his dead body shall be cast out to the heat of the day and the frost of the night. 31 I will punish him, his family, and his servants for their iniquity; and I will bring on them, on the inhabitants of Jerusalem, and on the men of Judah all the doom that I have pronounced against them; but they did not heed."'"  32 Then Jeremiah took another scroll and gave it to Baruch the scribe, the son of </a:t>
            </a:r>
            <a:r>
              <a:rPr lang="en-US" sz="2800" dirty="0" err="1">
                <a:solidFill>
                  <a:schemeClr val="bg1"/>
                </a:solidFill>
              </a:rPr>
              <a:t>Neriah</a:t>
            </a:r>
            <a:r>
              <a:rPr lang="en-US" sz="2800" dirty="0">
                <a:solidFill>
                  <a:schemeClr val="bg1"/>
                </a:solidFill>
              </a:rPr>
              <a:t>, who wrote on it at the instruction of Jeremiah all the words of the book which </a:t>
            </a:r>
            <a:r>
              <a:rPr lang="en-US" sz="2800" dirty="0" err="1">
                <a:solidFill>
                  <a:schemeClr val="bg1"/>
                </a:solidFill>
              </a:rPr>
              <a:t>Jehoiakim</a:t>
            </a:r>
            <a:r>
              <a:rPr lang="en-US" sz="2800" dirty="0">
                <a:solidFill>
                  <a:schemeClr val="bg1"/>
                </a:solidFill>
              </a:rPr>
              <a:t> king of Judah had burned in the fire. And besides, there were added to them many similar words. </a:t>
            </a:r>
          </a:p>
          <a:p>
            <a:r>
              <a:rPr lang="en-US" sz="2800" dirty="0">
                <a:solidFill>
                  <a:schemeClr val="bg1"/>
                </a:solidFill>
              </a:rPr>
              <a:t>NKJV</a:t>
            </a:r>
          </a:p>
          <a:p>
            <a:r>
              <a:rPr lang="en-US" dirty="0">
                <a:solidFill>
                  <a:schemeClr val="bg1"/>
                </a:solidFill>
              </a:rPr>
              <a:t>)</a:t>
            </a:r>
          </a:p>
        </p:txBody>
      </p:sp>
      <p:sp>
        <p:nvSpPr>
          <p:cNvPr id="10243" name="TextBox 6"/>
          <p:cNvSpPr txBox="1">
            <a:spLocks noChangeArrowheads="1"/>
          </p:cNvSpPr>
          <p:nvPr/>
        </p:nvSpPr>
        <p:spPr bwMode="auto">
          <a:xfrm>
            <a:off x="0" y="0"/>
            <a:ext cx="9144000" cy="830997"/>
          </a:xfrm>
          <a:prstGeom prst="rect">
            <a:avLst/>
          </a:prstGeom>
          <a:blipFill dpi="0" rotWithShape="1">
            <a:blip r:embed="rId2" cstate="print"/>
            <a:srcRect/>
            <a:tile tx="0" ty="0" sx="100000" sy="100000" flip="none" algn="tl"/>
          </a:blipFill>
          <a:ln w="9525">
            <a:noFill/>
            <a:miter lim="800000"/>
            <a:headEnd/>
            <a:tailEnd/>
          </a:ln>
        </p:spPr>
        <p:txBody>
          <a:bodyPr>
            <a:spAutoFit/>
          </a:bodyPr>
          <a:lstStyle/>
          <a:p>
            <a:pPr algn="ctr"/>
            <a:r>
              <a:rPr lang="en-US" sz="4800" dirty="0"/>
              <a:t> </a:t>
            </a:r>
            <a:r>
              <a:rPr lang="en-US" sz="4400" b="1" dirty="0"/>
              <a:t>Two Kings – One Message</a:t>
            </a:r>
          </a:p>
        </p:txBody>
      </p:sp>
    </p:spTree>
    <p:extLst>
      <p:ext uri="{BB962C8B-B14F-4D97-AF65-F5344CB8AC3E}">
        <p14:creationId xmlns:p14="http://schemas.microsoft.com/office/powerpoint/2010/main" val="4110816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up)">
                                      <p:cBhvr>
                                        <p:cTn id="7" dur="1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838200"/>
            <a:ext cx="9144000" cy="26745783"/>
          </a:xfrm>
          <a:prstGeom prst="rect">
            <a:avLst/>
          </a:prstGeom>
          <a:solidFill>
            <a:schemeClr val="accent6">
              <a:lumMod val="50000"/>
            </a:schemeClr>
          </a:solidFill>
          <a:ln w="9525">
            <a:noFill/>
            <a:miter lim="800000"/>
            <a:headEnd/>
            <a:tailEnd/>
          </a:ln>
        </p:spPr>
        <p:txBody>
          <a:bodyPr wrap="square">
            <a:spAutoFit/>
          </a:bodyPr>
          <a:lstStyle/>
          <a:p>
            <a:r>
              <a:rPr lang="en-US" sz="2800" dirty="0" err="1">
                <a:solidFill>
                  <a:schemeClr val="bg1"/>
                </a:solidFill>
              </a:rPr>
              <a:t>Jer</a:t>
            </a:r>
            <a:r>
              <a:rPr lang="en-US" sz="2800" dirty="0">
                <a:solidFill>
                  <a:schemeClr val="bg1"/>
                </a:solidFill>
              </a:rPr>
              <a:t> 36:1-32</a:t>
            </a:r>
          </a:p>
          <a:p>
            <a:r>
              <a:rPr lang="en-US" sz="2800" dirty="0">
                <a:solidFill>
                  <a:schemeClr val="bg1"/>
                </a:solidFill>
              </a:rPr>
              <a:t>he had heard when Baruch read the book in the hearing of the people. 14 Therefore all the princes sent </a:t>
            </a:r>
            <a:r>
              <a:rPr lang="en-US" sz="2800" dirty="0" err="1">
                <a:solidFill>
                  <a:schemeClr val="bg1"/>
                </a:solidFill>
              </a:rPr>
              <a:t>Jehudi</a:t>
            </a:r>
            <a:r>
              <a:rPr lang="en-US" sz="2800" dirty="0">
                <a:solidFill>
                  <a:schemeClr val="bg1"/>
                </a:solidFill>
              </a:rPr>
              <a:t> the son of </a:t>
            </a:r>
            <a:r>
              <a:rPr lang="en-US" sz="2800" dirty="0" err="1">
                <a:solidFill>
                  <a:schemeClr val="bg1"/>
                </a:solidFill>
              </a:rPr>
              <a:t>Nethaniah</a:t>
            </a:r>
            <a:r>
              <a:rPr lang="en-US" sz="2800" dirty="0">
                <a:solidFill>
                  <a:schemeClr val="bg1"/>
                </a:solidFill>
              </a:rPr>
              <a:t>, the son of </a:t>
            </a:r>
            <a:r>
              <a:rPr lang="en-US" sz="2800" dirty="0" err="1">
                <a:solidFill>
                  <a:schemeClr val="bg1"/>
                </a:solidFill>
              </a:rPr>
              <a:t>Shelemiah</a:t>
            </a:r>
            <a:r>
              <a:rPr lang="en-US" sz="2800" dirty="0">
                <a:solidFill>
                  <a:schemeClr val="bg1"/>
                </a:solidFill>
              </a:rPr>
              <a:t>, the son of </a:t>
            </a:r>
            <a:r>
              <a:rPr lang="en-US" sz="2800" dirty="0" err="1">
                <a:solidFill>
                  <a:schemeClr val="bg1"/>
                </a:solidFill>
              </a:rPr>
              <a:t>Cushi</a:t>
            </a:r>
            <a:r>
              <a:rPr lang="en-US" sz="2800" dirty="0">
                <a:solidFill>
                  <a:schemeClr val="bg1"/>
                </a:solidFill>
              </a:rPr>
              <a:t>, to Baruch, saying, "Take in your hand the scroll from which you have read in the hearing of the people, and come." So Baruch the son of </a:t>
            </a:r>
            <a:r>
              <a:rPr lang="en-US" sz="2800" dirty="0" err="1">
                <a:solidFill>
                  <a:schemeClr val="bg1"/>
                </a:solidFill>
              </a:rPr>
              <a:t>Neriah</a:t>
            </a:r>
            <a:r>
              <a:rPr lang="en-US" sz="2800" dirty="0">
                <a:solidFill>
                  <a:schemeClr val="bg1"/>
                </a:solidFill>
              </a:rPr>
              <a:t> took the scroll in his hand and came to them. 15 And they said to him, "Sit down now, and read it in our hearing." So Baruch read it in their hearing. </a:t>
            </a:r>
            <a:r>
              <a:rPr lang="en-US" sz="2800" dirty="0">
                <a:solidFill>
                  <a:srgbClr val="FFFF00"/>
                </a:solidFill>
              </a:rPr>
              <a:t>16 Now it happened, when they had heard all the words, that they looked in fear from one to another, and said to Baruch, "We will surely tell the king of all these words."</a:t>
            </a:r>
            <a:r>
              <a:rPr lang="en-US" sz="2800" dirty="0">
                <a:solidFill>
                  <a:schemeClr val="bg1"/>
                </a:solidFill>
              </a:rPr>
              <a:t> 17 And they asked Baruch, saying, "Tell us now, how did you write all these words — at his instruction?"  18 So Baruch answered them, "He proclaimed with his mouth all these words to me, and I wrote them with ink in the book."  19 Then the princes said to Baruch, "Go and hide, you and Jeremiah; and let no one know where you are." </a:t>
            </a:r>
          </a:p>
          <a:p>
            <a:r>
              <a:rPr lang="en-US" sz="2800" dirty="0">
                <a:solidFill>
                  <a:srgbClr val="FFFF00"/>
                </a:solidFill>
              </a:rPr>
              <a:t>(The King Destroys Jeremiah's Scroll)</a:t>
            </a:r>
          </a:p>
          <a:p>
            <a:r>
              <a:rPr lang="en-US" sz="2800" dirty="0">
                <a:solidFill>
                  <a:schemeClr val="bg1"/>
                </a:solidFill>
              </a:rPr>
              <a:t>20 And they went to the king, into the court; but they stored the scroll in the chamber of </a:t>
            </a:r>
            <a:r>
              <a:rPr lang="en-US" sz="2800" dirty="0" err="1">
                <a:solidFill>
                  <a:schemeClr val="bg1"/>
                </a:solidFill>
              </a:rPr>
              <a:t>Elishama</a:t>
            </a:r>
            <a:r>
              <a:rPr lang="en-US" sz="2800" dirty="0">
                <a:solidFill>
                  <a:schemeClr val="bg1"/>
                </a:solidFill>
              </a:rPr>
              <a:t> the scribe, and told all the words in the hearing of the king. 21 So the king sent </a:t>
            </a:r>
            <a:r>
              <a:rPr lang="en-US" sz="2800" dirty="0" err="1">
                <a:solidFill>
                  <a:schemeClr val="bg1"/>
                </a:solidFill>
              </a:rPr>
              <a:t>Jehudi</a:t>
            </a:r>
            <a:r>
              <a:rPr lang="en-US" sz="2800" dirty="0">
                <a:solidFill>
                  <a:schemeClr val="bg1"/>
                </a:solidFill>
              </a:rPr>
              <a:t> to bring the scroll, and he took it from </a:t>
            </a:r>
            <a:r>
              <a:rPr lang="en-US" sz="2800" dirty="0" err="1">
                <a:solidFill>
                  <a:schemeClr val="bg1"/>
                </a:solidFill>
              </a:rPr>
              <a:t>Elishama</a:t>
            </a:r>
            <a:r>
              <a:rPr lang="en-US" sz="2800" dirty="0">
                <a:solidFill>
                  <a:schemeClr val="bg1"/>
                </a:solidFill>
              </a:rPr>
              <a:t> the scribe's chamber. And </a:t>
            </a:r>
            <a:r>
              <a:rPr lang="en-US" sz="2800" dirty="0" err="1">
                <a:solidFill>
                  <a:schemeClr val="bg1"/>
                </a:solidFill>
              </a:rPr>
              <a:t>Jehudi</a:t>
            </a:r>
            <a:r>
              <a:rPr lang="en-US" sz="2800" dirty="0">
                <a:solidFill>
                  <a:schemeClr val="bg1"/>
                </a:solidFill>
              </a:rPr>
              <a:t> read it in the hearing of the king and in the hearing of all the princes who stood beside the king. 22 Now the king was sitting in the winter house in the ninth month, with a fire burning on the hearth before him. </a:t>
            </a:r>
            <a:r>
              <a:rPr lang="en-US" sz="2800" b="1" dirty="0">
                <a:solidFill>
                  <a:srgbClr val="FFFF00"/>
                </a:solidFill>
              </a:rPr>
              <a:t>23 And it happened, when </a:t>
            </a:r>
            <a:r>
              <a:rPr lang="en-US" sz="2800" b="1" dirty="0" err="1">
                <a:solidFill>
                  <a:srgbClr val="FFFF00"/>
                </a:solidFill>
              </a:rPr>
              <a:t>Jehudi</a:t>
            </a:r>
            <a:r>
              <a:rPr lang="en-US" sz="2800" b="1" dirty="0">
                <a:solidFill>
                  <a:srgbClr val="FFFF00"/>
                </a:solidFill>
              </a:rPr>
              <a:t> had read three or four columns, that the king cut it with the scribe's knife and cast it into the fire that was on the hearth, until all the scroll was consumed in the fire that was on the hearth.</a:t>
            </a:r>
            <a:r>
              <a:rPr lang="en-US" sz="2800" dirty="0">
                <a:solidFill>
                  <a:schemeClr val="bg1"/>
                </a:solidFill>
              </a:rPr>
              <a:t> 24 Yet they were not afraid, nor did they tear their garments, the king nor any of his servants who heard all these words. 25 Nevertheless </a:t>
            </a:r>
            <a:r>
              <a:rPr lang="en-US" sz="2800" dirty="0" err="1">
                <a:solidFill>
                  <a:schemeClr val="bg1"/>
                </a:solidFill>
              </a:rPr>
              <a:t>Elnathan</a:t>
            </a:r>
            <a:r>
              <a:rPr lang="en-US" sz="2800" dirty="0">
                <a:solidFill>
                  <a:schemeClr val="bg1"/>
                </a:solidFill>
              </a:rPr>
              <a:t>, </a:t>
            </a:r>
            <a:r>
              <a:rPr lang="en-US" sz="2800" dirty="0" err="1">
                <a:solidFill>
                  <a:schemeClr val="bg1"/>
                </a:solidFill>
              </a:rPr>
              <a:t>Delaiah</a:t>
            </a:r>
            <a:r>
              <a:rPr lang="en-US" sz="2800" dirty="0">
                <a:solidFill>
                  <a:schemeClr val="bg1"/>
                </a:solidFill>
              </a:rPr>
              <a:t>, and </a:t>
            </a:r>
            <a:r>
              <a:rPr lang="en-US" sz="2800" dirty="0" err="1">
                <a:solidFill>
                  <a:schemeClr val="bg1"/>
                </a:solidFill>
              </a:rPr>
              <a:t>Gemariah</a:t>
            </a:r>
            <a:r>
              <a:rPr lang="en-US" sz="2800" dirty="0">
                <a:solidFill>
                  <a:schemeClr val="bg1"/>
                </a:solidFill>
              </a:rPr>
              <a:t> implored the king not to burn the scroll; but he would not listen to them. 26 And the king commanded </a:t>
            </a:r>
            <a:r>
              <a:rPr lang="en-US" sz="2800" dirty="0" err="1">
                <a:solidFill>
                  <a:schemeClr val="bg1"/>
                </a:solidFill>
              </a:rPr>
              <a:t>Jerahmeel</a:t>
            </a:r>
            <a:r>
              <a:rPr lang="en-US" sz="2800" dirty="0">
                <a:solidFill>
                  <a:schemeClr val="bg1"/>
                </a:solidFill>
              </a:rPr>
              <a:t> the king's son, </a:t>
            </a:r>
            <a:r>
              <a:rPr lang="en-US" sz="2800" dirty="0" err="1">
                <a:solidFill>
                  <a:schemeClr val="bg1"/>
                </a:solidFill>
              </a:rPr>
              <a:t>Seraiah</a:t>
            </a:r>
            <a:r>
              <a:rPr lang="en-US" sz="2800" dirty="0">
                <a:solidFill>
                  <a:schemeClr val="bg1"/>
                </a:solidFill>
              </a:rPr>
              <a:t> the son of </a:t>
            </a:r>
            <a:r>
              <a:rPr lang="en-US" sz="2800" dirty="0" err="1">
                <a:solidFill>
                  <a:schemeClr val="bg1"/>
                </a:solidFill>
              </a:rPr>
              <a:t>Azriel</a:t>
            </a:r>
            <a:r>
              <a:rPr lang="en-US" sz="2800" dirty="0">
                <a:solidFill>
                  <a:schemeClr val="bg1"/>
                </a:solidFill>
              </a:rPr>
              <a:t>, and </a:t>
            </a:r>
            <a:r>
              <a:rPr lang="en-US" sz="2800" dirty="0" err="1">
                <a:solidFill>
                  <a:schemeClr val="bg1"/>
                </a:solidFill>
              </a:rPr>
              <a:t>Shelemiah</a:t>
            </a:r>
            <a:r>
              <a:rPr lang="en-US" sz="2800" dirty="0">
                <a:solidFill>
                  <a:schemeClr val="bg1"/>
                </a:solidFill>
              </a:rPr>
              <a:t> the son of </a:t>
            </a:r>
            <a:r>
              <a:rPr lang="en-US" sz="2800" dirty="0" err="1">
                <a:solidFill>
                  <a:schemeClr val="bg1"/>
                </a:solidFill>
              </a:rPr>
              <a:t>Abdeel</a:t>
            </a:r>
            <a:r>
              <a:rPr lang="en-US" sz="2800" dirty="0">
                <a:solidFill>
                  <a:schemeClr val="bg1"/>
                </a:solidFill>
              </a:rPr>
              <a:t>, to seize Baruch the scribe and Jeremiah the prophet, but the Lord hid them. </a:t>
            </a:r>
          </a:p>
          <a:p>
            <a:r>
              <a:rPr lang="en-US" sz="2800" dirty="0">
                <a:solidFill>
                  <a:schemeClr val="bg1"/>
                </a:solidFill>
              </a:rPr>
              <a:t>Jeremiah Rewrites the Scroll</a:t>
            </a:r>
          </a:p>
          <a:p>
            <a:r>
              <a:rPr lang="en-US" sz="2800" dirty="0">
                <a:solidFill>
                  <a:schemeClr val="bg1"/>
                </a:solidFill>
              </a:rPr>
              <a:t>27 Now after the king had burned the scroll with the words which Baruch had written at the instruction of Jeremiah, the word of the Lord came to Jeremiah, saying: 28 "Take yet another scroll, and write on it all the former words that were in the first scroll which </a:t>
            </a:r>
            <a:r>
              <a:rPr lang="en-US" sz="2800" dirty="0" err="1">
                <a:solidFill>
                  <a:schemeClr val="bg1"/>
                </a:solidFill>
              </a:rPr>
              <a:t>Jehoiakim</a:t>
            </a:r>
            <a:r>
              <a:rPr lang="en-US" sz="2800" dirty="0">
                <a:solidFill>
                  <a:schemeClr val="bg1"/>
                </a:solidFill>
              </a:rPr>
              <a:t> the king of Judah has burned. 29 And you shall say to </a:t>
            </a:r>
            <a:r>
              <a:rPr lang="en-US" sz="2800" dirty="0" err="1">
                <a:solidFill>
                  <a:schemeClr val="bg1"/>
                </a:solidFill>
              </a:rPr>
              <a:t>Jehoiakim</a:t>
            </a:r>
            <a:r>
              <a:rPr lang="en-US" sz="2800" dirty="0">
                <a:solidFill>
                  <a:schemeClr val="bg1"/>
                </a:solidFill>
              </a:rPr>
              <a:t> king of Judah, 'Thus says the Lord: "You have burned this scroll, saying, 'Why have you written in it that the king of Babylon will certainly come and destroy this land, and cause man and beast to cease from here?'" 30 Therefore thus says the Lord concerning </a:t>
            </a:r>
            <a:r>
              <a:rPr lang="en-US" sz="2800" dirty="0" err="1">
                <a:solidFill>
                  <a:schemeClr val="bg1"/>
                </a:solidFill>
              </a:rPr>
              <a:t>Jehoiakim</a:t>
            </a:r>
            <a:r>
              <a:rPr lang="en-US" sz="2800" dirty="0">
                <a:solidFill>
                  <a:schemeClr val="bg1"/>
                </a:solidFill>
              </a:rPr>
              <a:t> king of Judah: "He shall have no one to sit on the throne of David, and his dead body shall be cast out to the heat of the day and the frost of the night. 31 I will punish him, his family, and his servants for their iniquity; and I will bring on them, on the inhabitants of Jerusalem, and on the men of Judah all the doom that I have pronounced against them; but they did not heed."'"  32 Then Jeremiah took another scroll and gave it to Baruch the scribe, the son of </a:t>
            </a:r>
            <a:r>
              <a:rPr lang="en-US" sz="2800" dirty="0" err="1">
                <a:solidFill>
                  <a:schemeClr val="bg1"/>
                </a:solidFill>
              </a:rPr>
              <a:t>Neriah</a:t>
            </a:r>
            <a:r>
              <a:rPr lang="en-US" sz="2800" dirty="0">
                <a:solidFill>
                  <a:schemeClr val="bg1"/>
                </a:solidFill>
              </a:rPr>
              <a:t>, who wrote on it at the instruction of Jeremiah all the words of the book which </a:t>
            </a:r>
            <a:r>
              <a:rPr lang="en-US" sz="2800" dirty="0" err="1">
                <a:solidFill>
                  <a:schemeClr val="bg1"/>
                </a:solidFill>
              </a:rPr>
              <a:t>Jehoiakim</a:t>
            </a:r>
            <a:r>
              <a:rPr lang="en-US" sz="2800" dirty="0">
                <a:solidFill>
                  <a:schemeClr val="bg1"/>
                </a:solidFill>
              </a:rPr>
              <a:t> king of Judah had burned in the fire. And besides, there were added to them many similar words. </a:t>
            </a:r>
          </a:p>
          <a:p>
            <a:r>
              <a:rPr lang="en-US" sz="2800" dirty="0">
                <a:solidFill>
                  <a:schemeClr val="bg1"/>
                </a:solidFill>
              </a:rPr>
              <a:t>NKJV</a:t>
            </a:r>
          </a:p>
          <a:p>
            <a:r>
              <a:rPr lang="en-US" dirty="0">
                <a:solidFill>
                  <a:schemeClr val="bg1"/>
                </a:solidFill>
              </a:rPr>
              <a:t>)</a:t>
            </a:r>
          </a:p>
        </p:txBody>
      </p:sp>
      <p:sp>
        <p:nvSpPr>
          <p:cNvPr id="10243" name="TextBox 6"/>
          <p:cNvSpPr txBox="1">
            <a:spLocks noChangeArrowheads="1"/>
          </p:cNvSpPr>
          <p:nvPr/>
        </p:nvSpPr>
        <p:spPr bwMode="auto">
          <a:xfrm>
            <a:off x="0" y="0"/>
            <a:ext cx="9144000" cy="830997"/>
          </a:xfrm>
          <a:prstGeom prst="rect">
            <a:avLst/>
          </a:prstGeom>
          <a:blipFill dpi="0" rotWithShape="1">
            <a:blip r:embed="rId2" cstate="print"/>
            <a:srcRect/>
            <a:tile tx="0" ty="0" sx="100000" sy="100000" flip="none" algn="tl"/>
          </a:blipFill>
          <a:ln w="9525">
            <a:noFill/>
            <a:miter lim="800000"/>
            <a:headEnd/>
            <a:tailEnd/>
          </a:ln>
        </p:spPr>
        <p:txBody>
          <a:bodyPr>
            <a:spAutoFit/>
          </a:bodyPr>
          <a:lstStyle/>
          <a:p>
            <a:pPr algn="ctr"/>
            <a:r>
              <a:rPr lang="en-US" sz="4800" dirty="0"/>
              <a:t> </a:t>
            </a:r>
            <a:r>
              <a:rPr lang="en-US" sz="4400" b="1" dirty="0"/>
              <a:t>Two Kings – One Message</a:t>
            </a:r>
          </a:p>
        </p:txBody>
      </p:sp>
    </p:spTree>
    <p:extLst>
      <p:ext uri="{BB962C8B-B14F-4D97-AF65-F5344CB8AC3E}">
        <p14:creationId xmlns:p14="http://schemas.microsoft.com/office/powerpoint/2010/main" val="3473288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up)">
                                      <p:cBhvr>
                                        <p:cTn id="7" dur="1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838200"/>
            <a:ext cx="9144000" cy="21144250"/>
          </a:xfrm>
          <a:prstGeom prst="rect">
            <a:avLst/>
          </a:prstGeom>
          <a:solidFill>
            <a:schemeClr val="accent6">
              <a:lumMod val="50000"/>
            </a:schemeClr>
          </a:solidFill>
          <a:ln w="9525">
            <a:noFill/>
            <a:miter lim="800000"/>
            <a:headEnd/>
            <a:tailEnd/>
          </a:ln>
        </p:spPr>
        <p:txBody>
          <a:bodyPr wrap="square">
            <a:spAutoFit/>
          </a:bodyPr>
          <a:lstStyle/>
          <a:p>
            <a:r>
              <a:rPr lang="en-US" sz="2800" dirty="0" err="1">
                <a:solidFill>
                  <a:schemeClr val="bg1"/>
                </a:solidFill>
              </a:rPr>
              <a:t>Jer</a:t>
            </a:r>
            <a:r>
              <a:rPr lang="en-US" sz="2800" dirty="0">
                <a:solidFill>
                  <a:schemeClr val="bg1"/>
                </a:solidFill>
              </a:rPr>
              <a:t> 36:1-32</a:t>
            </a:r>
          </a:p>
          <a:p>
            <a:r>
              <a:rPr lang="en-US" sz="2800" dirty="0">
                <a:solidFill>
                  <a:schemeClr val="bg1"/>
                </a:solidFill>
              </a:rPr>
              <a:t>"He proclaimed with his mouth all these words to me, and I wrote them with ink in the book."  19 Then the princes said to Baruch, "Go and hide, you and Jeremiah; and let no one know where you are." </a:t>
            </a:r>
          </a:p>
          <a:p>
            <a:r>
              <a:rPr lang="en-US" sz="2800" dirty="0">
                <a:solidFill>
                  <a:srgbClr val="FFFF00"/>
                </a:solidFill>
              </a:rPr>
              <a:t>(The King Destroys Jeremiah's Scroll)</a:t>
            </a:r>
          </a:p>
          <a:p>
            <a:r>
              <a:rPr lang="en-US" sz="2800" dirty="0">
                <a:solidFill>
                  <a:schemeClr val="bg1"/>
                </a:solidFill>
              </a:rPr>
              <a:t>20 And they went to the king, into the court; but they stored the scroll in the chamber of </a:t>
            </a:r>
            <a:r>
              <a:rPr lang="en-US" sz="2800" dirty="0" err="1">
                <a:solidFill>
                  <a:schemeClr val="bg1"/>
                </a:solidFill>
              </a:rPr>
              <a:t>Elishama</a:t>
            </a:r>
            <a:r>
              <a:rPr lang="en-US" sz="2800" dirty="0">
                <a:solidFill>
                  <a:schemeClr val="bg1"/>
                </a:solidFill>
              </a:rPr>
              <a:t> the scribe, and told all the words in the hearing of the king. 21 So the king sent </a:t>
            </a:r>
            <a:r>
              <a:rPr lang="en-US" sz="2800" dirty="0" err="1">
                <a:solidFill>
                  <a:schemeClr val="bg1"/>
                </a:solidFill>
              </a:rPr>
              <a:t>Jehudi</a:t>
            </a:r>
            <a:r>
              <a:rPr lang="en-US" sz="2800" dirty="0">
                <a:solidFill>
                  <a:schemeClr val="bg1"/>
                </a:solidFill>
              </a:rPr>
              <a:t> to bring the scroll, and he took it from </a:t>
            </a:r>
            <a:r>
              <a:rPr lang="en-US" sz="2800" dirty="0" err="1">
                <a:solidFill>
                  <a:schemeClr val="bg1"/>
                </a:solidFill>
              </a:rPr>
              <a:t>Elishama</a:t>
            </a:r>
            <a:r>
              <a:rPr lang="en-US" sz="2800" dirty="0">
                <a:solidFill>
                  <a:schemeClr val="bg1"/>
                </a:solidFill>
              </a:rPr>
              <a:t> the scribe's chamber. And </a:t>
            </a:r>
            <a:r>
              <a:rPr lang="en-US" sz="2800" dirty="0" err="1">
                <a:solidFill>
                  <a:schemeClr val="bg1"/>
                </a:solidFill>
              </a:rPr>
              <a:t>Jehudi</a:t>
            </a:r>
            <a:r>
              <a:rPr lang="en-US" sz="2800" dirty="0">
                <a:solidFill>
                  <a:schemeClr val="bg1"/>
                </a:solidFill>
              </a:rPr>
              <a:t> read it in the hearing of the king and in the hearing of all the princes who stood beside the king. 22 Now the king was sitting in the winter house in the ninth month, with a fire burning on the hearth before him. </a:t>
            </a:r>
            <a:r>
              <a:rPr lang="en-US" sz="2800" b="1" dirty="0">
                <a:solidFill>
                  <a:srgbClr val="FFFF00"/>
                </a:solidFill>
              </a:rPr>
              <a:t>23 And it happened, when </a:t>
            </a:r>
            <a:r>
              <a:rPr lang="en-US" sz="2800" b="1" dirty="0" err="1">
                <a:solidFill>
                  <a:srgbClr val="FFFF00"/>
                </a:solidFill>
              </a:rPr>
              <a:t>Jehudi</a:t>
            </a:r>
            <a:r>
              <a:rPr lang="en-US" sz="2800" b="1" dirty="0">
                <a:solidFill>
                  <a:srgbClr val="FFFF00"/>
                </a:solidFill>
              </a:rPr>
              <a:t> had read three or four columns, that the king cut it with the scribe's knife and cast it into the fire that was on the hearth, until all the scroll was consumed in the fire that was on the hearth.</a:t>
            </a:r>
            <a:r>
              <a:rPr lang="en-US" sz="2800" dirty="0">
                <a:solidFill>
                  <a:schemeClr val="bg1"/>
                </a:solidFill>
              </a:rPr>
              <a:t> 24 Yet they were not afraid, nor did they tear their garments, the king nor any of his servants who heard all these words. 25 Nevertheless </a:t>
            </a:r>
            <a:r>
              <a:rPr lang="en-US" sz="2800" dirty="0" err="1">
                <a:solidFill>
                  <a:schemeClr val="bg1"/>
                </a:solidFill>
              </a:rPr>
              <a:t>Elnathan</a:t>
            </a:r>
            <a:r>
              <a:rPr lang="en-US" sz="2800" dirty="0">
                <a:solidFill>
                  <a:schemeClr val="bg1"/>
                </a:solidFill>
              </a:rPr>
              <a:t>, </a:t>
            </a:r>
            <a:r>
              <a:rPr lang="en-US" sz="2800" dirty="0" err="1">
                <a:solidFill>
                  <a:schemeClr val="bg1"/>
                </a:solidFill>
              </a:rPr>
              <a:t>Delaiah</a:t>
            </a:r>
            <a:r>
              <a:rPr lang="en-US" sz="2800" dirty="0">
                <a:solidFill>
                  <a:schemeClr val="bg1"/>
                </a:solidFill>
              </a:rPr>
              <a:t>, and </a:t>
            </a:r>
            <a:r>
              <a:rPr lang="en-US" sz="2800" dirty="0" err="1">
                <a:solidFill>
                  <a:schemeClr val="bg1"/>
                </a:solidFill>
              </a:rPr>
              <a:t>Gemariah</a:t>
            </a:r>
            <a:r>
              <a:rPr lang="en-US" sz="2800" dirty="0">
                <a:solidFill>
                  <a:schemeClr val="bg1"/>
                </a:solidFill>
              </a:rPr>
              <a:t> implored the king not to burn the scroll; but he would not listen to them. 26 And the king commanded </a:t>
            </a:r>
            <a:r>
              <a:rPr lang="en-US" sz="2800" dirty="0" err="1">
                <a:solidFill>
                  <a:schemeClr val="bg1"/>
                </a:solidFill>
              </a:rPr>
              <a:t>Jerahmeel</a:t>
            </a:r>
            <a:r>
              <a:rPr lang="en-US" sz="2800" dirty="0">
                <a:solidFill>
                  <a:schemeClr val="bg1"/>
                </a:solidFill>
              </a:rPr>
              <a:t> the king's son, </a:t>
            </a:r>
            <a:r>
              <a:rPr lang="en-US" sz="2800" dirty="0" err="1">
                <a:solidFill>
                  <a:schemeClr val="bg1"/>
                </a:solidFill>
              </a:rPr>
              <a:t>Seraiah</a:t>
            </a:r>
            <a:r>
              <a:rPr lang="en-US" sz="2800" dirty="0">
                <a:solidFill>
                  <a:schemeClr val="bg1"/>
                </a:solidFill>
              </a:rPr>
              <a:t> the son of </a:t>
            </a:r>
            <a:r>
              <a:rPr lang="en-US" sz="2800" dirty="0" err="1">
                <a:solidFill>
                  <a:schemeClr val="bg1"/>
                </a:solidFill>
              </a:rPr>
              <a:t>Azriel</a:t>
            </a:r>
            <a:r>
              <a:rPr lang="en-US" sz="2800" dirty="0">
                <a:solidFill>
                  <a:schemeClr val="bg1"/>
                </a:solidFill>
              </a:rPr>
              <a:t>, and </a:t>
            </a:r>
            <a:r>
              <a:rPr lang="en-US" sz="2800" dirty="0" err="1">
                <a:solidFill>
                  <a:schemeClr val="bg1"/>
                </a:solidFill>
              </a:rPr>
              <a:t>Shelemiah</a:t>
            </a:r>
            <a:r>
              <a:rPr lang="en-US" sz="2800" dirty="0">
                <a:solidFill>
                  <a:schemeClr val="bg1"/>
                </a:solidFill>
              </a:rPr>
              <a:t> the son of </a:t>
            </a:r>
            <a:r>
              <a:rPr lang="en-US" sz="2800" dirty="0" err="1">
                <a:solidFill>
                  <a:schemeClr val="bg1"/>
                </a:solidFill>
              </a:rPr>
              <a:t>Abdeel</a:t>
            </a:r>
            <a:r>
              <a:rPr lang="en-US" sz="2800" dirty="0">
                <a:solidFill>
                  <a:schemeClr val="bg1"/>
                </a:solidFill>
              </a:rPr>
              <a:t>, to seize Baruch the scribe and Jeremiah the prophet, but the Lord hid them. </a:t>
            </a:r>
          </a:p>
          <a:p>
            <a:r>
              <a:rPr lang="en-US" sz="2800" dirty="0">
                <a:solidFill>
                  <a:schemeClr val="bg1"/>
                </a:solidFill>
              </a:rPr>
              <a:t>Jeremiah Rewrites the Scroll</a:t>
            </a:r>
          </a:p>
          <a:p>
            <a:r>
              <a:rPr lang="en-US" sz="2800" dirty="0">
                <a:solidFill>
                  <a:schemeClr val="bg1"/>
                </a:solidFill>
              </a:rPr>
              <a:t>27 Now after the king had burned the scroll with the words which Baruch had written at the instruction of Jeremiah, the word of the Lord came to Jeremiah, saying: 28 "Take yet another scroll, and write on it all the former words that were in the first scroll which </a:t>
            </a:r>
            <a:r>
              <a:rPr lang="en-US" sz="2800" dirty="0" err="1">
                <a:solidFill>
                  <a:schemeClr val="bg1"/>
                </a:solidFill>
              </a:rPr>
              <a:t>Jehoiakim</a:t>
            </a:r>
            <a:r>
              <a:rPr lang="en-US" sz="2800" dirty="0">
                <a:solidFill>
                  <a:schemeClr val="bg1"/>
                </a:solidFill>
              </a:rPr>
              <a:t> the king of Judah has burned. 29 And you shall say to </a:t>
            </a:r>
            <a:r>
              <a:rPr lang="en-US" sz="2800" dirty="0" err="1">
                <a:solidFill>
                  <a:schemeClr val="bg1"/>
                </a:solidFill>
              </a:rPr>
              <a:t>Jehoiakim</a:t>
            </a:r>
            <a:r>
              <a:rPr lang="en-US" sz="2800" dirty="0">
                <a:solidFill>
                  <a:schemeClr val="bg1"/>
                </a:solidFill>
              </a:rPr>
              <a:t> king of Judah, 'Thus says the Lord: "You have burned this scroll, saying, 'Why have you written in it that the king of Babylon will certainly come and destroy this land, and cause man and beast to cease from here?'" 30 Therefore thus says the Lord concerning </a:t>
            </a:r>
            <a:r>
              <a:rPr lang="en-US" sz="2800" dirty="0" err="1">
                <a:solidFill>
                  <a:schemeClr val="bg1"/>
                </a:solidFill>
              </a:rPr>
              <a:t>Jehoiakim</a:t>
            </a:r>
            <a:r>
              <a:rPr lang="en-US" sz="2800" dirty="0">
                <a:solidFill>
                  <a:schemeClr val="bg1"/>
                </a:solidFill>
              </a:rPr>
              <a:t> king of Judah: "He shall have no one to sit on the throne of David, and his dead body shall be cast out to the heat of the day and the frost of the night. 31 I will punish him, his family, and his servants for their iniquity; and I will bring on them, on the inhabitants of Jerusalem, and on the men of Judah all the doom that I have pronounced against them; but they did not heed."'"  32 Then Jeremiah took another scroll and gave it to Baruch the scribe, the son of </a:t>
            </a:r>
            <a:r>
              <a:rPr lang="en-US" sz="2800" dirty="0" err="1">
                <a:solidFill>
                  <a:schemeClr val="bg1"/>
                </a:solidFill>
              </a:rPr>
              <a:t>Neriah</a:t>
            </a:r>
            <a:r>
              <a:rPr lang="en-US" sz="2800" dirty="0">
                <a:solidFill>
                  <a:schemeClr val="bg1"/>
                </a:solidFill>
              </a:rPr>
              <a:t>, who wrote on it at the instruction of Jeremiah all the words of the book which </a:t>
            </a:r>
            <a:r>
              <a:rPr lang="en-US" sz="2800" dirty="0" err="1">
                <a:solidFill>
                  <a:schemeClr val="bg1"/>
                </a:solidFill>
              </a:rPr>
              <a:t>Jehoiakim</a:t>
            </a:r>
            <a:r>
              <a:rPr lang="en-US" sz="2800" dirty="0">
                <a:solidFill>
                  <a:schemeClr val="bg1"/>
                </a:solidFill>
              </a:rPr>
              <a:t> king of Judah had burned in the fire. And besides, there were added to them many similar words. </a:t>
            </a:r>
          </a:p>
          <a:p>
            <a:r>
              <a:rPr lang="en-US" sz="2800" dirty="0">
                <a:solidFill>
                  <a:schemeClr val="bg1"/>
                </a:solidFill>
              </a:rPr>
              <a:t>NKJV</a:t>
            </a:r>
          </a:p>
          <a:p>
            <a:r>
              <a:rPr lang="en-US" dirty="0">
                <a:solidFill>
                  <a:schemeClr val="bg1"/>
                </a:solidFill>
              </a:rPr>
              <a:t>)</a:t>
            </a:r>
          </a:p>
        </p:txBody>
      </p:sp>
      <p:sp>
        <p:nvSpPr>
          <p:cNvPr id="10243" name="TextBox 6"/>
          <p:cNvSpPr txBox="1">
            <a:spLocks noChangeArrowheads="1"/>
          </p:cNvSpPr>
          <p:nvPr/>
        </p:nvSpPr>
        <p:spPr bwMode="auto">
          <a:xfrm>
            <a:off x="0" y="0"/>
            <a:ext cx="9144000" cy="830997"/>
          </a:xfrm>
          <a:prstGeom prst="rect">
            <a:avLst/>
          </a:prstGeom>
          <a:blipFill dpi="0" rotWithShape="1">
            <a:blip r:embed="rId2" cstate="print"/>
            <a:srcRect/>
            <a:tile tx="0" ty="0" sx="100000" sy="100000" flip="none" algn="tl"/>
          </a:blipFill>
          <a:ln w="9525">
            <a:noFill/>
            <a:miter lim="800000"/>
            <a:headEnd/>
            <a:tailEnd/>
          </a:ln>
        </p:spPr>
        <p:txBody>
          <a:bodyPr>
            <a:spAutoFit/>
          </a:bodyPr>
          <a:lstStyle/>
          <a:p>
            <a:pPr algn="ctr"/>
            <a:r>
              <a:rPr lang="en-US" sz="4800" dirty="0"/>
              <a:t> </a:t>
            </a:r>
            <a:r>
              <a:rPr lang="en-US" sz="4400" b="1" dirty="0"/>
              <a:t>Two Kings – One Message</a:t>
            </a:r>
          </a:p>
        </p:txBody>
      </p:sp>
    </p:spTree>
    <p:extLst>
      <p:ext uri="{BB962C8B-B14F-4D97-AF65-F5344CB8AC3E}">
        <p14:creationId xmlns:p14="http://schemas.microsoft.com/office/powerpoint/2010/main" val="3093144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up)">
                                      <p:cBhvr>
                                        <p:cTn id="7" dur="1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838200"/>
            <a:ext cx="9144000" cy="15542716"/>
          </a:xfrm>
          <a:prstGeom prst="rect">
            <a:avLst/>
          </a:prstGeom>
          <a:solidFill>
            <a:schemeClr val="accent6">
              <a:lumMod val="50000"/>
            </a:schemeClr>
          </a:solidFill>
          <a:ln w="9525">
            <a:noFill/>
            <a:miter lim="800000"/>
            <a:headEnd/>
            <a:tailEnd/>
          </a:ln>
        </p:spPr>
        <p:txBody>
          <a:bodyPr wrap="square">
            <a:spAutoFit/>
          </a:bodyPr>
          <a:lstStyle/>
          <a:p>
            <a:r>
              <a:rPr lang="en-US" sz="2800" dirty="0" err="1">
                <a:solidFill>
                  <a:schemeClr val="bg1"/>
                </a:solidFill>
              </a:rPr>
              <a:t>Jer</a:t>
            </a:r>
            <a:r>
              <a:rPr lang="en-US" sz="2800" dirty="0">
                <a:solidFill>
                  <a:schemeClr val="bg1"/>
                </a:solidFill>
              </a:rPr>
              <a:t> 36:1-32</a:t>
            </a:r>
          </a:p>
          <a:p>
            <a:r>
              <a:rPr lang="en-US" sz="2800" b="1" dirty="0">
                <a:solidFill>
                  <a:srgbClr val="FFFF00"/>
                </a:solidFill>
              </a:rPr>
              <a:t>happened, when </a:t>
            </a:r>
            <a:r>
              <a:rPr lang="en-US" sz="2800" b="1" dirty="0" err="1">
                <a:solidFill>
                  <a:srgbClr val="FFFF00"/>
                </a:solidFill>
              </a:rPr>
              <a:t>Jehudi</a:t>
            </a:r>
            <a:r>
              <a:rPr lang="en-US" sz="2800" b="1" dirty="0">
                <a:solidFill>
                  <a:srgbClr val="FFFF00"/>
                </a:solidFill>
              </a:rPr>
              <a:t> had read three or four columns, that the king cut it with the scribe's knife and cast it into the fire that was on the hearth, until all the scroll was consumed in the fire that was on the hearth.</a:t>
            </a:r>
            <a:r>
              <a:rPr lang="en-US" sz="2800" dirty="0">
                <a:solidFill>
                  <a:schemeClr val="bg1"/>
                </a:solidFill>
              </a:rPr>
              <a:t> 24 Yet they were not afraid, nor did they tear their garments, the king nor any of his servants who heard all these words. </a:t>
            </a:r>
            <a:r>
              <a:rPr lang="en-US" sz="2800" dirty="0">
                <a:solidFill>
                  <a:srgbClr val="FFFF00"/>
                </a:solidFill>
              </a:rPr>
              <a:t>25 Nevertheless </a:t>
            </a:r>
            <a:r>
              <a:rPr lang="en-US" sz="2800" dirty="0" err="1">
                <a:solidFill>
                  <a:srgbClr val="FFFF00"/>
                </a:solidFill>
              </a:rPr>
              <a:t>Elnathan</a:t>
            </a:r>
            <a:r>
              <a:rPr lang="en-US" sz="2800" dirty="0">
                <a:solidFill>
                  <a:srgbClr val="FFFF00"/>
                </a:solidFill>
              </a:rPr>
              <a:t>, </a:t>
            </a:r>
            <a:r>
              <a:rPr lang="en-US" sz="2800" dirty="0" err="1">
                <a:solidFill>
                  <a:srgbClr val="FFFF00"/>
                </a:solidFill>
              </a:rPr>
              <a:t>Delaiah</a:t>
            </a:r>
            <a:r>
              <a:rPr lang="en-US" sz="2800" dirty="0">
                <a:solidFill>
                  <a:srgbClr val="FFFF00"/>
                </a:solidFill>
              </a:rPr>
              <a:t>, and </a:t>
            </a:r>
            <a:r>
              <a:rPr lang="en-US" sz="2800" dirty="0" err="1">
                <a:solidFill>
                  <a:srgbClr val="FFFF00"/>
                </a:solidFill>
              </a:rPr>
              <a:t>Gemariah</a:t>
            </a:r>
            <a:r>
              <a:rPr lang="en-US" sz="2800" dirty="0">
                <a:solidFill>
                  <a:srgbClr val="FFFF00"/>
                </a:solidFill>
              </a:rPr>
              <a:t> implored the king not to burn the scroll; but he would not listen to them. </a:t>
            </a:r>
            <a:r>
              <a:rPr lang="en-US" sz="2800" dirty="0">
                <a:solidFill>
                  <a:schemeClr val="bg1"/>
                </a:solidFill>
              </a:rPr>
              <a:t>26 And the king commanded </a:t>
            </a:r>
            <a:r>
              <a:rPr lang="en-US" sz="2800" dirty="0" err="1">
                <a:solidFill>
                  <a:schemeClr val="bg1"/>
                </a:solidFill>
              </a:rPr>
              <a:t>Jerahmeel</a:t>
            </a:r>
            <a:r>
              <a:rPr lang="en-US" sz="2800" dirty="0">
                <a:solidFill>
                  <a:schemeClr val="bg1"/>
                </a:solidFill>
              </a:rPr>
              <a:t> the king's son, </a:t>
            </a:r>
            <a:r>
              <a:rPr lang="en-US" sz="2800" dirty="0" err="1">
                <a:solidFill>
                  <a:schemeClr val="bg1"/>
                </a:solidFill>
              </a:rPr>
              <a:t>Seraiah</a:t>
            </a:r>
            <a:r>
              <a:rPr lang="en-US" sz="2800" dirty="0">
                <a:solidFill>
                  <a:schemeClr val="bg1"/>
                </a:solidFill>
              </a:rPr>
              <a:t> the son of </a:t>
            </a:r>
            <a:r>
              <a:rPr lang="en-US" sz="2800" dirty="0" err="1">
                <a:solidFill>
                  <a:schemeClr val="bg1"/>
                </a:solidFill>
              </a:rPr>
              <a:t>Azriel</a:t>
            </a:r>
            <a:r>
              <a:rPr lang="en-US" sz="2800" dirty="0">
                <a:solidFill>
                  <a:schemeClr val="bg1"/>
                </a:solidFill>
              </a:rPr>
              <a:t>, and </a:t>
            </a:r>
            <a:r>
              <a:rPr lang="en-US" sz="2800" dirty="0" err="1">
                <a:solidFill>
                  <a:schemeClr val="bg1"/>
                </a:solidFill>
              </a:rPr>
              <a:t>Shelemiah</a:t>
            </a:r>
            <a:r>
              <a:rPr lang="en-US" sz="2800" dirty="0">
                <a:solidFill>
                  <a:schemeClr val="bg1"/>
                </a:solidFill>
              </a:rPr>
              <a:t> the son of </a:t>
            </a:r>
            <a:r>
              <a:rPr lang="en-US" sz="2800" dirty="0" err="1">
                <a:solidFill>
                  <a:schemeClr val="bg1"/>
                </a:solidFill>
              </a:rPr>
              <a:t>Abdeel</a:t>
            </a:r>
            <a:r>
              <a:rPr lang="en-US" sz="2800" dirty="0">
                <a:solidFill>
                  <a:schemeClr val="bg1"/>
                </a:solidFill>
              </a:rPr>
              <a:t>, to seize Baruch the scribe and Jeremiah the prophet, but the Lord hid them. </a:t>
            </a:r>
          </a:p>
          <a:p>
            <a:r>
              <a:rPr lang="en-US" sz="2800" dirty="0">
                <a:solidFill>
                  <a:srgbClr val="FFFF00"/>
                </a:solidFill>
              </a:rPr>
              <a:t>(Jeremiah Rewrites the Scroll)</a:t>
            </a:r>
          </a:p>
          <a:p>
            <a:r>
              <a:rPr lang="en-US" sz="2800" dirty="0">
                <a:solidFill>
                  <a:schemeClr val="bg1"/>
                </a:solidFill>
              </a:rPr>
              <a:t>27 Now after the king had burned the scroll with the words which Baruch had written at the instruction of Jeremiah, the word of the Lord came to Jeremiah, saying: 28 "Take yet another scroll, and write on it all the former words that were in the first scroll which </a:t>
            </a:r>
            <a:r>
              <a:rPr lang="en-US" sz="2800" dirty="0" err="1">
                <a:solidFill>
                  <a:schemeClr val="bg1"/>
                </a:solidFill>
              </a:rPr>
              <a:t>Jehoiakim</a:t>
            </a:r>
            <a:r>
              <a:rPr lang="en-US" sz="2800" dirty="0">
                <a:solidFill>
                  <a:schemeClr val="bg1"/>
                </a:solidFill>
              </a:rPr>
              <a:t> the king of Judah has burned. 29 And you shall say to </a:t>
            </a:r>
            <a:r>
              <a:rPr lang="en-US" sz="2800" dirty="0" err="1">
                <a:solidFill>
                  <a:schemeClr val="bg1"/>
                </a:solidFill>
              </a:rPr>
              <a:t>Jehoiakim</a:t>
            </a:r>
            <a:r>
              <a:rPr lang="en-US" sz="2800" dirty="0">
                <a:solidFill>
                  <a:schemeClr val="bg1"/>
                </a:solidFill>
              </a:rPr>
              <a:t> king of Judah, 'Thus says the Lord: "You have burned this scroll, saying, 'Why have you written in it that the king of Babylon will certainly come and destroy this land, and cause man and beast to cease from here?'" 30 Therefore thus says the Lord concerning </a:t>
            </a:r>
            <a:r>
              <a:rPr lang="en-US" sz="2800" dirty="0" err="1">
                <a:solidFill>
                  <a:schemeClr val="bg1"/>
                </a:solidFill>
              </a:rPr>
              <a:t>Jehoiakim</a:t>
            </a:r>
            <a:r>
              <a:rPr lang="en-US" sz="2800" dirty="0">
                <a:solidFill>
                  <a:schemeClr val="bg1"/>
                </a:solidFill>
              </a:rPr>
              <a:t> king of Judah: "He shall have no one to sit on the throne of David, and his dead body shall be cast out to the heat of the day and the frost of the night. 31 I will punish him, his family, and his servants for their iniquity; and I will bring on them, on the inhabitants of Jerusalem, and on the men of Judah all the doom that I have pronounced against them; but they did not heed."'"  32 Then Jeremiah took another scroll and gave it to Baruch the scribe, the son of </a:t>
            </a:r>
            <a:r>
              <a:rPr lang="en-US" sz="2800" dirty="0" err="1">
                <a:solidFill>
                  <a:schemeClr val="bg1"/>
                </a:solidFill>
              </a:rPr>
              <a:t>Neriah</a:t>
            </a:r>
            <a:r>
              <a:rPr lang="en-US" sz="2800" dirty="0">
                <a:solidFill>
                  <a:schemeClr val="bg1"/>
                </a:solidFill>
              </a:rPr>
              <a:t>, who wrote on it at the instruction of Jeremiah all the words of the book which </a:t>
            </a:r>
            <a:r>
              <a:rPr lang="en-US" sz="2800" dirty="0" err="1">
                <a:solidFill>
                  <a:schemeClr val="bg1"/>
                </a:solidFill>
              </a:rPr>
              <a:t>Jehoiakim</a:t>
            </a:r>
            <a:r>
              <a:rPr lang="en-US" sz="2800" dirty="0">
                <a:solidFill>
                  <a:schemeClr val="bg1"/>
                </a:solidFill>
              </a:rPr>
              <a:t> king of Judah had burned in the fire. And besides, there were added to them many similar words. </a:t>
            </a:r>
          </a:p>
          <a:p>
            <a:r>
              <a:rPr lang="en-US" sz="2800" dirty="0">
                <a:solidFill>
                  <a:schemeClr val="bg1"/>
                </a:solidFill>
              </a:rPr>
              <a:t>NKJV</a:t>
            </a:r>
          </a:p>
          <a:p>
            <a:r>
              <a:rPr lang="en-US" dirty="0">
                <a:solidFill>
                  <a:schemeClr val="bg1"/>
                </a:solidFill>
              </a:rPr>
              <a:t>)</a:t>
            </a:r>
          </a:p>
        </p:txBody>
      </p:sp>
      <p:sp>
        <p:nvSpPr>
          <p:cNvPr id="10243" name="TextBox 6"/>
          <p:cNvSpPr txBox="1">
            <a:spLocks noChangeArrowheads="1"/>
          </p:cNvSpPr>
          <p:nvPr/>
        </p:nvSpPr>
        <p:spPr bwMode="auto">
          <a:xfrm>
            <a:off x="0" y="0"/>
            <a:ext cx="9144000" cy="830997"/>
          </a:xfrm>
          <a:prstGeom prst="rect">
            <a:avLst/>
          </a:prstGeom>
          <a:blipFill dpi="0" rotWithShape="1">
            <a:blip r:embed="rId2" cstate="print"/>
            <a:srcRect/>
            <a:tile tx="0" ty="0" sx="100000" sy="100000" flip="none" algn="tl"/>
          </a:blipFill>
          <a:ln w="9525">
            <a:noFill/>
            <a:miter lim="800000"/>
            <a:headEnd/>
            <a:tailEnd/>
          </a:ln>
        </p:spPr>
        <p:txBody>
          <a:bodyPr>
            <a:spAutoFit/>
          </a:bodyPr>
          <a:lstStyle/>
          <a:p>
            <a:pPr algn="ctr"/>
            <a:r>
              <a:rPr lang="en-US" sz="4800" dirty="0"/>
              <a:t> </a:t>
            </a:r>
            <a:r>
              <a:rPr lang="en-US" sz="4400" b="1" dirty="0"/>
              <a:t>Two Kings – One Message</a:t>
            </a:r>
          </a:p>
        </p:txBody>
      </p:sp>
    </p:spTree>
    <p:extLst>
      <p:ext uri="{BB962C8B-B14F-4D97-AF65-F5344CB8AC3E}">
        <p14:creationId xmlns:p14="http://schemas.microsoft.com/office/powerpoint/2010/main" val="1507922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up)">
                                      <p:cBhvr>
                                        <p:cTn id="7" dur="1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838200"/>
            <a:ext cx="9144000" cy="9941183"/>
          </a:xfrm>
          <a:prstGeom prst="rect">
            <a:avLst/>
          </a:prstGeom>
          <a:solidFill>
            <a:schemeClr val="accent6">
              <a:lumMod val="50000"/>
            </a:schemeClr>
          </a:solidFill>
          <a:ln w="9525">
            <a:noFill/>
            <a:miter lim="800000"/>
            <a:headEnd/>
            <a:tailEnd/>
          </a:ln>
        </p:spPr>
        <p:txBody>
          <a:bodyPr wrap="square">
            <a:spAutoFit/>
          </a:bodyPr>
          <a:lstStyle/>
          <a:p>
            <a:r>
              <a:rPr lang="en-US" sz="2800" dirty="0" err="1">
                <a:solidFill>
                  <a:schemeClr val="bg1"/>
                </a:solidFill>
              </a:rPr>
              <a:t>Jer</a:t>
            </a:r>
            <a:r>
              <a:rPr lang="en-US" sz="2800" dirty="0">
                <a:solidFill>
                  <a:schemeClr val="bg1"/>
                </a:solidFill>
              </a:rPr>
              <a:t> 36:1-32</a:t>
            </a:r>
          </a:p>
          <a:p>
            <a:r>
              <a:rPr lang="en-US" sz="2800" dirty="0">
                <a:solidFill>
                  <a:schemeClr val="bg1"/>
                </a:solidFill>
              </a:rPr>
              <a:t>which Baruch had written at the instruction of Jeremiah, the word of the Lord came to Jeremiah, saying: 28 "Take yet another scroll, and write on it all the former words that were in the first scroll which </a:t>
            </a:r>
            <a:r>
              <a:rPr lang="en-US" sz="2800" dirty="0" err="1">
                <a:solidFill>
                  <a:schemeClr val="bg1"/>
                </a:solidFill>
              </a:rPr>
              <a:t>Jehoiakim</a:t>
            </a:r>
            <a:r>
              <a:rPr lang="en-US" sz="2800" dirty="0">
                <a:solidFill>
                  <a:schemeClr val="bg1"/>
                </a:solidFill>
              </a:rPr>
              <a:t> the king of Judah has burned. 29 And you shall say to </a:t>
            </a:r>
            <a:r>
              <a:rPr lang="en-US" sz="2800" dirty="0" err="1">
                <a:solidFill>
                  <a:schemeClr val="bg1"/>
                </a:solidFill>
              </a:rPr>
              <a:t>Jehoiakim</a:t>
            </a:r>
            <a:r>
              <a:rPr lang="en-US" sz="2800" dirty="0">
                <a:solidFill>
                  <a:schemeClr val="bg1"/>
                </a:solidFill>
              </a:rPr>
              <a:t> king of Judah, </a:t>
            </a:r>
            <a:r>
              <a:rPr lang="en-US" sz="2800" dirty="0">
                <a:solidFill>
                  <a:srgbClr val="FFFF00"/>
                </a:solidFill>
              </a:rPr>
              <a:t>'Thus says the Lord: "You have burned this scroll, saying, 'Why have you written in it that the king of Babylon will certainly come and destroy this land, and cause man and beast to cease from here?'"</a:t>
            </a:r>
            <a:r>
              <a:rPr lang="en-US" sz="2800" dirty="0">
                <a:solidFill>
                  <a:schemeClr val="bg1"/>
                </a:solidFill>
              </a:rPr>
              <a:t> 30 Therefore thus says the Lord concerning </a:t>
            </a:r>
            <a:r>
              <a:rPr lang="en-US" sz="2800" dirty="0" err="1">
                <a:solidFill>
                  <a:schemeClr val="bg1"/>
                </a:solidFill>
              </a:rPr>
              <a:t>Jehoiakim</a:t>
            </a:r>
            <a:r>
              <a:rPr lang="en-US" sz="2800" dirty="0">
                <a:solidFill>
                  <a:schemeClr val="bg1"/>
                </a:solidFill>
              </a:rPr>
              <a:t> king of Judah: </a:t>
            </a:r>
            <a:r>
              <a:rPr lang="en-US" sz="2800" dirty="0">
                <a:solidFill>
                  <a:srgbClr val="FFFF00"/>
                </a:solidFill>
              </a:rPr>
              <a:t>"He shall have no one to sit on the throne of David, and his dead body shall be cast out to the heat of the day and the frost of the night. 31 I will punish him, his family, and his servants for their iniquity; </a:t>
            </a:r>
            <a:r>
              <a:rPr lang="en-US" sz="2800" dirty="0">
                <a:solidFill>
                  <a:schemeClr val="bg1"/>
                </a:solidFill>
              </a:rPr>
              <a:t>and I will bring on them, on the inhabitants of Jerusalem, and on the men of Judah all the doom that I have pronounced against them; but they did not heed."'"  32 Then Jeremiah took another scroll and gave it to Baruch the scribe, the son of </a:t>
            </a:r>
            <a:r>
              <a:rPr lang="en-US" sz="2800" dirty="0" err="1">
                <a:solidFill>
                  <a:schemeClr val="bg1"/>
                </a:solidFill>
              </a:rPr>
              <a:t>Neriah</a:t>
            </a:r>
            <a:r>
              <a:rPr lang="en-US" sz="2800" dirty="0">
                <a:solidFill>
                  <a:schemeClr val="bg1"/>
                </a:solidFill>
              </a:rPr>
              <a:t>, who wrote on it at the instruction of Jeremiah all the words of the book which </a:t>
            </a:r>
            <a:r>
              <a:rPr lang="en-US" sz="2800" dirty="0" err="1">
                <a:solidFill>
                  <a:schemeClr val="bg1"/>
                </a:solidFill>
              </a:rPr>
              <a:t>Jehoiakim</a:t>
            </a:r>
            <a:r>
              <a:rPr lang="en-US" sz="2800" dirty="0">
                <a:solidFill>
                  <a:schemeClr val="bg1"/>
                </a:solidFill>
              </a:rPr>
              <a:t> king of Judah had burned in the fire. And besides, there were added to them many similar words. </a:t>
            </a:r>
          </a:p>
          <a:p>
            <a:r>
              <a:rPr lang="en-US" sz="2800" dirty="0">
                <a:solidFill>
                  <a:schemeClr val="bg1"/>
                </a:solidFill>
              </a:rPr>
              <a:t>NKJV</a:t>
            </a:r>
          </a:p>
          <a:p>
            <a:r>
              <a:rPr lang="en-US" dirty="0">
                <a:solidFill>
                  <a:schemeClr val="bg1"/>
                </a:solidFill>
              </a:rPr>
              <a:t>)</a:t>
            </a:r>
          </a:p>
        </p:txBody>
      </p:sp>
      <p:sp>
        <p:nvSpPr>
          <p:cNvPr id="10243" name="TextBox 6"/>
          <p:cNvSpPr txBox="1">
            <a:spLocks noChangeArrowheads="1"/>
          </p:cNvSpPr>
          <p:nvPr/>
        </p:nvSpPr>
        <p:spPr bwMode="auto">
          <a:xfrm>
            <a:off x="0" y="0"/>
            <a:ext cx="9144000" cy="830997"/>
          </a:xfrm>
          <a:prstGeom prst="rect">
            <a:avLst/>
          </a:prstGeom>
          <a:blipFill dpi="0" rotWithShape="1">
            <a:blip r:embed="rId2" cstate="print"/>
            <a:srcRect/>
            <a:tile tx="0" ty="0" sx="100000" sy="100000" flip="none" algn="tl"/>
          </a:blipFill>
          <a:ln w="9525">
            <a:noFill/>
            <a:miter lim="800000"/>
            <a:headEnd/>
            <a:tailEnd/>
          </a:ln>
        </p:spPr>
        <p:txBody>
          <a:bodyPr>
            <a:spAutoFit/>
          </a:bodyPr>
          <a:lstStyle/>
          <a:p>
            <a:pPr algn="ctr"/>
            <a:r>
              <a:rPr lang="en-US" sz="4800" dirty="0"/>
              <a:t> </a:t>
            </a:r>
            <a:r>
              <a:rPr lang="en-US" sz="4400" b="1" dirty="0"/>
              <a:t>Two Kings – One Message</a:t>
            </a:r>
          </a:p>
        </p:txBody>
      </p:sp>
    </p:spTree>
    <p:extLst>
      <p:ext uri="{BB962C8B-B14F-4D97-AF65-F5344CB8AC3E}">
        <p14:creationId xmlns:p14="http://schemas.microsoft.com/office/powerpoint/2010/main" val="365338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up)">
                                      <p:cBhvr>
                                        <p:cTn id="7" dur="1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838200"/>
            <a:ext cx="9144000" cy="3908762"/>
          </a:xfrm>
          <a:prstGeom prst="rect">
            <a:avLst/>
          </a:prstGeom>
          <a:solidFill>
            <a:schemeClr val="accent6">
              <a:lumMod val="50000"/>
            </a:schemeClr>
          </a:solidFill>
          <a:ln w="9525">
            <a:noFill/>
            <a:miter lim="800000"/>
            <a:headEnd/>
            <a:tailEnd/>
          </a:ln>
        </p:spPr>
        <p:txBody>
          <a:bodyPr wrap="square">
            <a:spAutoFit/>
          </a:bodyPr>
          <a:lstStyle/>
          <a:p>
            <a:r>
              <a:rPr lang="en-US" sz="2800" dirty="0" err="1">
                <a:solidFill>
                  <a:schemeClr val="bg1"/>
                </a:solidFill>
              </a:rPr>
              <a:t>Jer</a:t>
            </a:r>
            <a:r>
              <a:rPr lang="en-US" sz="2800" dirty="0">
                <a:solidFill>
                  <a:schemeClr val="bg1"/>
                </a:solidFill>
              </a:rPr>
              <a:t> 36:1-32</a:t>
            </a:r>
          </a:p>
          <a:p>
            <a:r>
              <a:rPr lang="en-US" sz="2800" dirty="0">
                <a:solidFill>
                  <a:schemeClr val="bg1"/>
                </a:solidFill>
              </a:rPr>
              <a:t>the inhabitants of Jerusalem, and on the men of Judah all the doom that I have pronounced against them; but they did not heed."'"  32 Then Jeremiah took another scroll and gave it to Baruch the scribe, the son of </a:t>
            </a:r>
            <a:r>
              <a:rPr lang="en-US" sz="2800" dirty="0" err="1">
                <a:solidFill>
                  <a:schemeClr val="bg1"/>
                </a:solidFill>
              </a:rPr>
              <a:t>Neriah</a:t>
            </a:r>
            <a:r>
              <a:rPr lang="en-US" sz="2800" dirty="0">
                <a:solidFill>
                  <a:schemeClr val="bg1"/>
                </a:solidFill>
              </a:rPr>
              <a:t>, who wrote on it at the instruction of Jeremiah all the words of the book which </a:t>
            </a:r>
            <a:r>
              <a:rPr lang="en-US" sz="2800" dirty="0" err="1">
                <a:solidFill>
                  <a:schemeClr val="bg1"/>
                </a:solidFill>
              </a:rPr>
              <a:t>Jehoiakim</a:t>
            </a:r>
            <a:r>
              <a:rPr lang="en-US" sz="2800" dirty="0">
                <a:solidFill>
                  <a:schemeClr val="bg1"/>
                </a:solidFill>
              </a:rPr>
              <a:t> king of Judah had burned in the fire. And besides, there were added to them many similar words. </a:t>
            </a:r>
          </a:p>
          <a:p>
            <a:r>
              <a:rPr lang="en-US" dirty="0">
                <a:solidFill>
                  <a:schemeClr val="bg1"/>
                </a:solidFill>
              </a:rPr>
              <a:t>(NKJV)</a:t>
            </a:r>
          </a:p>
        </p:txBody>
      </p:sp>
      <p:sp>
        <p:nvSpPr>
          <p:cNvPr id="10243" name="TextBox 6"/>
          <p:cNvSpPr txBox="1">
            <a:spLocks noChangeArrowheads="1"/>
          </p:cNvSpPr>
          <p:nvPr/>
        </p:nvSpPr>
        <p:spPr bwMode="auto">
          <a:xfrm>
            <a:off x="0" y="0"/>
            <a:ext cx="9144000" cy="830997"/>
          </a:xfrm>
          <a:prstGeom prst="rect">
            <a:avLst/>
          </a:prstGeom>
          <a:blipFill dpi="0" rotWithShape="1">
            <a:blip r:embed="rId2" cstate="print"/>
            <a:srcRect/>
            <a:tile tx="0" ty="0" sx="100000" sy="100000" flip="none" algn="tl"/>
          </a:blipFill>
          <a:ln w="9525">
            <a:noFill/>
            <a:miter lim="800000"/>
            <a:headEnd/>
            <a:tailEnd/>
          </a:ln>
        </p:spPr>
        <p:txBody>
          <a:bodyPr>
            <a:spAutoFit/>
          </a:bodyPr>
          <a:lstStyle/>
          <a:p>
            <a:pPr algn="ctr"/>
            <a:r>
              <a:rPr lang="en-US" sz="4800" dirty="0"/>
              <a:t> </a:t>
            </a:r>
            <a:r>
              <a:rPr lang="en-US" sz="4400" b="1" dirty="0"/>
              <a:t>Two Kings – One Message</a:t>
            </a:r>
          </a:p>
        </p:txBody>
      </p:sp>
    </p:spTree>
    <p:extLst>
      <p:ext uri="{BB962C8B-B14F-4D97-AF65-F5344CB8AC3E}">
        <p14:creationId xmlns:p14="http://schemas.microsoft.com/office/powerpoint/2010/main" val="1951207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up)">
                                      <p:cBhvr>
                                        <p:cTn id="7" dur="1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24400" y="457200"/>
            <a:ext cx="4128053" cy="1569660"/>
          </a:xfrm>
          <a:prstGeom prst="rect">
            <a:avLst/>
          </a:prstGeom>
          <a:noFill/>
        </p:spPr>
        <p:txBody>
          <a:bodyPr wrap="none" rtlCol="0">
            <a:spAutoFit/>
          </a:bodyPr>
          <a:lstStyle/>
          <a:p>
            <a:pPr algn="ctr"/>
            <a:r>
              <a:rPr lang="en-US" sz="4800" dirty="0"/>
              <a:t>Two Kings</a:t>
            </a:r>
          </a:p>
          <a:p>
            <a:pPr algn="ctr"/>
            <a:r>
              <a:rPr lang="en-US" sz="4800" dirty="0"/>
              <a:t> – One Message</a:t>
            </a:r>
          </a:p>
        </p:txBody>
      </p:sp>
      <p:pic>
        <p:nvPicPr>
          <p:cNvPr id="7" name="Picture 6" descr="Image result for Israelite king reading a scroll"/>
          <p:cNvPicPr/>
          <p:nvPr/>
        </p:nvPicPr>
        <p:blipFill>
          <a:blip r:embed="rId2">
            <a:extLst>
              <a:ext uri="{28A0092B-C50C-407E-A947-70E740481C1C}">
                <a14:useLocalDpi xmlns:a14="http://schemas.microsoft.com/office/drawing/2010/main" val="0"/>
              </a:ext>
            </a:extLst>
          </a:blip>
          <a:srcRect/>
          <a:stretch>
            <a:fillRect/>
          </a:stretch>
        </p:blipFill>
        <p:spPr bwMode="auto">
          <a:xfrm>
            <a:off x="533400" y="685800"/>
            <a:ext cx="3810000" cy="4701570"/>
          </a:xfrm>
          <a:prstGeom prst="rect">
            <a:avLst/>
          </a:prstGeom>
          <a:noFill/>
          <a:ln>
            <a:noFill/>
          </a:ln>
        </p:spPr>
      </p:pic>
      <p:sp>
        <p:nvSpPr>
          <p:cNvPr id="8" name="TextBox 7"/>
          <p:cNvSpPr txBox="1"/>
          <p:nvPr/>
        </p:nvSpPr>
        <p:spPr>
          <a:xfrm>
            <a:off x="1007506" y="5769166"/>
            <a:ext cx="2465740" cy="523220"/>
          </a:xfrm>
          <a:prstGeom prst="rect">
            <a:avLst/>
          </a:prstGeom>
          <a:noFill/>
        </p:spPr>
        <p:txBody>
          <a:bodyPr wrap="none" rtlCol="0">
            <a:spAutoFit/>
          </a:bodyPr>
          <a:lstStyle/>
          <a:p>
            <a:r>
              <a:rPr lang="en-US" sz="2800" dirty="0"/>
              <a:t>King </a:t>
            </a:r>
            <a:r>
              <a:rPr lang="en-US" sz="2800" dirty="0" err="1"/>
              <a:t>Jehoiakim</a:t>
            </a:r>
            <a:endParaRPr lang="en-US" sz="2800" dirty="0"/>
          </a:p>
        </p:txBody>
      </p:sp>
      <p:sp>
        <p:nvSpPr>
          <p:cNvPr id="9" name="TextBox 8"/>
          <p:cNvSpPr txBox="1"/>
          <p:nvPr/>
        </p:nvSpPr>
        <p:spPr>
          <a:xfrm>
            <a:off x="4081396" y="5769166"/>
            <a:ext cx="5062604" cy="954107"/>
          </a:xfrm>
          <a:prstGeom prst="rect">
            <a:avLst/>
          </a:prstGeom>
          <a:noFill/>
        </p:spPr>
        <p:txBody>
          <a:bodyPr wrap="none" rtlCol="0">
            <a:spAutoFit/>
          </a:bodyPr>
          <a:lstStyle/>
          <a:p>
            <a:r>
              <a:rPr lang="en-US" sz="2800" dirty="0"/>
              <a:t>6 years later – taken into captivity</a:t>
            </a:r>
          </a:p>
          <a:p>
            <a:r>
              <a:rPr lang="en-US" sz="2800" dirty="0"/>
              <a:t> and later died as prophesied</a:t>
            </a:r>
          </a:p>
        </p:txBody>
      </p:sp>
      <p:pic>
        <p:nvPicPr>
          <p:cNvPr id="10" name="irc_mi" descr="Image result for King Jehoiakim being carried off into captivity"/>
          <p:cNvPicPr/>
          <p:nvPr/>
        </p:nvPicPr>
        <p:blipFill>
          <a:blip r:embed="rId3">
            <a:extLst>
              <a:ext uri="{28A0092B-C50C-407E-A947-70E740481C1C}">
                <a14:useLocalDpi xmlns:a14="http://schemas.microsoft.com/office/drawing/2010/main" val="0"/>
              </a:ext>
            </a:extLst>
          </a:blip>
          <a:srcRect/>
          <a:stretch>
            <a:fillRect/>
          </a:stretch>
        </p:blipFill>
        <p:spPr bwMode="auto">
          <a:xfrm>
            <a:off x="5559701" y="2025841"/>
            <a:ext cx="2457450" cy="3743325"/>
          </a:xfrm>
          <a:prstGeom prst="rect">
            <a:avLst/>
          </a:prstGeom>
          <a:noFill/>
          <a:ln>
            <a:noFill/>
          </a:ln>
        </p:spPr>
      </p:pic>
    </p:spTree>
    <p:extLst>
      <p:ext uri="{BB962C8B-B14F-4D97-AF65-F5344CB8AC3E}">
        <p14:creationId xmlns:p14="http://schemas.microsoft.com/office/powerpoint/2010/main" val="1547285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00">
            <a:alpha val="25000"/>
          </a:srgbClr>
        </a:solid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838200"/>
            <a:ext cx="9144000" cy="523220"/>
          </a:xfrm>
          <a:prstGeom prst="rect">
            <a:avLst/>
          </a:prstGeom>
          <a:solidFill>
            <a:schemeClr val="accent6">
              <a:lumMod val="50000"/>
            </a:schemeClr>
          </a:solidFill>
          <a:ln w="9525">
            <a:noFill/>
            <a:miter lim="800000"/>
            <a:headEnd/>
            <a:tailEnd/>
          </a:ln>
        </p:spPr>
        <p:txBody>
          <a:bodyPr wrap="square">
            <a:spAutoFit/>
          </a:bodyPr>
          <a:lstStyle/>
          <a:p>
            <a:r>
              <a:rPr lang="en-US" sz="2800" dirty="0" err="1">
                <a:solidFill>
                  <a:schemeClr val="bg1"/>
                </a:solidFill>
              </a:rPr>
              <a:t>Jer</a:t>
            </a:r>
            <a:r>
              <a:rPr lang="en-US" sz="2800" dirty="0">
                <a:solidFill>
                  <a:schemeClr val="bg1"/>
                </a:solidFill>
              </a:rPr>
              <a:t> 36:1-32</a:t>
            </a:r>
          </a:p>
        </p:txBody>
      </p:sp>
      <p:sp>
        <p:nvSpPr>
          <p:cNvPr id="10243" name="TextBox 6"/>
          <p:cNvSpPr txBox="1">
            <a:spLocks noChangeArrowheads="1"/>
          </p:cNvSpPr>
          <p:nvPr/>
        </p:nvSpPr>
        <p:spPr bwMode="auto">
          <a:xfrm>
            <a:off x="0" y="0"/>
            <a:ext cx="9144000" cy="1508105"/>
          </a:xfrm>
          <a:prstGeom prst="rect">
            <a:avLst/>
          </a:prstGeom>
          <a:blipFill dpi="0" rotWithShape="1">
            <a:blip r:embed="rId2" cstate="print"/>
            <a:srcRect/>
            <a:tile tx="0" ty="0" sx="100000" sy="100000" flip="none" algn="tl"/>
          </a:blipFill>
          <a:ln w="9525">
            <a:noFill/>
            <a:miter lim="800000"/>
            <a:headEnd/>
            <a:tailEnd/>
          </a:ln>
        </p:spPr>
        <p:txBody>
          <a:bodyPr>
            <a:spAutoFit/>
          </a:bodyPr>
          <a:lstStyle/>
          <a:p>
            <a:pPr algn="ctr"/>
            <a:r>
              <a:rPr lang="en-US" sz="4800" dirty="0"/>
              <a:t> </a:t>
            </a:r>
            <a:r>
              <a:rPr lang="en-US" sz="4400" b="1" dirty="0"/>
              <a:t>Two Kings – One Message</a:t>
            </a:r>
          </a:p>
          <a:p>
            <a:pPr algn="ctr"/>
            <a:r>
              <a:rPr lang="en-US" sz="4400" b="1" dirty="0"/>
              <a:t>What are the Lessons for Us?</a:t>
            </a:r>
          </a:p>
        </p:txBody>
      </p:sp>
      <p:sp>
        <p:nvSpPr>
          <p:cNvPr id="2" name="TextBox 1"/>
          <p:cNvSpPr txBox="1"/>
          <p:nvPr/>
        </p:nvSpPr>
        <p:spPr>
          <a:xfrm>
            <a:off x="228600" y="1807696"/>
            <a:ext cx="8226932" cy="1077218"/>
          </a:xfrm>
          <a:prstGeom prst="rect">
            <a:avLst/>
          </a:prstGeom>
          <a:noFill/>
        </p:spPr>
        <p:txBody>
          <a:bodyPr wrap="none" rtlCol="0">
            <a:spAutoFit/>
          </a:bodyPr>
          <a:lstStyle/>
          <a:p>
            <a:pPr marL="514350" indent="-514350">
              <a:buAutoNum type="arabicPeriod"/>
            </a:pPr>
            <a:r>
              <a:rPr lang="en-US" sz="3200" dirty="0"/>
              <a:t>Through faith we must develop and nurture a </a:t>
            </a:r>
          </a:p>
          <a:p>
            <a:r>
              <a:rPr lang="en-US" sz="3200" dirty="0"/>
              <a:t>      correct spiritual world view within ourselves.</a:t>
            </a:r>
          </a:p>
        </p:txBody>
      </p:sp>
    </p:spTree>
    <p:extLst>
      <p:ext uri="{BB962C8B-B14F-4D97-AF65-F5344CB8AC3E}">
        <p14:creationId xmlns:p14="http://schemas.microsoft.com/office/powerpoint/2010/main" val="1523879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up)">
                                      <p:cBhvr>
                                        <p:cTn id="7" dur="1000"/>
                                        <p:tgtEl>
                                          <p:spTgt spid="7170"/>
                                        </p:tgtEl>
                                      </p:cBhvr>
                                    </p:animEffect>
                                  </p:childTnLst>
                                </p:cTn>
                              </p:par>
                            </p:childTnLst>
                          </p:cTn>
                        </p:par>
                        <p:par>
                          <p:cTn id="8" fill="hold">
                            <p:stCondLst>
                              <p:cond delay="1000"/>
                            </p:stCondLst>
                            <p:childTnLst>
                              <p:par>
                                <p:cTn id="9" presetID="22" presetClass="entr" presetSubtype="1" fill="hold" grpId="0" nodeType="afterEffect">
                                  <p:stCondLst>
                                    <p:cond delay="200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685800"/>
            <a:ext cx="4128053" cy="1569660"/>
          </a:xfrm>
          <a:prstGeom prst="rect">
            <a:avLst/>
          </a:prstGeom>
          <a:noFill/>
        </p:spPr>
        <p:txBody>
          <a:bodyPr wrap="none" rtlCol="0">
            <a:spAutoFit/>
          </a:bodyPr>
          <a:lstStyle/>
          <a:p>
            <a:pPr algn="ctr"/>
            <a:r>
              <a:rPr lang="en-US" sz="4800" dirty="0"/>
              <a:t>Two Kings</a:t>
            </a:r>
          </a:p>
          <a:p>
            <a:pPr algn="ctr"/>
            <a:r>
              <a:rPr lang="en-US" sz="4800" dirty="0"/>
              <a:t> – One Message</a:t>
            </a:r>
          </a:p>
        </p:txBody>
      </p:sp>
      <p:pic>
        <p:nvPicPr>
          <p:cNvPr id="6" name="Picture 5" descr="Image result for Israelite king reading a scroll"/>
          <p:cNvPicPr/>
          <p:nvPr/>
        </p:nvPicPr>
        <p:blipFill>
          <a:blip r:embed="rId2">
            <a:extLst>
              <a:ext uri="{28A0092B-C50C-407E-A947-70E740481C1C}">
                <a14:useLocalDpi xmlns:a14="http://schemas.microsoft.com/office/drawing/2010/main" val="0"/>
              </a:ext>
            </a:extLst>
          </a:blip>
          <a:srcRect/>
          <a:stretch>
            <a:fillRect/>
          </a:stretch>
        </p:blipFill>
        <p:spPr bwMode="auto">
          <a:xfrm>
            <a:off x="374296" y="2667000"/>
            <a:ext cx="4426304" cy="3204815"/>
          </a:xfrm>
          <a:prstGeom prst="rect">
            <a:avLst/>
          </a:prstGeom>
          <a:noFill/>
          <a:ln>
            <a:noFill/>
          </a:ln>
        </p:spPr>
      </p:pic>
      <p:pic>
        <p:nvPicPr>
          <p:cNvPr id="7" name="Picture 6" descr="Image result for Israelite king reading a scroll"/>
          <p:cNvPicPr/>
          <p:nvPr/>
        </p:nvPicPr>
        <p:blipFill>
          <a:blip r:embed="rId3">
            <a:extLst>
              <a:ext uri="{28A0092B-C50C-407E-A947-70E740481C1C}">
                <a14:useLocalDpi xmlns:a14="http://schemas.microsoft.com/office/drawing/2010/main" val="0"/>
              </a:ext>
            </a:extLst>
          </a:blip>
          <a:srcRect/>
          <a:stretch>
            <a:fillRect/>
          </a:stretch>
        </p:blipFill>
        <p:spPr bwMode="auto">
          <a:xfrm>
            <a:off x="5029200" y="1170245"/>
            <a:ext cx="3810000" cy="4701570"/>
          </a:xfrm>
          <a:prstGeom prst="rect">
            <a:avLst/>
          </a:prstGeom>
          <a:noFill/>
          <a:ln>
            <a:noFill/>
          </a:ln>
        </p:spPr>
      </p:pic>
      <p:sp>
        <p:nvSpPr>
          <p:cNvPr id="8" name="TextBox 7"/>
          <p:cNvSpPr txBox="1"/>
          <p:nvPr/>
        </p:nvSpPr>
        <p:spPr>
          <a:xfrm>
            <a:off x="1676400" y="6052522"/>
            <a:ext cx="1888659" cy="523220"/>
          </a:xfrm>
          <a:prstGeom prst="rect">
            <a:avLst/>
          </a:prstGeom>
          <a:noFill/>
        </p:spPr>
        <p:txBody>
          <a:bodyPr wrap="none" rtlCol="0">
            <a:spAutoFit/>
          </a:bodyPr>
          <a:lstStyle/>
          <a:p>
            <a:r>
              <a:rPr lang="en-US" sz="2800" dirty="0"/>
              <a:t>King Josiah</a:t>
            </a:r>
          </a:p>
        </p:txBody>
      </p:sp>
      <p:sp>
        <p:nvSpPr>
          <p:cNvPr id="9" name="TextBox 8"/>
          <p:cNvSpPr txBox="1"/>
          <p:nvPr/>
        </p:nvSpPr>
        <p:spPr>
          <a:xfrm>
            <a:off x="5791200" y="6023558"/>
            <a:ext cx="2465740" cy="523220"/>
          </a:xfrm>
          <a:prstGeom prst="rect">
            <a:avLst/>
          </a:prstGeom>
          <a:noFill/>
        </p:spPr>
        <p:txBody>
          <a:bodyPr wrap="none" rtlCol="0">
            <a:spAutoFit/>
          </a:bodyPr>
          <a:lstStyle/>
          <a:p>
            <a:r>
              <a:rPr lang="en-US" sz="2800" dirty="0"/>
              <a:t>King </a:t>
            </a:r>
            <a:r>
              <a:rPr lang="en-US" sz="2800" dirty="0" err="1"/>
              <a:t>Jehoiakim</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00">
            <a:alpha val="25000"/>
          </a:srgbClr>
        </a:solid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838200"/>
            <a:ext cx="9144000" cy="523220"/>
          </a:xfrm>
          <a:prstGeom prst="rect">
            <a:avLst/>
          </a:prstGeom>
          <a:solidFill>
            <a:schemeClr val="accent6">
              <a:lumMod val="50000"/>
            </a:schemeClr>
          </a:solidFill>
          <a:ln w="9525">
            <a:noFill/>
            <a:miter lim="800000"/>
            <a:headEnd/>
            <a:tailEnd/>
          </a:ln>
        </p:spPr>
        <p:txBody>
          <a:bodyPr wrap="square">
            <a:spAutoFit/>
          </a:bodyPr>
          <a:lstStyle/>
          <a:p>
            <a:r>
              <a:rPr lang="en-US" sz="2800" dirty="0" err="1">
                <a:solidFill>
                  <a:schemeClr val="bg1"/>
                </a:solidFill>
              </a:rPr>
              <a:t>Jer</a:t>
            </a:r>
            <a:r>
              <a:rPr lang="en-US" sz="2800" dirty="0">
                <a:solidFill>
                  <a:schemeClr val="bg1"/>
                </a:solidFill>
              </a:rPr>
              <a:t> 36:1-32</a:t>
            </a:r>
          </a:p>
        </p:txBody>
      </p:sp>
      <p:sp>
        <p:nvSpPr>
          <p:cNvPr id="10243" name="TextBox 6"/>
          <p:cNvSpPr txBox="1">
            <a:spLocks noChangeArrowheads="1"/>
          </p:cNvSpPr>
          <p:nvPr/>
        </p:nvSpPr>
        <p:spPr bwMode="auto">
          <a:xfrm>
            <a:off x="0" y="0"/>
            <a:ext cx="9144000" cy="1508105"/>
          </a:xfrm>
          <a:prstGeom prst="rect">
            <a:avLst/>
          </a:prstGeom>
          <a:blipFill dpi="0" rotWithShape="1">
            <a:blip r:embed="rId2" cstate="print"/>
            <a:srcRect/>
            <a:tile tx="0" ty="0" sx="100000" sy="100000" flip="none" algn="tl"/>
          </a:blipFill>
          <a:ln w="9525">
            <a:noFill/>
            <a:miter lim="800000"/>
            <a:headEnd/>
            <a:tailEnd/>
          </a:ln>
        </p:spPr>
        <p:txBody>
          <a:bodyPr>
            <a:spAutoFit/>
          </a:bodyPr>
          <a:lstStyle/>
          <a:p>
            <a:pPr algn="ctr"/>
            <a:r>
              <a:rPr lang="en-US" sz="4800" dirty="0"/>
              <a:t> </a:t>
            </a:r>
            <a:r>
              <a:rPr lang="en-US" sz="4400" b="1" dirty="0"/>
              <a:t>Two Kings – One Message</a:t>
            </a:r>
          </a:p>
          <a:p>
            <a:pPr algn="ctr"/>
            <a:r>
              <a:rPr lang="en-US" sz="4400" b="1" dirty="0"/>
              <a:t>What are the Lessons for Us?</a:t>
            </a:r>
          </a:p>
        </p:txBody>
      </p:sp>
      <p:sp>
        <p:nvSpPr>
          <p:cNvPr id="2" name="TextBox 1"/>
          <p:cNvSpPr txBox="1"/>
          <p:nvPr/>
        </p:nvSpPr>
        <p:spPr>
          <a:xfrm>
            <a:off x="228600" y="1807696"/>
            <a:ext cx="8226932" cy="1077218"/>
          </a:xfrm>
          <a:prstGeom prst="rect">
            <a:avLst/>
          </a:prstGeom>
          <a:noFill/>
        </p:spPr>
        <p:txBody>
          <a:bodyPr wrap="none" rtlCol="0">
            <a:spAutoFit/>
          </a:bodyPr>
          <a:lstStyle/>
          <a:p>
            <a:pPr marL="514350" indent="-514350">
              <a:buAutoNum type="arabicPeriod"/>
            </a:pPr>
            <a:r>
              <a:rPr lang="en-US" sz="3200" dirty="0"/>
              <a:t>Through faith we must develop and nurture a </a:t>
            </a:r>
          </a:p>
          <a:p>
            <a:r>
              <a:rPr lang="en-US" sz="3200" dirty="0"/>
              <a:t>      correct spiritual world view within ourselves.</a:t>
            </a:r>
          </a:p>
        </p:txBody>
      </p:sp>
      <p:sp>
        <p:nvSpPr>
          <p:cNvPr id="3" name="TextBox 2"/>
          <p:cNvSpPr txBox="1"/>
          <p:nvPr/>
        </p:nvSpPr>
        <p:spPr>
          <a:xfrm>
            <a:off x="228600" y="3048000"/>
            <a:ext cx="7906332" cy="1077218"/>
          </a:xfrm>
          <a:prstGeom prst="rect">
            <a:avLst/>
          </a:prstGeom>
          <a:noFill/>
        </p:spPr>
        <p:txBody>
          <a:bodyPr wrap="none" rtlCol="0">
            <a:spAutoFit/>
          </a:bodyPr>
          <a:lstStyle/>
          <a:p>
            <a:r>
              <a:rPr lang="en-US" sz="3200" dirty="0"/>
              <a:t>2.  Have a realistic view of ourselves based on </a:t>
            </a:r>
          </a:p>
          <a:p>
            <a:r>
              <a:rPr lang="en-US" sz="3200" dirty="0"/>
              <a:t>     God’s word.</a:t>
            </a:r>
          </a:p>
        </p:txBody>
      </p:sp>
    </p:spTree>
    <p:extLst>
      <p:ext uri="{BB962C8B-B14F-4D97-AF65-F5344CB8AC3E}">
        <p14:creationId xmlns:p14="http://schemas.microsoft.com/office/powerpoint/2010/main" val="2956975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up)">
                                      <p:cBhvr>
                                        <p:cTn id="7" dur="1000"/>
                                        <p:tgtEl>
                                          <p:spTgt spid="7170"/>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up)">
                                      <p:cBhvr>
                                        <p:cTn id="10" dur="10"/>
                                        <p:tgtEl>
                                          <p:spTgt spid="2"/>
                                        </p:tgtEl>
                                      </p:cBhvr>
                                    </p:animEffect>
                                  </p:childTnLst>
                                </p:cTn>
                              </p:par>
                            </p:childTnLst>
                          </p:cTn>
                        </p:par>
                        <p:par>
                          <p:cTn id="11" fill="hold">
                            <p:stCondLst>
                              <p:cond delay="1000"/>
                            </p:stCondLst>
                            <p:childTnLst>
                              <p:par>
                                <p:cTn id="12" presetID="22" presetClass="entr" presetSubtype="1" fill="hold" grpId="0" nodeType="afterEffect">
                                  <p:stCondLst>
                                    <p:cond delay="500"/>
                                  </p:stCondLst>
                                  <p:childTnLst>
                                    <p:set>
                                      <p:cBhvr>
                                        <p:cTn id="13" dur="1" fill="hold">
                                          <p:stCondLst>
                                            <p:cond delay="0"/>
                                          </p:stCondLst>
                                        </p:cTn>
                                        <p:tgtEl>
                                          <p:spTgt spid="3"/>
                                        </p:tgtEl>
                                        <p:attrNameLst>
                                          <p:attrName>style.visibility</p:attrName>
                                        </p:attrNameLst>
                                      </p:cBhvr>
                                      <p:to>
                                        <p:strVal val="visible"/>
                                      </p:to>
                                    </p:set>
                                    <p:animEffect transition="in" filter="wipe(up)">
                                      <p:cBhvr>
                                        <p:cTn id="14"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P spid="2" grpId="0"/>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00">
            <a:alpha val="25000"/>
          </a:srgbClr>
        </a:solid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838200"/>
            <a:ext cx="9144000" cy="523220"/>
          </a:xfrm>
          <a:prstGeom prst="rect">
            <a:avLst/>
          </a:prstGeom>
          <a:solidFill>
            <a:schemeClr val="accent6">
              <a:lumMod val="50000"/>
            </a:schemeClr>
          </a:solidFill>
          <a:ln w="9525">
            <a:noFill/>
            <a:miter lim="800000"/>
            <a:headEnd/>
            <a:tailEnd/>
          </a:ln>
        </p:spPr>
        <p:txBody>
          <a:bodyPr wrap="square">
            <a:spAutoFit/>
          </a:bodyPr>
          <a:lstStyle/>
          <a:p>
            <a:r>
              <a:rPr lang="en-US" sz="2800" dirty="0" err="1">
                <a:solidFill>
                  <a:schemeClr val="bg1"/>
                </a:solidFill>
              </a:rPr>
              <a:t>Jer</a:t>
            </a:r>
            <a:r>
              <a:rPr lang="en-US" sz="2800" dirty="0">
                <a:solidFill>
                  <a:schemeClr val="bg1"/>
                </a:solidFill>
              </a:rPr>
              <a:t> 36:1-32</a:t>
            </a:r>
          </a:p>
        </p:txBody>
      </p:sp>
      <p:sp>
        <p:nvSpPr>
          <p:cNvPr id="10243" name="TextBox 6"/>
          <p:cNvSpPr txBox="1">
            <a:spLocks noChangeArrowheads="1"/>
          </p:cNvSpPr>
          <p:nvPr/>
        </p:nvSpPr>
        <p:spPr bwMode="auto">
          <a:xfrm>
            <a:off x="0" y="0"/>
            <a:ext cx="9144000" cy="1508105"/>
          </a:xfrm>
          <a:prstGeom prst="rect">
            <a:avLst/>
          </a:prstGeom>
          <a:blipFill dpi="0" rotWithShape="1">
            <a:blip r:embed="rId2" cstate="print"/>
            <a:srcRect/>
            <a:tile tx="0" ty="0" sx="100000" sy="100000" flip="none" algn="tl"/>
          </a:blipFill>
          <a:ln w="9525">
            <a:noFill/>
            <a:miter lim="800000"/>
            <a:headEnd/>
            <a:tailEnd/>
          </a:ln>
        </p:spPr>
        <p:txBody>
          <a:bodyPr>
            <a:spAutoFit/>
          </a:bodyPr>
          <a:lstStyle/>
          <a:p>
            <a:pPr algn="ctr"/>
            <a:r>
              <a:rPr lang="en-US" sz="4800" dirty="0"/>
              <a:t> </a:t>
            </a:r>
            <a:r>
              <a:rPr lang="en-US" sz="4400" b="1" dirty="0"/>
              <a:t>Two Kings – One Message</a:t>
            </a:r>
          </a:p>
          <a:p>
            <a:pPr algn="ctr"/>
            <a:r>
              <a:rPr lang="en-US" sz="4400" b="1" dirty="0"/>
              <a:t>What are the Lessons for Us?</a:t>
            </a:r>
          </a:p>
        </p:txBody>
      </p:sp>
      <p:sp>
        <p:nvSpPr>
          <p:cNvPr id="2" name="TextBox 1"/>
          <p:cNvSpPr txBox="1"/>
          <p:nvPr/>
        </p:nvSpPr>
        <p:spPr>
          <a:xfrm>
            <a:off x="228600" y="1807696"/>
            <a:ext cx="8226932" cy="1077218"/>
          </a:xfrm>
          <a:prstGeom prst="rect">
            <a:avLst/>
          </a:prstGeom>
          <a:noFill/>
        </p:spPr>
        <p:txBody>
          <a:bodyPr wrap="none" rtlCol="0">
            <a:spAutoFit/>
          </a:bodyPr>
          <a:lstStyle/>
          <a:p>
            <a:pPr marL="514350" indent="-514350">
              <a:buAutoNum type="arabicPeriod"/>
            </a:pPr>
            <a:r>
              <a:rPr lang="en-US" sz="3200" dirty="0"/>
              <a:t>Through faith we must develop and nurture a </a:t>
            </a:r>
          </a:p>
          <a:p>
            <a:r>
              <a:rPr lang="en-US" sz="3200" dirty="0"/>
              <a:t>      correct spiritual world view within ourselves.</a:t>
            </a:r>
          </a:p>
        </p:txBody>
      </p:sp>
      <p:sp>
        <p:nvSpPr>
          <p:cNvPr id="3" name="TextBox 2"/>
          <p:cNvSpPr txBox="1"/>
          <p:nvPr/>
        </p:nvSpPr>
        <p:spPr>
          <a:xfrm>
            <a:off x="228600" y="3048000"/>
            <a:ext cx="7906332" cy="1077218"/>
          </a:xfrm>
          <a:prstGeom prst="rect">
            <a:avLst/>
          </a:prstGeom>
          <a:noFill/>
        </p:spPr>
        <p:txBody>
          <a:bodyPr wrap="none" rtlCol="0">
            <a:spAutoFit/>
          </a:bodyPr>
          <a:lstStyle/>
          <a:p>
            <a:r>
              <a:rPr lang="en-US" sz="3200" dirty="0"/>
              <a:t>2.  Have a realistic view of ourselves based on </a:t>
            </a:r>
          </a:p>
          <a:p>
            <a:r>
              <a:rPr lang="en-US" sz="3200" dirty="0"/>
              <a:t>     God’s word.</a:t>
            </a:r>
          </a:p>
        </p:txBody>
      </p:sp>
      <p:sp>
        <p:nvSpPr>
          <p:cNvPr id="4" name="TextBox 3"/>
          <p:cNvSpPr txBox="1"/>
          <p:nvPr/>
        </p:nvSpPr>
        <p:spPr>
          <a:xfrm>
            <a:off x="221343" y="4419600"/>
            <a:ext cx="5920210" cy="584775"/>
          </a:xfrm>
          <a:prstGeom prst="rect">
            <a:avLst/>
          </a:prstGeom>
          <a:noFill/>
        </p:spPr>
        <p:txBody>
          <a:bodyPr wrap="none" rtlCol="0">
            <a:spAutoFit/>
          </a:bodyPr>
          <a:lstStyle/>
          <a:p>
            <a:r>
              <a:rPr lang="en-US" sz="3200" dirty="0"/>
              <a:t>3.  Be ready and willing to change.</a:t>
            </a:r>
          </a:p>
        </p:txBody>
      </p:sp>
    </p:spTree>
    <p:extLst>
      <p:ext uri="{BB962C8B-B14F-4D97-AF65-F5344CB8AC3E}">
        <p14:creationId xmlns:p14="http://schemas.microsoft.com/office/powerpoint/2010/main" val="2622279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up)">
                                      <p:cBhvr>
                                        <p:cTn id="7" dur="1000"/>
                                        <p:tgtEl>
                                          <p:spTgt spid="7170"/>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up)">
                                      <p:cBhvr>
                                        <p:cTn id="10" dur="10"/>
                                        <p:tgtEl>
                                          <p:spTgt spid="2"/>
                                        </p:tgtEl>
                                      </p:cBhvr>
                                    </p:animEffect>
                                  </p:childTnLst>
                                </p:cTn>
                              </p:par>
                            </p:childTnLst>
                          </p:cTn>
                        </p:par>
                        <p:par>
                          <p:cTn id="11" fill="hold">
                            <p:stCondLst>
                              <p:cond delay="1000"/>
                            </p:stCondLst>
                            <p:childTnLst>
                              <p:par>
                                <p:cTn id="12" presetID="22" presetClass="entr" presetSubtype="1"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up)">
                                      <p:cBhvr>
                                        <p:cTn id="14" dur="10"/>
                                        <p:tgtEl>
                                          <p:spTgt spid="3"/>
                                        </p:tgtEl>
                                      </p:cBhvr>
                                    </p:animEffect>
                                  </p:childTnLst>
                                </p:cTn>
                              </p:par>
                            </p:childTnLst>
                          </p:cTn>
                        </p:par>
                        <p:par>
                          <p:cTn id="15" fill="hold">
                            <p:stCondLst>
                              <p:cond delay="1010"/>
                            </p:stCondLst>
                            <p:childTnLst>
                              <p:par>
                                <p:cTn id="16" presetID="22" presetClass="entr" presetSubtype="1"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up)">
                                      <p:cBhvr>
                                        <p:cTn id="18"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P spid="2" grpId="0"/>
      <p:bldP spid="3" grpId="0"/>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0886" y="1508105"/>
            <a:ext cx="9144000" cy="5262979"/>
          </a:xfrm>
          <a:prstGeom prst="rect">
            <a:avLst/>
          </a:prstGeom>
          <a:solidFill>
            <a:schemeClr val="accent6">
              <a:lumMod val="50000"/>
            </a:schemeClr>
          </a:solidFill>
          <a:ln w="9525">
            <a:noFill/>
            <a:miter lim="800000"/>
            <a:headEnd/>
            <a:tailEnd/>
          </a:ln>
        </p:spPr>
        <p:txBody>
          <a:bodyPr wrap="square">
            <a:spAutoFit/>
          </a:bodyPr>
          <a:lstStyle/>
          <a:p>
            <a:r>
              <a:rPr lang="en-US" sz="2800" dirty="0">
                <a:solidFill>
                  <a:schemeClr val="bg1"/>
                </a:solidFill>
              </a:rPr>
              <a:t>2 </a:t>
            </a:r>
            <a:r>
              <a:rPr lang="en-US" sz="2800" dirty="0" err="1">
                <a:solidFill>
                  <a:schemeClr val="bg1"/>
                </a:solidFill>
              </a:rPr>
              <a:t>Chron</a:t>
            </a:r>
            <a:r>
              <a:rPr lang="en-US" sz="2800" dirty="0">
                <a:solidFill>
                  <a:schemeClr val="bg1"/>
                </a:solidFill>
              </a:rPr>
              <a:t> 34:1-7</a:t>
            </a:r>
          </a:p>
          <a:p>
            <a:r>
              <a:rPr lang="en-US" sz="2800" dirty="0">
                <a:solidFill>
                  <a:schemeClr val="bg1"/>
                </a:solidFill>
              </a:rPr>
              <a:t>34 Josiah was eight years old when he became king, and he reigned thirty-one years in Jerusalem. 2 And he did what was right in the sight of the Lord, and walked in the ways of his father David; he did not turn aside to the right hand or to the left.  3 For in the eighth year of his reign, while he was still young, he began to seek the God of his father David; and in the twelfth year he began to purge Judah and Jerusalem of the high places, the wooden images, the carved images, and the molded images. 4 They broke down the altars of the </a:t>
            </a:r>
            <a:r>
              <a:rPr lang="en-US" sz="2800" dirty="0" err="1">
                <a:solidFill>
                  <a:schemeClr val="bg1"/>
                </a:solidFill>
              </a:rPr>
              <a:t>Baals</a:t>
            </a:r>
            <a:r>
              <a:rPr lang="en-US" sz="2800" dirty="0">
                <a:solidFill>
                  <a:schemeClr val="bg1"/>
                </a:solidFill>
              </a:rPr>
              <a:t> in his presence, and the incense altars which were above them he cut down; and the wooden images, the carved images, and the</a:t>
            </a:r>
            <a:endParaRPr lang="en-US" dirty="0">
              <a:solidFill>
                <a:schemeClr val="bg1"/>
              </a:solidFill>
            </a:endParaRPr>
          </a:p>
        </p:txBody>
      </p:sp>
      <p:sp>
        <p:nvSpPr>
          <p:cNvPr id="10243" name="TextBox 6"/>
          <p:cNvSpPr txBox="1">
            <a:spLocks noChangeArrowheads="1"/>
          </p:cNvSpPr>
          <p:nvPr/>
        </p:nvSpPr>
        <p:spPr bwMode="auto">
          <a:xfrm>
            <a:off x="0" y="0"/>
            <a:ext cx="9144000" cy="1508105"/>
          </a:xfrm>
          <a:prstGeom prst="rect">
            <a:avLst/>
          </a:prstGeom>
          <a:blipFill dpi="0" rotWithShape="1">
            <a:blip r:embed="rId2" cstate="print"/>
            <a:srcRect/>
            <a:tile tx="0" ty="0" sx="100000" sy="100000" flip="none" algn="tl"/>
          </a:blipFill>
          <a:ln w="9525">
            <a:noFill/>
            <a:miter lim="800000"/>
            <a:headEnd/>
            <a:tailEnd/>
          </a:ln>
        </p:spPr>
        <p:txBody>
          <a:bodyPr>
            <a:spAutoFit/>
          </a:bodyPr>
          <a:lstStyle/>
          <a:p>
            <a:pPr algn="ctr"/>
            <a:r>
              <a:rPr lang="en-US" sz="4800" dirty="0"/>
              <a:t> </a:t>
            </a:r>
            <a:r>
              <a:rPr lang="en-US" sz="4400" b="1" dirty="0"/>
              <a:t>Two Kings – One Message</a:t>
            </a:r>
          </a:p>
          <a:p>
            <a:pPr algn="ctr"/>
            <a:r>
              <a:rPr lang="en-US" sz="4400" b="1" dirty="0"/>
              <a:t>What are the Lessons for Us?</a:t>
            </a:r>
          </a:p>
        </p:txBody>
      </p:sp>
    </p:spTree>
    <p:extLst>
      <p:ext uri="{BB962C8B-B14F-4D97-AF65-F5344CB8AC3E}">
        <p14:creationId xmlns:p14="http://schemas.microsoft.com/office/powerpoint/2010/main" val="1207941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up)">
                                      <p:cBhvr>
                                        <p:cTn id="7" dur="1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0886" y="1508105"/>
            <a:ext cx="9144000" cy="4401205"/>
          </a:xfrm>
          <a:prstGeom prst="rect">
            <a:avLst/>
          </a:prstGeom>
          <a:solidFill>
            <a:schemeClr val="accent6">
              <a:lumMod val="50000"/>
            </a:schemeClr>
          </a:solidFill>
          <a:ln w="9525">
            <a:noFill/>
            <a:miter lim="800000"/>
            <a:headEnd/>
            <a:tailEnd/>
          </a:ln>
        </p:spPr>
        <p:txBody>
          <a:bodyPr wrap="square">
            <a:spAutoFit/>
          </a:bodyPr>
          <a:lstStyle/>
          <a:p>
            <a:r>
              <a:rPr lang="en-US" sz="2800" dirty="0">
                <a:solidFill>
                  <a:schemeClr val="bg1"/>
                </a:solidFill>
              </a:rPr>
              <a:t>2 </a:t>
            </a:r>
            <a:r>
              <a:rPr lang="en-US" sz="2800" dirty="0" err="1">
                <a:solidFill>
                  <a:schemeClr val="bg1"/>
                </a:solidFill>
              </a:rPr>
              <a:t>Chron</a:t>
            </a:r>
            <a:r>
              <a:rPr lang="en-US" sz="2800" dirty="0">
                <a:solidFill>
                  <a:schemeClr val="bg1"/>
                </a:solidFill>
              </a:rPr>
              <a:t> 34:1-7</a:t>
            </a:r>
          </a:p>
          <a:p>
            <a:r>
              <a:rPr lang="en-US" sz="2800" dirty="0">
                <a:solidFill>
                  <a:schemeClr val="bg1"/>
                </a:solidFill>
              </a:rPr>
              <a:t>molded images he broke in pieces, and made dust of them and scattered it on the graves of those who had sacrificed to them. 5 He also burned the bones of the priests on their altars, and cleansed Judah and Jerusalem. 6 And so he did in the cities of Manasseh, Ephraim, and Simeon, as far as Naphtali and all around, with axes.  7 When he had broken down the altars and the wooden images, had beaten the carved images into powder, and cut down </a:t>
            </a:r>
            <a:r>
              <a:rPr lang="en-US" sz="2800" dirty="0">
                <a:solidFill>
                  <a:srgbClr val="FFFF00"/>
                </a:solidFill>
              </a:rPr>
              <a:t>all the incense altars throughout all the land of Israel</a:t>
            </a:r>
            <a:r>
              <a:rPr lang="en-US" sz="2800" dirty="0">
                <a:solidFill>
                  <a:schemeClr val="bg1"/>
                </a:solidFill>
              </a:rPr>
              <a:t>, he returned to Jerusalem. </a:t>
            </a:r>
            <a:r>
              <a:rPr lang="en-US" dirty="0">
                <a:solidFill>
                  <a:schemeClr val="bg1"/>
                </a:solidFill>
              </a:rPr>
              <a:t>(NKJV)</a:t>
            </a:r>
          </a:p>
        </p:txBody>
      </p:sp>
      <p:sp>
        <p:nvSpPr>
          <p:cNvPr id="10243" name="TextBox 6"/>
          <p:cNvSpPr txBox="1">
            <a:spLocks noChangeArrowheads="1"/>
          </p:cNvSpPr>
          <p:nvPr/>
        </p:nvSpPr>
        <p:spPr bwMode="auto">
          <a:xfrm>
            <a:off x="0" y="0"/>
            <a:ext cx="9144000" cy="1508105"/>
          </a:xfrm>
          <a:prstGeom prst="rect">
            <a:avLst/>
          </a:prstGeom>
          <a:blipFill dpi="0" rotWithShape="1">
            <a:blip r:embed="rId2" cstate="print"/>
            <a:srcRect/>
            <a:tile tx="0" ty="0" sx="100000" sy="100000" flip="none" algn="tl"/>
          </a:blipFill>
          <a:ln w="9525">
            <a:noFill/>
            <a:miter lim="800000"/>
            <a:headEnd/>
            <a:tailEnd/>
          </a:ln>
        </p:spPr>
        <p:txBody>
          <a:bodyPr>
            <a:spAutoFit/>
          </a:bodyPr>
          <a:lstStyle/>
          <a:p>
            <a:pPr algn="ctr"/>
            <a:r>
              <a:rPr lang="en-US" sz="4800" dirty="0"/>
              <a:t> </a:t>
            </a:r>
            <a:r>
              <a:rPr lang="en-US" sz="4400" b="1" dirty="0"/>
              <a:t>Two Kings – One Message</a:t>
            </a:r>
          </a:p>
          <a:p>
            <a:pPr algn="ctr"/>
            <a:r>
              <a:rPr lang="en-US" sz="4400" b="1" dirty="0"/>
              <a:t>What are the Lessons for Us?</a:t>
            </a:r>
          </a:p>
        </p:txBody>
      </p:sp>
    </p:spTree>
    <p:extLst>
      <p:ext uri="{BB962C8B-B14F-4D97-AF65-F5344CB8AC3E}">
        <p14:creationId xmlns:p14="http://schemas.microsoft.com/office/powerpoint/2010/main" val="1311358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up)">
                                      <p:cBhvr>
                                        <p:cTn id="7" dur="1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0886" y="1508105"/>
            <a:ext cx="9144000" cy="35425082"/>
          </a:xfrm>
          <a:prstGeom prst="rect">
            <a:avLst/>
          </a:prstGeom>
          <a:solidFill>
            <a:schemeClr val="accent6">
              <a:lumMod val="50000"/>
            </a:schemeClr>
          </a:solidFill>
          <a:ln w="9525">
            <a:noFill/>
            <a:miter lim="800000"/>
            <a:headEnd/>
            <a:tailEnd/>
          </a:ln>
        </p:spPr>
        <p:txBody>
          <a:bodyPr wrap="square">
            <a:spAutoFit/>
          </a:bodyPr>
          <a:lstStyle/>
          <a:p>
            <a:r>
              <a:rPr lang="en-US" sz="2800" dirty="0">
                <a:solidFill>
                  <a:schemeClr val="bg1"/>
                </a:solidFill>
              </a:rPr>
              <a:t>2 </a:t>
            </a:r>
            <a:r>
              <a:rPr lang="en-US" sz="2800" dirty="0" err="1">
                <a:solidFill>
                  <a:schemeClr val="bg1"/>
                </a:solidFill>
              </a:rPr>
              <a:t>Chron</a:t>
            </a:r>
            <a:r>
              <a:rPr lang="en-US" sz="2800" dirty="0">
                <a:solidFill>
                  <a:schemeClr val="bg1"/>
                </a:solidFill>
              </a:rPr>
              <a:t> 34:29-35:19</a:t>
            </a:r>
          </a:p>
          <a:p>
            <a:endParaRPr lang="en-US" sz="800" dirty="0">
              <a:solidFill>
                <a:schemeClr val="bg1"/>
              </a:solidFill>
            </a:endParaRPr>
          </a:p>
          <a:p>
            <a:r>
              <a:rPr lang="en-US" sz="2800" dirty="0">
                <a:solidFill>
                  <a:schemeClr val="bg1"/>
                </a:solidFill>
              </a:rPr>
              <a:t>29 Then the king sent and gathered all the elders of Judah and Jerusalem. 30 The king went up to the house of the Lord, with all the men of Judah and the inhabitants of Jerusalem — the priests and the Levites, and all the people, great and small. And he read in their hearing all the words of the Book of the Covenant which had been found in the house of the Lord. 31 Then the king stood in his place and made a covenant before the Lord, to follow the Lord, and to keep His commandments and His testimonies and His statutes with all his heart and all his soul, to perform the words of the covenant that were written in this book. 32 And he made all who were present in Jerusalem and Benjamin take a stand. So the inhabitants of Jerusalem did according to the covenant of God, the God of their fathers. 33 </a:t>
            </a:r>
            <a:r>
              <a:rPr lang="en-US" sz="2800" dirty="0">
                <a:solidFill>
                  <a:srgbClr val="FFFF00"/>
                </a:solidFill>
              </a:rPr>
              <a:t>Thus Josiah removed all the abominations from all the country that belonged to the children of Israel, and made all who were present in Israel diligently serve the Lord their God. All his days they did not depart from following the Lord God of their fathers</a:t>
            </a:r>
            <a:r>
              <a:rPr lang="en-US" sz="2800" dirty="0">
                <a:solidFill>
                  <a:schemeClr val="bg1"/>
                </a:solidFill>
              </a:rPr>
              <a:t>.   35 </a:t>
            </a:r>
            <a:r>
              <a:rPr lang="en-US" sz="2800" b="1" dirty="0">
                <a:solidFill>
                  <a:srgbClr val="FFFF00"/>
                </a:solidFill>
              </a:rPr>
              <a:t>Now Josiah kept a Passover to the Lord in Jerusalem</a:t>
            </a:r>
            <a:r>
              <a:rPr lang="en-US" sz="2800" dirty="0">
                <a:solidFill>
                  <a:schemeClr val="bg1"/>
                </a:solidFill>
              </a:rPr>
              <a:t>, and they slaughtered the Passover lambs on the fourteenth day of the first month. 2 And he set the priests in their duties and encouraged them for the service of the house of the Lord. 3 Then he said to the Levites who taught all Israel, who were holy to the Lord: "Put the holy ark in the house which Solomon the son of David, king of Israel, built. It shall no longer be a burden on your shoulders. Now serve the Lord your God and His people Israel. 4 Prepare yourselves according to your fathers' houses, according to your divisions, following the written instruction of David king of Israel and the written instruction of Solomon his son. 5 And stand in the holy place according to the divisions of the fathers' houses of your brethren the lay people, and according to the division of the father's house of the Levites. 6 So slaughter the Passover offerings, consecrate yourselves, and prepare them for your brethren, that they may do according to the word of the Lord by the hand of Moses."   7 </a:t>
            </a:r>
            <a:r>
              <a:rPr lang="en-US" sz="2800" dirty="0">
                <a:solidFill>
                  <a:srgbClr val="FFFF00"/>
                </a:solidFill>
              </a:rPr>
              <a:t>Then Josiah gave the lay people </a:t>
            </a:r>
            <a:r>
              <a:rPr lang="en-US" sz="2800" dirty="0">
                <a:solidFill>
                  <a:schemeClr val="bg1"/>
                </a:solidFill>
              </a:rPr>
              <a:t>lambs and young goats from the flock, all for Passover offerings for all who were present, to the number of </a:t>
            </a:r>
            <a:r>
              <a:rPr lang="en-US" sz="2800" dirty="0">
                <a:solidFill>
                  <a:srgbClr val="FFFF00"/>
                </a:solidFill>
              </a:rPr>
              <a:t>thirty thousand, as well as three thousand cattle</a:t>
            </a:r>
            <a:r>
              <a:rPr lang="en-US" sz="2800" dirty="0">
                <a:solidFill>
                  <a:schemeClr val="bg1"/>
                </a:solidFill>
              </a:rPr>
              <a:t>; these were from the king's possessions. 8 </a:t>
            </a:r>
            <a:r>
              <a:rPr lang="en-US" sz="2800" dirty="0">
                <a:solidFill>
                  <a:srgbClr val="FFFF00"/>
                </a:solidFill>
              </a:rPr>
              <a:t>And his leaders gave willingly to the people, to the priests, and to the Levites</a:t>
            </a:r>
            <a:r>
              <a:rPr lang="en-US" sz="2800" dirty="0">
                <a:solidFill>
                  <a:schemeClr val="bg1"/>
                </a:solidFill>
              </a:rPr>
              <a:t>. </a:t>
            </a:r>
            <a:r>
              <a:rPr lang="en-US" sz="2800" dirty="0" err="1">
                <a:solidFill>
                  <a:schemeClr val="bg1"/>
                </a:solidFill>
              </a:rPr>
              <a:t>Hilkiah</a:t>
            </a:r>
            <a:r>
              <a:rPr lang="en-US" sz="2800" dirty="0">
                <a:solidFill>
                  <a:schemeClr val="bg1"/>
                </a:solidFill>
              </a:rPr>
              <a:t>, Zechariah, and </a:t>
            </a:r>
            <a:r>
              <a:rPr lang="en-US" sz="2800" dirty="0" err="1">
                <a:solidFill>
                  <a:schemeClr val="bg1"/>
                </a:solidFill>
              </a:rPr>
              <a:t>Jehiel</a:t>
            </a:r>
            <a:r>
              <a:rPr lang="en-US" sz="2800" dirty="0">
                <a:solidFill>
                  <a:schemeClr val="bg1"/>
                </a:solidFill>
              </a:rPr>
              <a:t>, rulers of the house of God, gave to the priests for the Passover offerings </a:t>
            </a:r>
            <a:r>
              <a:rPr lang="en-US" sz="2800" dirty="0">
                <a:solidFill>
                  <a:srgbClr val="FFFF00"/>
                </a:solidFill>
              </a:rPr>
              <a:t>two thousand six hundred from the flock, and three hundred cattle</a:t>
            </a:r>
            <a:r>
              <a:rPr lang="en-US" sz="2800" dirty="0">
                <a:solidFill>
                  <a:schemeClr val="bg1"/>
                </a:solidFill>
              </a:rPr>
              <a:t>. 9 Also </a:t>
            </a:r>
            <a:r>
              <a:rPr lang="en-US" sz="2800" dirty="0" err="1">
                <a:solidFill>
                  <a:schemeClr val="bg1"/>
                </a:solidFill>
              </a:rPr>
              <a:t>Conaniah</a:t>
            </a:r>
            <a:r>
              <a:rPr lang="en-US" sz="2800" dirty="0">
                <a:solidFill>
                  <a:schemeClr val="bg1"/>
                </a:solidFill>
              </a:rPr>
              <a:t>, his brothers Shemaiah and </a:t>
            </a:r>
            <a:r>
              <a:rPr lang="en-US" sz="2800" dirty="0" err="1">
                <a:solidFill>
                  <a:schemeClr val="bg1"/>
                </a:solidFill>
              </a:rPr>
              <a:t>Nethanel</a:t>
            </a:r>
            <a:r>
              <a:rPr lang="en-US" sz="2800" dirty="0">
                <a:solidFill>
                  <a:schemeClr val="bg1"/>
                </a:solidFill>
              </a:rPr>
              <a:t>, and </a:t>
            </a:r>
            <a:r>
              <a:rPr lang="en-US" sz="2800" dirty="0" err="1">
                <a:solidFill>
                  <a:schemeClr val="bg1"/>
                </a:solidFill>
              </a:rPr>
              <a:t>Hashabiah</a:t>
            </a:r>
            <a:r>
              <a:rPr lang="en-US" sz="2800" dirty="0">
                <a:solidFill>
                  <a:schemeClr val="bg1"/>
                </a:solidFill>
              </a:rPr>
              <a:t> and </a:t>
            </a:r>
            <a:r>
              <a:rPr lang="en-US" sz="2800" dirty="0" err="1">
                <a:solidFill>
                  <a:schemeClr val="bg1"/>
                </a:solidFill>
              </a:rPr>
              <a:t>Jeiel</a:t>
            </a:r>
            <a:r>
              <a:rPr lang="en-US" sz="2800" dirty="0">
                <a:solidFill>
                  <a:schemeClr val="bg1"/>
                </a:solidFill>
              </a:rPr>
              <a:t> and </a:t>
            </a:r>
            <a:r>
              <a:rPr lang="en-US" sz="2800" dirty="0" err="1">
                <a:solidFill>
                  <a:schemeClr val="bg1"/>
                </a:solidFill>
              </a:rPr>
              <a:t>Jozabad</a:t>
            </a:r>
            <a:r>
              <a:rPr lang="en-US" sz="2800" dirty="0">
                <a:solidFill>
                  <a:schemeClr val="bg1"/>
                </a:solidFill>
              </a:rPr>
              <a:t>, chief of the Levites, </a:t>
            </a:r>
            <a:r>
              <a:rPr lang="en-US" sz="2800" dirty="0">
                <a:solidFill>
                  <a:srgbClr val="FFFF00"/>
                </a:solidFill>
              </a:rPr>
              <a:t>gave to the Levites for Passover offerings five thousand from the flock and five hundred cattle</a:t>
            </a:r>
            <a:r>
              <a:rPr lang="en-US" sz="2800" dirty="0">
                <a:solidFill>
                  <a:schemeClr val="bg1"/>
                </a:solidFill>
              </a:rPr>
              <a:t>.   10 So the service was prepared, and the priests stood in their places, and the Levites in their divisions, according to the king's command. 11 And they slaughtered the Passover offerings; and the priests sprinkled the blood with their hands, while the Levites skinned the animals.  12 Then they removed the burnt offerings that they might give them to the divisions of the fathers' houses of the lay people, to offer to the Lord, as it is written in the Book of Moses. And so they did with the cattle. 13 </a:t>
            </a:r>
            <a:r>
              <a:rPr lang="en-US" sz="2800" dirty="0">
                <a:solidFill>
                  <a:srgbClr val="FFFF00"/>
                </a:solidFill>
              </a:rPr>
              <a:t>Also they roasted the Passover offerings with fire according to the ordinance; but the other holy offerings they boiled in pots, in caldrons, and in pans, and divided them quickly among all the lay people</a:t>
            </a:r>
            <a:r>
              <a:rPr lang="en-US" sz="2800" dirty="0">
                <a:solidFill>
                  <a:schemeClr val="bg1"/>
                </a:solidFill>
              </a:rPr>
              <a:t>. 14 Then afterward they prepared portions for themselves and for the priests, because the priests, the sons of Aaron, were busy in offering burnt offerings and fat until night; therefore the Levites prepared portions for themselves and for the priests, the sons of Aaron. 15 And the singers, the sons of Asaph, were in their places, according to the command of David, Asaph, </a:t>
            </a:r>
            <a:r>
              <a:rPr lang="en-US" sz="2800" dirty="0" err="1">
                <a:solidFill>
                  <a:schemeClr val="bg1"/>
                </a:solidFill>
              </a:rPr>
              <a:t>Heman</a:t>
            </a:r>
            <a:r>
              <a:rPr lang="en-US" sz="2800" dirty="0">
                <a:solidFill>
                  <a:schemeClr val="bg1"/>
                </a:solidFill>
              </a:rPr>
              <a:t>, and </a:t>
            </a:r>
            <a:r>
              <a:rPr lang="en-US" sz="2800" dirty="0" err="1">
                <a:solidFill>
                  <a:schemeClr val="bg1"/>
                </a:solidFill>
              </a:rPr>
              <a:t>Jeduthun</a:t>
            </a:r>
            <a:r>
              <a:rPr lang="en-US" sz="2800" dirty="0">
                <a:solidFill>
                  <a:schemeClr val="bg1"/>
                </a:solidFill>
              </a:rPr>
              <a:t> the king's seer. Also the gatekeepers were at each gate; they did not have to leave their position, because their brethren the Levites prepared portions for them.   16 </a:t>
            </a:r>
            <a:r>
              <a:rPr lang="en-US" sz="2800" dirty="0">
                <a:solidFill>
                  <a:srgbClr val="FFFF00"/>
                </a:solidFill>
              </a:rPr>
              <a:t>So all the service of the Lord was prepared the same day, to keep the Passover and to offer burnt offerings on the altar of the Lord, according to the command of King Josiah. </a:t>
            </a:r>
            <a:r>
              <a:rPr lang="en-US" sz="2800" dirty="0">
                <a:solidFill>
                  <a:schemeClr val="bg1"/>
                </a:solidFill>
              </a:rPr>
              <a:t>17 And the children of Israel who were present kept the Passover at that time, and the Feast of Unleavened Bread for seven days. 18 </a:t>
            </a:r>
            <a:r>
              <a:rPr lang="en-US" sz="2800" b="1" dirty="0">
                <a:solidFill>
                  <a:srgbClr val="FFFF00"/>
                </a:solidFill>
              </a:rPr>
              <a:t>There had been no Passover kept in Israel like that since the days of Samuel the prophet; and none of the kings of Israel had kept such a Passover as Josiah kept, with the priests and the Levites, all Judah and Israel who were present, and the inhabitants of Jerusalem.</a:t>
            </a:r>
            <a:r>
              <a:rPr lang="en-US" sz="2800" b="1" dirty="0">
                <a:solidFill>
                  <a:schemeClr val="bg1"/>
                </a:solidFill>
              </a:rPr>
              <a:t> </a:t>
            </a:r>
            <a:r>
              <a:rPr lang="en-US" sz="2800" dirty="0">
                <a:solidFill>
                  <a:schemeClr val="bg1"/>
                </a:solidFill>
              </a:rPr>
              <a:t>19 In the eighteenth year of the reign of Josiah this Passover was kept. </a:t>
            </a:r>
          </a:p>
          <a:p>
            <a:r>
              <a:rPr lang="en-US" sz="2800" dirty="0">
                <a:solidFill>
                  <a:schemeClr val="bg1"/>
                </a:solidFill>
              </a:rPr>
              <a:t>NKJV</a:t>
            </a:r>
          </a:p>
        </p:txBody>
      </p:sp>
      <p:sp>
        <p:nvSpPr>
          <p:cNvPr id="10243" name="TextBox 6"/>
          <p:cNvSpPr txBox="1">
            <a:spLocks noChangeArrowheads="1"/>
          </p:cNvSpPr>
          <p:nvPr/>
        </p:nvSpPr>
        <p:spPr bwMode="auto">
          <a:xfrm>
            <a:off x="0" y="0"/>
            <a:ext cx="9144000" cy="1508105"/>
          </a:xfrm>
          <a:prstGeom prst="rect">
            <a:avLst/>
          </a:prstGeom>
          <a:blipFill dpi="0" rotWithShape="1">
            <a:blip r:embed="rId2" cstate="print"/>
            <a:srcRect/>
            <a:tile tx="0" ty="0" sx="100000" sy="100000" flip="none" algn="tl"/>
          </a:blipFill>
          <a:ln w="9525">
            <a:noFill/>
            <a:miter lim="800000"/>
            <a:headEnd/>
            <a:tailEnd/>
          </a:ln>
        </p:spPr>
        <p:txBody>
          <a:bodyPr>
            <a:spAutoFit/>
          </a:bodyPr>
          <a:lstStyle/>
          <a:p>
            <a:pPr algn="ctr"/>
            <a:r>
              <a:rPr lang="en-US" sz="4800" dirty="0"/>
              <a:t> </a:t>
            </a:r>
            <a:r>
              <a:rPr lang="en-US" sz="4400" b="1" dirty="0"/>
              <a:t>Two Kings – One Message</a:t>
            </a:r>
          </a:p>
          <a:p>
            <a:pPr algn="ctr"/>
            <a:r>
              <a:rPr lang="en-US" sz="4400" b="1" dirty="0"/>
              <a:t>What are the Lessons for Us?</a:t>
            </a:r>
          </a:p>
        </p:txBody>
      </p:sp>
    </p:spTree>
    <p:extLst>
      <p:ext uri="{BB962C8B-B14F-4D97-AF65-F5344CB8AC3E}">
        <p14:creationId xmlns:p14="http://schemas.microsoft.com/office/powerpoint/2010/main" val="1881923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up)">
                                      <p:cBhvr>
                                        <p:cTn id="7" dur="1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0886" y="1508105"/>
            <a:ext cx="9144000" cy="29946660"/>
          </a:xfrm>
          <a:prstGeom prst="rect">
            <a:avLst/>
          </a:prstGeom>
          <a:solidFill>
            <a:schemeClr val="accent6">
              <a:lumMod val="50000"/>
            </a:schemeClr>
          </a:solidFill>
          <a:ln w="9525">
            <a:noFill/>
            <a:miter lim="800000"/>
            <a:headEnd/>
            <a:tailEnd/>
          </a:ln>
        </p:spPr>
        <p:txBody>
          <a:bodyPr wrap="square">
            <a:spAutoFit/>
          </a:bodyPr>
          <a:lstStyle/>
          <a:p>
            <a:r>
              <a:rPr lang="en-US" sz="2800" dirty="0">
                <a:solidFill>
                  <a:schemeClr val="bg1"/>
                </a:solidFill>
              </a:rPr>
              <a:t>2 </a:t>
            </a:r>
            <a:r>
              <a:rPr lang="en-US" sz="2800" dirty="0" err="1">
                <a:solidFill>
                  <a:schemeClr val="bg1"/>
                </a:solidFill>
              </a:rPr>
              <a:t>Chron</a:t>
            </a:r>
            <a:r>
              <a:rPr lang="en-US" sz="2800" dirty="0">
                <a:solidFill>
                  <a:schemeClr val="bg1"/>
                </a:solidFill>
              </a:rPr>
              <a:t> 34:29-35:19</a:t>
            </a:r>
          </a:p>
          <a:p>
            <a:endParaRPr lang="en-US" sz="800" dirty="0">
              <a:solidFill>
                <a:schemeClr val="bg1"/>
              </a:solidFill>
            </a:endParaRPr>
          </a:p>
          <a:p>
            <a:r>
              <a:rPr lang="en-US" sz="2800" dirty="0">
                <a:solidFill>
                  <a:schemeClr val="bg1"/>
                </a:solidFill>
              </a:rPr>
              <a:t>Jerusalem and Benjamin take a stand. So the inhabitants of Jerusalem did according to the covenant of God, the God of their fathers. 33 </a:t>
            </a:r>
            <a:r>
              <a:rPr lang="en-US" sz="2800" dirty="0">
                <a:solidFill>
                  <a:srgbClr val="FFFF00"/>
                </a:solidFill>
              </a:rPr>
              <a:t>Thus Josiah removed all the abominations from all the country that belonged to the children of Israel, and made all who were present in Israel diligently serve the Lord their God. All his days they did not depart from following the Lord God of their fathers</a:t>
            </a:r>
            <a:r>
              <a:rPr lang="en-US" sz="2800" dirty="0">
                <a:solidFill>
                  <a:schemeClr val="bg1"/>
                </a:solidFill>
              </a:rPr>
              <a:t>.   35 </a:t>
            </a:r>
            <a:r>
              <a:rPr lang="en-US" sz="2800" b="1" dirty="0">
                <a:solidFill>
                  <a:srgbClr val="FFFF00"/>
                </a:solidFill>
              </a:rPr>
              <a:t>Now Josiah kept a Passover to the Lord in Jerusalem</a:t>
            </a:r>
            <a:r>
              <a:rPr lang="en-US" sz="2800" dirty="0">
                <a:solidFill>
                  <a:schemeClr val="bg1"/>
                </a:solidFill>
              </a:rPr>
              <a:t>, and they slaughtered the Passover lambs on the fourteenth day of the first month. 2 And he set the priests in their duties and encouraged them for the service of the house of the Lord. 3 Then he said to the Levites who taught all Israel, who were holy to the Lord: "Put the holy ark in the house which Solomon the son of David, king of Israel, built. It shall no longer be a burden on your shoulders. Now serve the Lord your God and His people Israel. 4 Prepare yourselves according to your fathers' houses, according to your divisions, following the written instruction of David king of Israel and the written instruction of Solomon his son. 5 And stand in the holy place according to the divisions of the fathers' houses of your brethren the lay people, and according to the division of the father's house of the Levites. 6 So slaughter the Passover offerings, consecrate yourselves, and prepare them for your brethren, that they may do according to the word of the Lord by the hand of Moses."   7 </a:t>
            </a:r>
            <a:r>
              <a:rPr lang="en-US" sz="2800" dirty="0">
                <a:solidFill>
                  <a:srgbClr val="FFFF00"/>
                </a:solidFill>
              </a:rPr>
              <a:t>Then Josiah gave the lay people </a:t>
            </a:r>
            <a:r>
              <a:rPr lang="en-US" sz="2800" dirty="0">
                <a:solidFill>
                  <a:schemeClr val="bg1"/>
                </a:solidFill>
              </a:rPr>
              <a:t>lambs and young goats from the flock, all for Passover offerings for all who were present, to the number of </a:t>
            </a:r>
            <a:r>
              <a:rPr lang="en-US" sz="2800" dirty="0">
                <a:solidFill>
                  <a:srgbClr val="FFFF00"/>
                </a:solidFill>
              </a:rPr>
              <a:t>thirty thousand, as well as three thousand cattle</a:t>
            </a:r>
            <a:r>
              <a:rPr lang="en-US" sz="2800" dirty="0">
                <a:solidFill>
                  <a:schemeClr val="bg1"/>
                </a:solidFill>
              </a:rPr>
              <a:t>; these were from the king's possessions. 8 </a:t>
            </a:r>
            <a:r>
              <a:rPr lang="en-US" sz="2800" dirty="0">
                <a:solidFill>
                  <a:srgbClr val="FFFF00"/>
                </a:solidFill>
              </a:rPr>
              <a:t>And his leaders gave willingly to the people, to the priests, and to the Levites</a:t>
            </a:r>
            <a:r>
              <a:rPr lang="en-US" sz="2800" dirty="0">
                <a:solidFill>
                  <a:schemeClr val="bg1"/>
                </a:solidFill>
              </a:rPr>
              <a:t>. </a:t>
            </a:r>
            <a:r>
              <a:rPr lang="en-US" sz="2800" dirty="0" err="1">
                <a:solidFill>
                  <a:schemeClr val="bg1"/>
                </a:solidFill>
              </a:rPr>
              <a:t>Hilkiah</a:t>
            </a:r>
            <a:r>
              <a:rPr lang="en-US" sz="2800" dirty="0">
                <a:solidFill>
                  <a:schemeClr val="bg1"/>
                </a:solidFill>
              </a:rPr>
              <a:t>, Zechariah, and </a:t>
            </a:r>
            <a:r>
              <a:rPr lang="en-US" sz="2800" dirty="0" err="1">
                <a:solidFill>
                  <a:schemeClr val="bg1"/>
                </a:solidFill>
              </a:rPr>
              <a:t>Jehiel</a:t>
            </a:r>
            <a:r>
              <a:rPr lang="en-US" sz="2800" dirty="0">
                <a:solidFill>
                  <a:schemeClr val="bg1"/>
                </a:solidFill>
              </a:rPr>
              <a:t>, rulers of the house of God, gave to the priests for the Passover offerings </a:t>
            </a:r>
            <a:r>
              <a:rPr lang="en-US" sz="2800" dirty="0">
                <a:solidFill>
                  <a:srgbClr val="FFFF00"/>
                </a:solidFill>
              </a:rPr>
              <a:t>two thousand six hundred from the flock, and three hundred cattle</a:t>
            </a:r>
            <a:r>
              <a:rPr lang="en-US" sz="2800" dirty="0">
                <a:solidFill>
                  <a:schemeClr val="bg1"/>
                </a:solidFill>
              </a:rPr>
              <a:t>. 9 Also </a:t>
            </a:r>
            <a:r>
              <a:rPr lang="en-US" sz="2800" dirty="0" err="1">
                <a:solidFill>
                  <a:schemeClr val="bg1"/>
                </a:solidFill>
              </a:rPr>
              <a:t>Conaniah</a:t>
            </a:r>
            <a:r>
              <a:rPr lang="en-US" sz="2800" dirty="0">
                <a:solidFill>
                  <a:schemeClr val="bg1"/>
                </a:solidFill>
              </a:rPr>
              <a:t>, his brothers Shemaiah and </a:t>
            </a:r>
            <a:r>
              <a:rPr lang="en-US" sz="2800" dirty="0" err="1">
                <a:solidFill>
                  <a:schemeClr val="bg1"/>
                </a:solidFill>
              </a:rPr>
              <a:t>Nethanel</a:t>
            </a:r>
            <a:r>
              <a:rPr lang="en-US" sz="2800" dirty="0">
                <a:solidFill>
                  <a:schemeClr val="bg1"/>
                </a:solidFill>
              </a:rPr>
              <a:t>, and </a:t>
            </a:r>
            <a:r>
              <a:rPr lang="en-US" sz="2800" dirty="0" err="1">
                <a:solidFill>
                  <a:schemeClr val="bg1"/>
                </a:solidFill>
              </a:rPr>
              <a:t>Hashabiah</a:t>
            </a:r>
            <a:r>
              <a:rPr lang="en-US" sz="2800" dirty="0">
                <a:solidFill>
                  <a:schemeClr val="bg1"/>
                </a:solidFill>
              </a:rPr>
              <a:t> and </a:t>
            </a:r>
            <a:r>
              <a:rPr lang="en-US" sz="2800" dirty="0" err="1">
                <a:solidFill>
                  <a:schemeClr val="bg1"/>
                </a:solidFill>
              </a:rPr>
              <a:t>Jeiel</a:t>
            </a:r>
            <a:r>
              <a:rPr lang="en-US" sz="2800" dirty="0">
                <a:solidFill>
                  <a:schemeClr val="bg1"/>
                </a:solidFill>
              </a:rPr>
              <a:t> and </a:t>
            </a:r>
            <a:r>
              <a:rPr lang="en-US" sz="2800" dirty="0" err="1">
                <a:solidFill>
                  <a:schemeClr val="bg1"/>
                </a:solidFill>
              </a:rPr>
              <a:t>Jozabad</a:t>
            </a:r>
            <a:r>
              <a:rPr lang="en-US" sz="2800" dirty="0">
                <a:solidFill>
                  <a:schemeClr val="bg1"/>
                </a:solidFill>
              </a:rPr>
              <a:t>, chief of the Levites, </a:t>
            </a:r>
            <a:r>
              <a:rPr lang="en-US" sz="2800" dirty="0">
                <a:solidFill>
                  <a:srgbClr val="FFFF00"/>
                </a:solidFill>
              </a:rPr>
              <a:t>gave to the Levites for Passover offerings five thousand from the flock and five hundred cattle</a:t>
            </a:r>
            <a:r>
              <a:rPr lang="en-US" sz="2800" dirty="0">
                <a:solidFill>
                  <a:schemeClr val="bg1"/>
                </a:solidFill>
              </a:rPr>
              <a:t>.   10 So the service was prepared, and the priests stood in their places, and the Levites in their divisions, according to the king's command. 11 And they slaughtered the Passover offerings; and the priests sprinkled the blood with their hands, while the Levites skinned the animals.  12 Then they removed the burnt offerings that they might give them to the divisions of the fathers' houses of the lay people, to offer to the Lord, as it is written in the Book of Moses. And so they did with the cattle. 13 </a:t>
            </a:r>
            <a:r>
              <a:rPr lang="en-US" sz="2800" dirty="0">
                <a:solidFill>
                  <a:srgbClr val="FFFF00"/>
                </a:solidFill>
              </a:rPr>
              <a:t>Also they roasted the Passover offerings with fire according to the ordinance; but the other holy offerings they boiled in pots, in caldrons, and in pans, and divided them quickly among all the lay people</a:t>
            </a:r>
            <a:r>
              <a:rPr lang="en-US" sz="2800" dirty="0">
                <a:solidFill>
                  <a:schemeClr val="bg1"/>
                </a:solidFill>
              </a:rPr>
              <a:t>. 14 Then afterward they prepared portions for themselves and for the priests, because the priests, the sons of Aaron, were busy in offering burnt offerings and fat until night; therefore the Levites prepared portions for themselves and for the priests, the sons of Aaron. 15 And the singers, the sons of Asaph, were in their places, according to the command of David, Asaph, </a:t>
            </a:r>
            <a:r>
              <a:rPr lang="en-US" sz="2800" dirty="0" err="1">
                <a:solidFill>
                  <a:schemeClr val="bg1"/>
                </a:solidFill>
              </a:rPr>
              <a:t>Heman</a:t>
            </a:r>
            <a:r>
              <a:rPr lang="en-US" sz="2800" dirty="0">
                <a:solidFill>
                  <a:schemeClr val="bg1"/>
                </a:solidFill>
              </a:rPr>
              <a:t>, and </a:t>
            </a:r>
            <a:r>
              <a:rPr lang="en-US" sz="2800" dirty="0" err="1">
                <a:solidFill>
                  <a:schemeClr val="bg1"/>
                </a:solidFill>
              </a:rPr>
              <a:t>Jeduthun</a:t>
            </a:r>
            <a:r>
              <a:rPr lang="en-US" sz="2800" dirty="0">
                <a:solidFill>
                  <a:schemeClr val="bg1"/>
                </a:solidFill>
              </a:rPr>
              <a:t> the king's seer. Also the gatekeepers were at each gate; they did not have to leave their position, because their brethren the Levites prepared portions for them.   16 </a:t>
            </a:r>
            <a:r>
              <a:rPr lang="en-US" sz="2800" dirty="0">
                <a:solidFill>
                  <a:srgbClr val="FFFF00"/>
                </a:solidFill>
              </a:rPr>
              <a:t>So all the service of the Lord was prepared the same day, to keep the Passover and to offer burnt offerings on the altar of the Lord, according to the command of King Josiah. </a:t>
            </a:r>
            <a:r>
              <a:rPr lang="en-US" sz="2800" dirty="0">
                <a:solidFill>
                  <a:schemeClr val="bg1"/>
                </a:solidFill>
              </a:rPr>
              <a:t>17 And the children of Israel who were present kept the Passover at that time, and the Feast of Unleavened Bread for seven days. 18 </a:t>
            </a:r>
            <a:r>
              <a:rPr lang="en-US" sz="2800" b="1" dirty="0">
                <a:solidFill>
                  <a:srgbClr val="FFFF00"/>
                </a:solidFill>
              </a:rPr>
              <a:t>There had been no Passover kept in Israel like that since the days of Samuel the prophet; and none of the kings of Israel had kept such a Passover as Josiah kept, with the priests and the Levites, all Judah and Israel who were present, and the inhabitants of Jerusalem.</a:t>
            </a:r>
            <a:r>
              <a:rPr lang="en-US" sz="2800" b="1" dirty="0">
                <a:solidFill>
                  <a:schemeClr val="bg1"/>
                </a:solidFill>
              </a:rPr>
              <a:t> </a:t>
            </a:r>
            <a:r>
              <a:rPr lang="en-US" sz="2800" dirty="0">
                <a:solidFill>
                  <a:schemeClr val="bg1"/>
                </a:solidFill>
              </a:rPr>
              <a:t>19 In the eighteenth year of the reign of Josiah this Passover was kept. </a:t>
            </a:r>
          </a:p>
          <a:p>
            <a:r>
              <a:rPr lang="en-US" sz="2800" dirty="0">
                <a:solidFill>
                  <a:schemeClr val="bg1"/>
                </a:solidFill>
              </a:rPr>
              <a:t>NKJV</a:t>
            </a:r>
          </a:p>
        </p:txBody>
      </p:sp>
      <p:sp>
        <p:nvSpPr>
          <p:cNvPr id="10243" name="TextBox 6"/>
          <p:cNvSpPr txBox="1">
            <a:spLocks noChangeArrowheads="1"/>
          </p:cNvSpPr>
          <p:nvPr/>
        </p:nvSpPr>
        <p:spPr bwMode="auto">
          <a:xfrm>
            <a:off x="0" y="0"/>
            <a:ext cx="9144000" cy="1508105"/>
          </a:xfrm>
          <a:prstGeom prst="rect">
            <a:avLst/>
          </a:prstGeom>
          <a:blipFill dpi="0" rotWithShape="1">
            <a:blip r:embed="rId2" cstate="print"/>
            <a:srcRect/>
            <a:tile tx="0" ty="0" sx="100000" sy="100000" flip="none" algn="tl"/>
          </a:blipFill>
          <a:ln w="9525">
            <a:noFill/>
            <a:miter lim="800000"/>
            <a:headEnd/>
            <a:tailEnd/>
          </a:ln>
        </p:spPr>
        <p:txBody>
          <a:bodyPr>
            <a:spAutoFit/>
          </a:bodyPr>
          <a:lstStyle/>
          <a:p>
            <a:pPr algn="ctr"/>
            <a:r>
              <a:rPr lang="en-US" sz="4800" dirty="0"/>
              <a:t> </a:t>
            </a:r>
            <a:r>
              <a:rPr lang="en-US" sz="4400" b="1" dirty="0"/>
              <a:t>Two Kings – One Message</a:t>
            </a:r>
          </a:p>
          <a:p>
            <a:pPr algn="ctr"/>
            <a:r>
              <a:rPr lang="en-US" sz="4400" b="1" dirty="0"/>
              <a:t>What are the Lessons for Us?</a:t>
            </a:r>
          </a:p>
        </p:txBody>
      </p:sp>
    </p:spTree>
    <p:extLst>
      <p:ext uri="{BB962C8B-B14F-4D97-AF65-F5344CB8AC3E}">
        <p14:creationId xmlns:p14="http://schemas.microsoft.com/office/powerpoint/2010/main" val="186933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up)">
                                      <p:cBhvr>
                                        <p:cTn id="7" dur="1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0886" y="1508105"/>
            <a:ext cx="9144000" cy="25206900"/>
          </a:xfrm>
          <a:prstGeom prst="rect">
            <a:avLst/>
          </a:prstGeom>
          <a:solidFill>
            <a:schemeClr val="accent6">
              <a:lumMod val="50000"/>
            </a:schemeClr>
          </a:solidFill>
          <a:ln w="9525">
            <a:noFill/>
            <a:miter lim="800000"/>
            <a:headEnd/>
            <a:tailEnd/>
          </a:ln>
        </p:spPr>
        <p:txBody>
          <a:bodyPr wrap="square">
            <a:spAutoFit/>
          </a:bodyPr>
          <a:lstStyle/>
          <a:p>
            <a:r>
              <a:rPr lang="en-US" sz="2800" dirty="0">
                <a:solidFill>
                  <a:schemeClr val="bg1"/>
                </a:solidFill>
              </a:rPr>
              <a:t>2 </a:t>
            </a:r>
            <a:r>
              <a:rPr lang="en-US" sz="2800" dirty="0" err="1">
                <a:solidFill>
                  <a:schemeClr val="bg1"/>
                </a:solidFill>
              </a:rPr>
              <a:t>Chron</a:t>
            </a:r>
            <a:r>
              <a:rPr lang="en-US" sz="2800" dirty="0">
                <a:solidFill>
                  <a:schemeClr val="bg1"/>
                </a:solidFill>
              </a:rPr>
              <a:t> 34:29-35:19</a:t>
            </a:r>
          </a:p>
          <a:p>
            <a:endParaRPr lang="en-US" sz="800" dirty="0">
              <a:solidFill>
                <a:schemeClr val="bg1"/>
              </a:solidFill>
            </a:endParaRPr>
          </a:p>
          <a:p>
            <a:r>
              <a:rPr lang="en-US" sz="2800" dirty="0">
                <a:solidFill>
                  <a:schemeClr val="bg1"/>
                </a:solidFill>
              </a:rPr>
              <a:t>taught all Israel, who were holy to the Lord: "Put the holy ark in the house which Solomon the son of David, king of Israel, built. It shall no longer be a burden on your shoulders. Now serve the Lord your God and His people Israel. 4 Prepare yourselves according to your fathers' houses, according to your divisions, following the written instruction of David king of Israel and the written instruction of Solomon his son. 5 And stand in the holy place according to the divisions of the fathers' houses of your brethren the lay people, and according to the division of the father's house of the Levites. 6 So slaughter the Passover offerings, consecrate yourselves, and prepare them for your brethren, that they may do according to the word of the Lord by the hand of Moses."   7 </a:t>
            </a:r>
            <a:r>
              <a:rPr lang="en-US" sz="2800" dirty="0">
                <a:solidFill>
                  <a:srgbClr val="FFFF00"/>
                </a:solidFill>
              </a:rPr>
              <a:t>Then Josiah gave the lay people </a:t>
            </a:r>
            <a:r>
              <a:rPr lang="en-US" sz="2800" dirty="0">
                <a:solidFill>
                  <a:schemeClr val="bg1"/>
                </a:solidFill>
              </a:rPr>
              <a:t>lambs and young goats from the flock, all for Passover offerings for all who were present, to the number of </a:t>
            </a:r>
            <a:r>
              <a:rPr lang="en-US" sz="2800" dirty="0">
                <a:solidFill>
                  <a:srgbClr val="FFFF00"/>
                </a:solidFill>
              </a:rPr>
              <a:t>thirty thousand, as well as three thousand cattle</a:t>
            </a:r>
            <a:r>
              <a:rPr lang="en-US" sz="2800" dirty="0">
                <a:solidFill>
                  <a:schemeClr val="bg1"/>
                </a:solidFill>
              </a:rPr>
              <a:t>; these were from the king's possessions. 8 </a:t>
            </a:r>
            <a:r>
              <a:rPr lang="en-US" sz="2800" dirty="0">
                <a:solidFill>
                  <a:srgbClr val="FFFF00"/>
                </a:solidFill>
              </a:rPr>
              <a:t>And his leaders gave willingly to the people, to the priests, and to the Levites</a:t>
            </a:r>
            <a:r>
              <a:rPr lang="en-US" sz="2800" dirty="0">
                <a:solidFill>
                  <a:schemeClr val="bg1"/>
                </a:solidFill>
              </a:rPr>
              <a:t>. </a:t>
            </a:r>
            <a:r>
              <a:rPr lang="en-US" sz="2800" dirty="0" err="1">
                <a:solidFill>
                  <a:schemeClr val="bg1"/>
                </a:solidFill>
              </a:rPr>
              <a:t>Hilkiah</a:t>
            </a:r>
            <a:r>
              <a:rPr lang="en-US" sz="2800" dirty="0">
                <a:solidFill>
                  <a:schemeClr val="bg1"/>
                </a:solidFill>
              </a:rPr>
              <a:t>, Zechariah, and </a:t>
            </a:r>
            <a:r>
              <a:rPr lang="en-US" sz="2800" dirty="0" err="1">
                <a:solidFill>
                  <a:schemeClr val="bg1"/>
                </a:solidFill>
              </a:rPr>
              <a:t>Jehiel</a:t>
            </a:r>
            <a:r>
              <a:rPr lang="en-US" sz="2800" dirty="0">
                <a:solidFill>
                  <a:schemeClr val="bg1"/>
                </a:solidFill>
              </a:rPr>
              <a:t>, rulers of the house of God, gave to the priests for the Passover offerings </a:t>
            </a:r>
            <a:r>
              <a:rPr lang="en-US" sz="2800" dirty="0">
                <a:solidFill>
                  <a:srgbClr val="FFFF00"/>
                </a:solidFill>
              </a:rPr>
              <a:t>two thousand six hundred from the flock, and three hundred cattle</a:t>
            </a:r>
            <a:r>
              <a:rPr lang="en-US" sz="2800" dirty="0">
                <a:solidFill>
                  <a:schemeClr val="bg1"/>
                </a:solidFill>
              </a:rPr>
              <a:t>. 9 Also </a:t>
            </a:r>
            <a:r>
              <a:rPr lang="en-US" sz="2800" dirty="0" err="1">
                <a:solidFill>
                  <a:schemeClr val="bg1"/>
                </a:solidFill>
              </a:rPr>
              <a:t>Conaniah</a:t>
            </a:r>
            <a:r>
              <a:rPr lang="en-US" sz="2800" dirty="0">
                <a:solidFill>
                  <a:schemeClr val="bg1"/>
                </a:solidFill>
              </a:rPr>
              <a:t>, his brothers Shemaiah and </a:t>
            </a:r>
            <a:r>
              <a:rPr lang="en-US" sz="2800" dirty="0" err="1">
                <a:solidFill>
                  <a:schemeClr val="bg1"/>
                </a:solidFill>
              </a:rPr>
              <a:t>Nethanel</a:t>
            </a:r>
            <a:r>
              <a:rPr lang="en-US" sz="2800" dirty="0">
                <a:solidFill>
                  <a:schemeClr val="bg1"/>
                </a:solidFill>
              </a:rPr>
              <a:t>, and </a:t>
            </a:r>
            <a:r>
              <a:rPr lang="en-US" sz="2800" dirty="0" err="1">
                <a:solidFill>
                  <a:schemeClr val="bg1"/>
                </a:solidFill>
              </a:rPr>
              <a:t>Hashabiah</a:t>
            </a:r>
            <a:r>
              <a:rPr lang="en-US" sz="2800" dirty="0">
                <a:solidFill>
                  <a:schemeClr val="bg1"/>
                </a:solidFill>
              </a:rPr>
              <a:t> and </a:t>
            </a:r>
            <a:r>
              <a:rPr lang="en-US" sz="2800" dirty="0" err="1">
                <a:solidFill>
                  <a:schemeClr val="bg1"/>
                </a:solidFill>
              </a:rPr>
              <a:t>Jeiel</a:t>
            </a:r>
            <a:r>
              <a:rPr lang="en-US" sz="2800" dirty="0">
                <a:solidFill>
                  <a:schemeClr val="bg1"/>
                </a:solidFill>
              </a:rPr>
              <a:t> and </a:t>
            </a:r>
            <a:r>
              <a:rPr lang="en-US" sz="2800" dirty="0" err="1">
                <a:solidFill>
                  <a:schemeClr val="bg1"/>
                </a:solidFill>
              </a:rPr>
              <a:t>Jozabad</a:t>
            </a:r>
            <a:r>
              <a:rPr lang="en-US" sz="2800" dirty="0">
                <a:solidFill>
                  <a:schemeClr val="bg1"/>
                </a:solidFill>
              </a:rPr>
              <a:t>, chief of the Levites, </a:t>
            </a:r>
            <a:r>
              <a:rPr lang="en-US" sz="2800" dirty="0">
                <a:solidFill>
                  <a:srgbClr val="FFFF00"/>
                </a:solidFill>
              </a:rPr>
              <a:t>gave to the Levites for Passover offerings five thousand from the flock and five hundred cattle</a:t>
            </a:r>
            <a:r>
              <a:rPr lang="en-US" sz="2800" dirty="0">
                <a:solidFill>
                  <a:schemeClr val="bg1"/>
                </a:solidFill>
              </a:rPr>
              <a:t>.   10 So the service was prepared, and the priests stood in their places, and the Levites in their divisions, according to the king's command. 11 And they slaughtered the Passover offerings; and the priests sprinkled the blood with their hands, while the Levites skinned the animals.  12 Then they removed the burnt offerings that they might give them to the divisions of the fathers' houses of the lay people, to offer to the Lord, as it is written in the Book of Moses. And so they did with the cattle. 13 </a:t>
            </a:r>
            <a:r>
              <a:rPr lang="en-US" sz="2800" dirty="0">
                <a:solidFill>
                  <a:srgbClr val="FFFF00"/>
                </a:solidFill>
              </a:rPr>
              <a:t>Also they roasted the Passover offerings with fire according to the ordinance; but the other holy offerings they boiled in pots, in caldrons, and in pans, and divided them quickly among all the lay people</a:t>
            </a:r>
            <a:r>
              <a:rPr lang="en-US" sz="2800" dirty="0">
                <a:solidFill>
                  <a:schemeClr val="bg1"/>
                </a:solidFill>
              </a:rPr>
              <a:t>. 14 Then afterward they prepared portions for themselves and for the priests, because the priests, the sons of Aaron, were busy in offering burnt offerings and fat until night; therefore the Levites prepared portions for themselves and for the priests, the sons of Aaron. 15 And the singers, the sons of Asaph, were in their places, according to the command of David, Asaph, </a:t>
            </a:r>
            <a:r>
              <a:rPr lang="en-US" sz="2800" dirty="0" err="1">
                <a:solidFill>
                  <a:schemeClr val="bg1"/>
                </a:solidFill>
              </a:rPr>
              <a:t>Heman</a:t>
            </a:r>
            <a:r>
              <a:rPr lang="en-US" sz="2800" dirty="0">
                <a:solidFill>
                  <a:schemeClr val="bg1"/>
                </a:solidFill>
              </a:rPr>
              <a:t>, and </a:t>
            </a:r>
            <a:r>
              <a:rPr lang="en-US" sz="2800" dirty="0" err="1">
                <a:solidFill>
                  <a:schemeClr val="bg1"/>
                </a:solidFill>
              </a:rPr>
              <a:t>Jeduthun</a:t>
            </a:r>
            <a:r>
              <a:rPr lang="en-US" sz="2800" dirty="0">
                <a:solidFill>
                  <a:schemeClr val="bg1"/>
                </a:solidFill>
              </a:rPr>
              <a:t> the king's seer. Also the gatekeepers were at each gate; they did not have to leave their position, because their brethren the Levites prepared portions for them.   16 </a:t>
            </a:r>
            <a:r>
              <a:rPr lang="en-US" sz="2800" dirty="0">
                <a:solidFill>
                  <a:srgbClr val="FFFF00"/>
                </a:solidFill>
              </a:rPr>
              <a:t>So all the service of the Lord was prepared the same day, to keep the Passover and to offer burnt offerings on the altar of the Lord, according to the command of King Josiah. </a:t>
            </a:r>
            <a:r>
              <a:rPr lang="en-US" sz="2800" dirty="0">
                <a:solidFill>
                  <a:schemeClr val="bg1"/>
                </a:solidFill>
              </a:rPr>
              <a:t>17 And the children of Israel who were present kept the Passover at that time, and the Feast of Unleavened Bread for seven days. 18 </a:t>
            </a:r>
            <a:r>
              <a:rPr lang="en-US" sz="2800" b="1" dirty="0">
                <a:solidFill>
                  <a:srgbClr val="FFFF00"/>
                </a:solidFill>
              </a:rPr>
              <a:t>There had been no Passover kept in Israel like that since the days of Samuel the prophet; and none of the kings of Israel had kept such a Passover as Josiah kept, with the priests and the Levites, all Judah and Israel who were present, and the inhabitants of Jerusalem.</a:t>
            </a:r>
            <a:r>
              <a:rPr lang="en-US" sz="2800" b="1" dirty="0">
                <a:solidFill>
                  <a:schemeClr val="bg1"/>
                </a:solidFill>
              </a:rPr>
              <a:t> </a:t>
            </a:r>
            <a:r>
              <a:rPr lang="en-US" sz="2800" dirty="0">
                <a:solidFill>
                  <a:schemeClr val="bg1"/>
                </a:solidFill>
              </a:rPr>
              <a:t>19 In the eighteenth year of the reign of Josiah this Passover was kept. </a:t>
            </a:r>
          </a:p>
          <a:p>
            <a:r>
              <a:rPr lang="en-US" sz="2800" dirty="0">
                <a:solidFill>
                  <a:schemeClr val="bg1"/>
                </a:solidFill>
              </a:rPr>
              <a:t>NKJV</a:t>
            </a:r>
          </a:p>
        </p:txBody>
      </p:sp>
      <p:sp>
        <p:nvSpPr>
          <p:cNvPr id="10243" name="TextBox 6"/>
          <p:cNvSpPr txBox="1">
            <a:spLocks noChangeArrowheads="1"/>
          </p:cNvSpPr>
          <p:nvPr/>
        </p:nvSpPr>
        <p:spPr bwMode="auto">
          <a:xfrm>
            <a:off x="0" y="0"/>
            <a:ext cx="9144000" cy="1508105"/>
          </a:xfrm>
          <a:prstGeom prst="rect">
            <a:avLst/>
          </a:prstGeom>
          <a:blipFill dpi="0" rotWithShape="1">
            <a:blip r:embed="rId2" cstate="print"/>
            <a:srcRect/>
            <a:tile tx="0" ty="0" sx="100000" sy="100000" flip="none" algn="tl"/>
          </a:blipFill>
          <a:ln w="9525">
            <a:noFill/>
            <a:miter lim="800000"/>
            <a:headEnd/>
            <a:tailEnd/>
          </a:ln>
        </p:spPr>
        <p:txBody>
          <a:bodyPr>
            <a:spAutoFit/>
          </a:bodyPr>
          <a:lstStyle/>
          <a:p>
            <a:pPr algn="ctr"/>
            <a:r>
              <a:rPr lang="en-US" sz="4800" dirty="0"/>
              <a:t> </a:t>
            </a:r>
            <a:r>
              <a:rPr lang="en-US" sz="4400" b="1" dirty="0"/>
              <a:t>Two Kings – One Message</a:t>
            </a:r>
          </a:p>
          <a:p>
            <a:pPr algn="ctr"/>
            <a:r>
              <a:rPr lang="en-US" sz="4400" b="1" dirty="0"/>
              <a:t>What are the Lessons for Us?</a:t>
            </a:r>
          </a:p>
        </p:txBody>
      </p:sp>
    </p:spTree>
    <p:extLst>
      <p:ext uri="{BB962C8B-B14F-4D97-AF65-F5344CB8AC3E}">
        <p14:creationId xmlns:p14="http://schemas.microsoft.com/office/powerpoint/2010/main" val="2948365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up)">
                                      <p:cBhvr>
                                        <p:cTn id="7" dur="1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0886" y="1508105"/>
            <a:ext cx="9144000" cy="20467141"/>
          </a:xfrm>
          <a:prstGeom prst="rect">
            <a:avLst/>
          </a:prstGeom>
          <a:solidFill>
            <a:schemeClr val="accent6">
              <a:lumMod val="50000"/>
            </a:schemeClr>
          </a:solidFill>
          <a:ln w="9525">
            <a:noFill/>
            <a:miter lim="800000"/>
            <a:headEnd/>
            <a:tailEnd/>
          </a:ln>
        </p:spPr>
        <p:txBody>
          <a:bodyPr wrap="square">
            <a:spAutoFit/>
          </a:bodyPr>
          <a:lstStyle/>
          <a:p>
            <a:r>
              <a:rPr lang="en-US" sz="2800" dirty="0">
                <a:solidFill>
                  <a:schemeClr val="bg1"/>
                </a:solidFill>
              </a:rPr>
              <a:t>2 </a:t>
            </a:r>
            <a:r>
              <a:rPr lang="en-US" sz="2800" dirty="0" err="1">
                <a:solidFill>
                  <a:schemeClr val="bg1"/>
                </a:solidFill>
              </a:rPr>
              <a:t>Chron</a:t>
            </a:r>
            <a:r>
              <a:rPr lang="en-US" sz="2800" dirty="0">
                <a:solidFill>
                  <a:schemeClr val="bg1"/>
                </a:solidFill>
              </a:rPr>
              <a:t> 34:29-35:19</a:t>
            </a:r>
          </a:p>
          <a:p>
            <a:endParaRPr lang="en-US" sz="800" dirty="0">
              <a:solidFill>
                <a:schemeClr val="bg1"/>
              </a:solidFill>
            </a:endParaRPr>
          </a:p>
          <a:p>
            <a:r>
              <a:rPr lang="en-US" sz="2800" dirty="0">
                <a:solidFill>
                  <a:schemeClr val="bg1"/>
                </a:solidFill>
              </a:rPr>
              <a:t>prepare them for your brethren, that they may do according to the word of the Lord by the hand of Moses."   7 </a:t>
            </a:r>
            <a:r>
              <a:rPr lang="en-US" sz="2800" dirty="0">
                <a:solidFill>
                  <a:srgbClr val="FFFF00"/>
                </a:solidFill>
              </a:rPr>
              <a:t>Then Josiah gave the lay people </a:t>
            </a:r>
            <a:r>
              <a:rPr lang="en-US" sz="2800" dirty="0">
                <a:solidFill>
                  <a:schemeClr val="bg1"/>
                </a:solidFill>
              </a:rPr>
              <a:t>lambs and young goats from the flock, all for Passover offerings for all who were present, to the number of </a:t>
            </a:r>
            <a:r>
              <a:rPr lang="en-US" sz="2800" dirty="0">
                <a:solidFill>
                  <a:srgbClr val="FFFF00"/>
                </a:solidFill>
              </a:rPr>
              <a:t>thirty thousand, as well as three thousand cattle</a:t>
            </a:r>
            <a:r>
              <a:rPr lang="en-US" sz="2800" dirty="0">
                <a:solidFill>
                  <a:schemeClr val="bg1"/>
                </a:solidFill>
              </a:rPr>
              <a:t>; these were from the king's possessions. 8 </a:t>
            </a:r>
            <a:r>
              <a:rPr lang="en-US" sz="2800" dirty="0">
                <a:solidFill>
                  <a:srgbClr val="FFFF00"/>
                </a:solidFill>
              </a:rPr>
              <a:t>And his leaders gave willingly to the people, to the priests, and to the Levites</a:t>
            </a:r>
            <a:r>
              <a:rPr lang="en-US" sz="2800" dirty="0">
                <a:solidFill>
                  <a:schemeClr val="bg1"/>
                </a:solidFill>
              </a:rPr>
              <a:t>. </a:t>
            </a:r>
            <a:r>
              <a:rPr lang="en-US" sz="2800" dirty="0" err="1">
                <a:solidFill>
                  <a:schemeClr val="bg1"/>
                </a:solidFill>
              </a:rPr>
              <a:t>Hilkiah</a:t>
            </a:r>
            <a:r>
              <a:rPr lang="en-US" sz="2800" dirty="0">
                <a:solidFill>
                  <a:schemeClr val="bg1"/>
                </a:solidFill>
              </a:rPr>
              <a:t>, Zechariah, and </a:t>
            </a:r>
            <a:r>
              <a:rPr lang="en-US" sz="2800" dirty="0" err="1">
                <a:solidFill>
                  <a:schemeClr val="bg1"/>
                </a:solidFill>
              </a:rPr>
              <a:t>Jehiel</a:t>
            </a:r>
            <a:r>
              <a:rPr lang="en-US" sz="2800" dirty="0">
                <a:solidFill>
                  <a:schemeClr val="bg1"/>
                </a:solidFill>
              </a:rPr>
              <a:t>, rulers of the house of God, gave to the priests for the Passover offerings </a:t>
            </a:r>
            <a:r>
              <a:rPr lang="en-US" sz="2800" dirty="0">
                <a:solidFill>
                  <a:srgbClr val="FFFF00"/>
                </a:solidFill>
              </a:rPr>
              <a:t>two thousand six hundred from the flock, and three hundred cattle</a:t>
            </a:r>
            <a:r>
              <a:rPr lang="en-US" sz="2800" dirty="0">
                <a:solidFill>
                  <a:schemeClr val="bg1"/>
                </a:solidFill>
              </a:rPr>
              <a:t>. 9 Also </a:t>
            </a:r>
            <a:r>
              <a:rPr lang="en-US" sz="2800" dirty="0" err="1">
                <a:solidFill>
                  <a:schemeClr val="bg1"/>
                </a:solidFill>
              </a:rPr>
              <a:t>Conaniah</a:t>
            </a:r>
            <a:r>
              <a:rPr lang="en-US" sz="2800" dirty="0">
                <a:solidFill>
                  <a:schemeClr val="bg1"/>
                </a:solidFill>
              </a:rPr>
              <a:t>, his brothers Shemaiah and </a:t>
            </a:r>
            <a:r>
              <a:rPr lang="en-US" sz="2800" dirty="0" err="1">
                <a:solidFill>
                  <a:schemeClr val="bg1"/>
                </a:solidFill>
              </a:rPr>
              <a:t>Nethanel</a:t>
            </a:r>
            <a:r>
              <a:rPr lang="en-US" sz="2800" dirty="0">
                <a:solidFill>
                  <a:schemeClr val="bg1"/>
                </a:solidFill>
              </a:rPr>
              <a:t>, and </a:t>
            </a:r>
            <a:r>
              <a:rPr lang="en-US" sz="2800" dirty="0" err="1">
                <a:solidFill>
                  <a:schemeClr val="bg1"/>
                </a:solidFill>
              </a:rPr>
              <a:t>Hashabiah</a:t>
            </a:r>
            <a:r>
              <a:rPr lang="en-US" sz="2800" dirty="0">
                <a:solidFill>
                  <a:schemeClr val="bg1"/>
                </a:solidFill>
              </a:rPr>
              <a:t> and </a:t>
            </a:r>
            <a:r>
              <a:rPr lang="en-US" sz="2800" dirty="0" err="1">
                <a:solidFill>
                  <a:schemeClr val="bg1"/>
                </a:solidFill>
              </a:rPr>
              <a:t>Jeiel</a:t>
            </a:r>
            <a:r>
              <a:rPr lang="en-US" sz="2800" dirty="0">
                <a:solidFill>
                  <a:schemeClr val="bg1"/>
                </a:solidFill>
              </a:rPr>
              <a:t> and </a:t>
            </a:r>
            <a:r>
              <a:rPr lang="en-US" sz="2800" dirty="0" err="1">
                <a:solidFill>
                  <a:schemeClr val="bg1"/>
                </a:solidFill>
              </a:rPr>
              <a:t>Jozabad</a:t>
            </a:r>
            <a:r>
              <a:rPr lang="en-US" sz="2800" dirty="0">
                <a:solidFill>
                  <a:schemeClr val="bg1"/>
                </a:solidFill>
              </a:rPr>
              <a:t>, chief of the Levites, </a:t>
            </a:r>
            <a:r>
              <a:rPr lang="en-US" sz="2800" dirty="0">
                <a:solidFill>
                  <a:srgbClr val="FFFF00"/>
                </a:solidFill>
              </a:rPr>
              <a:t>gave to the Levites for Passover offerings five thousand from the flock and five hundred cattle</a:t>
            </a:r>
            <a:r>
              <a:rPr lang="en-US" sz="2800" dirty="0">
                <a:solidFill>
                  <a:schemeClr val="bg1"/>
                </a:solidFill>
              </a:rPr>
              <a:t>.   10 So the service was prepared, and the priests stood in their places, and the Levites in their divisions, according to the king's command. 11 And they slaughtered the Passover offerings; and the priests sprinkled the blood with their hands, while the Levites skinned the animals.  12 Then they removed the burnt offerings that they might give them to the divisions of the fathers' houses of the lay people, to offer to the Lord, as it is written in the Book of Moses. And so they did with the cattle. 13 </a:t>
            </a:r>
            <a:r>
              <a:rPr lang="en-US" sz="2800" dirty="0">
                <a:solidFill>
                  <a:srgbClr val="FFFF00"/>
                </a:solidFill>
              </a:rPr>
              <a:t>Also they roasted the Passover offerings with fire according to the ordinance; but the other holy offerings they boiled in pots, in caldrons, and in pans, and divided them quickly among all the lay people</a:t>
            </a:r>
            <a:r>
              <a:rPr lang="en-US" sz="2800" dirty="0">
                <a:solidFill>
                  <a:schemeClr val="bg1"/>
                </a:solidFill>
              </a:rPr>
              <a:t>. 14 Then afterward they prepared portions for themselves and for the priests, because the priests, the sons of Aaron, were busy in offering burnt offerings and fat until night; therefore the Levites prepared portions for themselves and for the priests, the sons of Aaron. 15 And the singers, the sons of Asaph, were in their places, according to the command of David, Asaph, </a:t>
            </a:r>
            <a:r>
              <a:rPr lang="en-US" sz="2800" dirty="0" err="1">
                <a:solidFill>
                  <a:schemeClr val="bg1"/>
                </a:solidFill>
              </a:rPr>
              <a:t>Heman</a:t>
            </a:r>
            <a:r>
              <a:rPr lang="en-US" sz="2800" dirty="0">
                <a:solidFill>
                  <a:schemeClr val="bg1"/>
                </a:solidFill>
              </a:rPr>
              <a:t>, and </a:t>
            </a:r>
            <a:r>
              <a:rPr lang="en-US" sz="2800" dirty="0" err="1">
                <a:solidFill>
                  <a:schemeClr val="bg1"/>
                </a:solidFill>
              </a:rPr>
              <a:t>Jeduthun</a:t>
            </a:r>
            <a:r>
              <a:rPr lang="en-US" sz="2800" dirty="0">
                <a:solidFill>
                  <a:schemeClr val="bg1"/>
                </a:solidFill>
              </a:rPr>
              <a:t> the king's seer. Also the gatekeepers were at each gate; they did not have to leave their position, because their brethren the Levites prepared portions for them.   16 </a:t>
            </a:r>
            <a:r>
              <a:rPr lang="en-US" sz="2800" dirty="0">
                <a:solidFill>
                  <a:srgbClr val="FFFF00"/>
                </a:solidFill>
              </a:rPr>
              <a:t>So all the service of the Lord was prepared the same day, to keep the Passover and to offer burnt offerings on the altar of the Lord, according to the command of King Josiah. </a:t>
            </a:r>
            <a:r>
              <a:rPr lang="en-US" sz="2800" dirty="0">
                <a:solidFill>
                  <a:schemeClr val="bg1"/>
                </a:solidFill>
              </a:rPr>
              <a:t>17 And the children of Israel who were present kept the Passover at that time, and the Feast of Unleavened Bread for seven days. 18 </a:t>
            </a:r>
            <a:r>
              <a:rPr lang="en-US" sz="2800" b="1" dirty="0">
                <a:solidFill>
                  <a:srgbClr val="FFFF00"/>
                </a:solidFill>
              </a:rPr>
              <a:t>There had been no Passover kept in Israel like that since the days of Samuel the prophet; and none of the kings of Israel had kept such a Passover as Josiah kept, with the priests and the Levites, all Judah and Israel who were present, and the inhabitants of Jerusalem.</a:t>
            </a:r>
            <a:r>
              <a:rPr lang="en-US" sz="2800" b="1" dirty="0">
                <a:solidFill>
                  <a:schemeClr val="bg1"/>
                </a:solidFill>
              </a:rPr>
              <a:t> </a:t>
            </a:r>
            <a:r>
              <a:rPr lang="en-US" sz="2800" dirty="0">
                <a:solidFill>
                  <a:schemeClr val="bg1"/>
                </a:solidFill>
              </a:rPr>
              <a:t>19 In the eighteenth year of the reign of Josiah this Passover was kept. </a:t>
            </a:r>
          </a:p>
          <a:p>
            <a:r>
              <a:rPr lang="en-US" sz="2800" dirty="0">
                <a:solidFill>
                  <a:schemeClr val="bg1"/>
                </a:solidFill>
              </a:rPr>
              <a:t>NKJV</a:t>
            </a:r>
          </a:p>
        </p:txBody>
      </p:sp>
      <p:sp>
        <p:nvSpPr>
          <p:cNvPr id="10243" name="TextBox 6"/>
          <p:cNvSpPr txBox="1">
            <a:spLocks noChangeArrowheads="1"/>
          </p:cNvSpPr>
          <p:nvPr/>
        </p:nvSpPr>
        <p:spPr bwMode="auto">
          <a:xfrm>
            <a:off x="0" y="0"/>
            <a:ext cx="9144000" cy="1508105"/>
          </a:xfrm>
          <a:prstGeom prst="rect">
            <a:avLst/>
          </a:prstGeom>
          <a:blipFill dpi="0" rotWithShape="1">
            <a:blip r:embed="rId2" cstate="print"/>
            <a:srcRect/>
            <a:tile tx="0" ty="0" sx="100000" sy="100000" flip="none" algn="tl"/>
          </a:blipFill>
          <a:ln w="9525">
            <a:noFill/>
            <a:miter lim="800000"/>
            <a:headEnd/>
            <a:tailEnd/>
          </a:ln>
        </p:spPr>
        <p:txBody>
          <a:bodyPr>
            <a:spAutoFit/>
          </a:bodyPr>
          <a:lstStyle/>
          <a:p>
            <a:pPr algn="ctr"/>
            <a:r>
              <a:rPr lang="en-US" sz="4800" dirty="0"/>
              <a:t> </a:t>
            </a:r>
            <a:r>
              <a:rPr lang="en-US" sz="4400" b="1" dirty="0"/>
              <a:t>Two Kings – One Message</a:t>
            </a:r>
          </a:p>
          <a:p>
            <a:pPr algn="ctr"/>
            <a:r>
              <a:rPr lang="en-US" sz="4400" b="1" dirty="0"/>
              <a:t>What are the Lessons for Us?</a:t>
            </a:r>
          </a:p>
        </p:txBody>
      </p:sp>
    </p:spTree>
    <p:extLst>
      <p:ext uri="{BB962C8B-B14F-4D97-AF65-F5344CB8AC3E}">
        <p14:creationId xmlns:p14="http://schemas.microsoft.com/office/powerpoint/2010/main" val="1772401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up)">
                                      <p:cBhvr>
                                        <p:cTn id="7" dur="1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0886" y="1508105"/>
            <a:ext cx="9144000" cy="15727382"/>
          </a:xfrm>
          <a:prstGeom prst="rect">
            <a:avLst/>
          </a:prstGeom>
          <a:solidFill>
            <a:schemeClr val="accent6">
              <a:lumMod val="50000"/>
            </a:schemeClr>
          </a:solidFill>
          <a:ln w="9525">
            <a:noFill/>
            <a:miter lim="800000"/>
            <a:headEnd/>
            <a:tailEnd/>
          </a:ln>
        </p:spPr>
        <p:txBody>
          <a:bodyPr wrap="square">
            <a:spAutoFit/>
          </a:bodyPr>
          <a:lstStyle/>
          <a:p>
            <a:r>
              <a:rPr lang="en-US" sz="2800" dirty="0">
                <a:solidFill>
                  <a:schemeClr val="bg1"/>
                </a:solidFill>
              </a:rPr>
              <a:t>2 </a:t>
            </a:r>
            <a:r>
              <a:rPr lang="en-US" sz="2800" dirty="0" err="1">
                <a:solidFill>
                  <a:schemeClr val="bg1"/>
                </a:solidFill>
              </a:rPr>
              <a:t>Chron</a:t>
            </a:r>
            <a:r>
              <a:rPr lang="en-US" sz="2800" dirty="0">
                <a:solidFill>
                  <a:schemeClr val="bg1"/>
                </a:solidFill>
              </a:rPr>
              <a:t> 34:29-35:19</a:t>
            </a:r>
          </a:p>
          <a:p>
            <a:endParaRPr lang="en-US" sz="800" dirty="0">
              <a:solidFill>
                <a:schemeClr val="bg1"/>
              </a:solidFill>
            </a:endParaRPr>
          </a:p>
          <a:p>
            <a:r>
              <a:rPr lang="en-US" sz="2800" dirty="0" err="1">
                <a:solidFill>
                  <a:schemeClr val="bg1"/>
                </a:solidFill>
              </a:rPr>
              <a:t>Jozabad</a:t>
            </a:r>
            <a:r>
              <a:rPr lang="en-US" sz="2800" dirty="0">
                <a:solidFill>
                  <a:schemeClr val="bg1"/>
                </a:solidFill>
              </a:rPr>
              <a:t>, chief of the Levites, </a:t>
            </a:r>
            <a:r>
              <a:rPr lang="en-US" sz="2800" dirty="0">
                <a:solidFill>
                  <a:srgbClr val="FFFF00"/>
                </a:solidFill>
              </a:rPr>
              <a:t>gave to the Levites for Passover offerings five thousand from the flock and five hundred cattle</a:t>
            </a:r>
            <a:r>
              <a:rPr lang="en-US" sz="2800" dirty="0">
                <a:solidFill>
                  <a:schemeClr val="bg1"/>
                </a:solidFill>
              </a:rPr>
              <a:t>.   10 So the service was prepared, and the priests stood in their places, and the Levites in their divisions, according to the king's command. 11 And they slaughtered the Passover offerings; and the priests sprinkled the blood with their hands, while the Levites skinned the animals.  12 Then they removed the burnt offerings that they might give them to the divisions of the fathers' houses of the lay people, to offer to the Lord, as it is written in the Book of Moses. And so they did with the cattle. 13 </a:t>
            </a:r>
            <a:r>
              <a:rPr lang="en-US" sz="2800" dirty="0">
                <a:solidFill>
                  <a:srgbClr val="FFFF00"/>
                </a:solidFill>
              </a:rPr>
              <a:t>Also they roasted the Passover offerings with fire according to the ordinance; but the other holy offerings they boiled in pots, in caldrons, and in pans, and divided them quickly among all the lay people</a:t>
            </a:r>
            <a:r>
              <a:rPr lang="en-US" sz="2800" dirty="0">
                <a:solidFill>
                  <a:schemeClr val="bg1"/>
                </a:solidFill>
              </a:rPr>
              <a:t>. 14 Then afterward they prepared portions for themselves and for the priests, because the priests, the sons of Aaron, were busy in offering burnt offerings and fat until night; therefore the Levites prepared portions for themselves and for the priests, the sons of Aaron. 15 And the singers, the sons of Asaph, were in their places, according to the command of David, Asaph, </a:t>
            </a:r>
            <a:r>
              <a:rPr lang="en-US" sz="2800" dirty="0" err="1">
                <a:solidFill>
                  <a:schemeClr val="bg1"/>
                </a:solidFill>
              </a:rPr>
              <a:t>Heman</a:t>
            </a:r>
            <a:r>
              <a:rPr lang="en-US" sz="2800" dirty="0">
                <a:solidFill>
                  <a:schemeClr val="bg1"/>
                </a:solidFill>
              </a:rPr>
              <a:t>, and </a:t>
            </a:r>
            <a:r>
              <a:rPr lang="en-US" sz="2800" dirty="0" err="1">
                <a:solidFill>
                  <a:schemeClr val="bg1"/>
                </a:solidFill>
              </a:rPr>
              <a:t>Jeduthun</a:t>
            </a:r>
            <a:r>
              <a:rPr lang="en-US" sz="2800" dirty="0">
                <a:solidFill>
                  <a:schemeClr val="bg1"/>
                </a:solidFill>
              </a:rPr>
              <a:t> the king's seer. Also the gatekeepers were at each gate; they did not have to leave their position, because their brethren the Levites prepared portions for them.   16 </a:t>
            </a:r>
            <a:r>
              <a:rPr lang="en-US" sz="2800" dirty="0">
                <a:solidFill>
                  <a:srgbClr val="FFFF00"/>
                </a:solidFill>
              </a:rPr>
              <a:t>So all the service of the Lord was prepared the same day, to keep the Passover and to offer burnt offerings on the altar of the Lord, according to the command of King Josiah. </a:t>
            </a:r>
            <a:r>
              <a:rPr lang="en-US" sz="2800" dirty="0">
                <a:solidFill>
                  <a:schemeClr val="bg1"/>
                </a:solidFill>
              </a:rPr>
              <a:t>17 And the children of Israel who were present kept the Passover at that time, and the Feast of Unleavened Bread for seven days. 18 </a:t>
            </a:r>
            <a:r>
              <a:rPr lang="en-US" sz="2800" b="1" dirty="0">
                <a:solidFill>
                  <a:srgbClr val="FFFF00"/>
                </a:solidFill>
              </a:rPr>
              <a:t>There had been no Passover kept in Israel like that since the days of Samuel the prophet; and none of the kings of Israel had kept such a Passover as Josiah kept, with the priests and the Levites, all Judah and Israel who were present, and the inhabitants of Jerusalem.</a:t>
            </a:r>
            <a:r>
              <a:rPr lang="en-US" sz="2800" b="1" dirty="0">
                <a:solidFill>
                  <a:schemeClr val="bg1"/>
                </a:solidFill>
              </a:rPr>
              <a:t> </a:t>
            </a:r>
            <a:r>
              <a:rPr lang="en-US" sz="2800" dirty="0">
                <a:solidFill>
                  <a:schemeClr val="bg1"/>
                </a:solidFill>
              </a:rPr>
              <a:t>19 In the eighteenth year of the reign of Josiah this Passover was kept. </a:t>
            </a:r>
          </a:p>
          <a:p>
            <a:r>
              <a:rPr lang="en-US" sz="2800" dirty="0">
                <a:solidFill>
                  <a:schemeClr val="bg1"/>
                </a:solidFill>
              </a:rPr>
              <a:t>NKJV</a:t>
            </a:r>
          </a:p>
        </p:txBody>
      </p:sp>
      <p:sp>
        <p:nvSpPr>
          <p:cNvPr id="10243" name="TextBox 6"/>
          <p:cNvSpPr txBox="1">
            <a:spLocks noChangeArrowheads="1"/>
          </p:cNvSpPr>
          <p:nvPr/>
        </p:nvSpPr>
        <p:spPr bwMode="auto">
          <a:xfrm>
            <a:off x="0" y="0"/>
            <a:ext cx="9144000" cy="1508105"/>
          </a:xfrm>
          <a:prstGeom prst="rect">
            <a:avLst/>
          </a:prstGeom>
          <a:blipFill dpi="0" rotWithShape="1">
            <a:blip r:embed="rId2" cstate="print"/>
            <a:srcRect/>
            <a:tile tx="0" ty="0" sx="100000" sy="100000" flip="none" algn="tl"/>
          </a:blipFill>
          <a:ln w="9525">
            <a:noFill/>
            <a:miter lim="800000"/>
            <a:headEnd/>
            <a:tailEnd/>
          </a:ln>
        </p:spPr>
        <p:txBody>
          <a:bodyPr>
            <a:spAutoFit/>
          </a:bodyPr>
          <a:lstStyle/>
          <a:p>
            <a:pPr algn="ctr"/>
            <a:r>
              <a:rPr lang="en-US" sz="4800" dirty="0"/>
              <a:t> </a:t>
            </a:r>
            <a:r>
              <a:rPr lang="en-US" sz="4400" b="1" dirty="0"/>
              <a:t>Two Kings – One Message</a:t>
            </a:r>
          </a:p>
          <a:p>
            <a:pPr algn="ctr"/>
            <a:r>
              <a:rPr lang="en-US" sz="4400" b="1" dirty="0"/>
              <a:t>What are the Lessons for Us?</a:t>
            </a:r>
          </a:p>
        </p:txBody>
      </p:sp>
    </p:spTree>
    <p:extLst>
      <p:ext uri="{BB962C8B-B14F-4D97-AF65-F5344CB8AC3E}">
        <p14:creationId xmlns:p14="http://schemas.microsoft.com/office/powerpoint/2010/main" val="2624389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up)">
                                      <p:cBhvr>
                                        <p:cTn id="7" dur="1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0886" y="1508105"/>
            <a:ext cx="9144000" cy="10987623"/>
          </a:xfrm>
          <a:prstGeom prst="rect">
            <a:avLst/>
          </a:prstGeom>
          <a:solidFill>
            <a:schemeClr val="accent6">
              <a:lumMod val="50000"/>
            </a:schemeClr>
          </a:solidFill>
          <a:ln w="9525">
            <a:noFill/>
            <a:miter lim="800000"/>
            <a:headEnd/>
            <a:tailEnd/>
          </a:ln>
        </p:spPr>
        <p:txBody>
          <a:bodyPr wrap="square">
            <a:spAutoFit/>
          </a:bodyPr>
          <a:lstStyle/>
          <a:p>
            <a:r>
              <a:rPr lang="en-US" sz="2800" dirty="0">
                <a:solidFill>
                  <a:schemeClr val="bg1"/>
                </a:solidFill>
              </a:rPr>
              <a:t>2 </a:t>
            </a:r>
            <a:r>
              <a:rPr lang="en-US" sz="2800" dirty="0" err="1">
                <a:solidFill>
                  <a:schemeClr val="bg1"/>
                </a:solidFill>
              </a:rPr>
              <a:t>Chron</a:t>
            </a:r>
            <a:r>
              <a:rPr lang="en-US" sz="2800" dirty="0">
                <a:solidFill>
                  <a:schemeClr val="bg1"/>
                </a:solidFill>
              </a:rPr>
              <a:t> 34:29-35:19</a:t>
            </a:r>
          </a:p>
          <a:p>
            <a:endParaRPr lang="en-US" sz="800" dirty="0">
              <a:solidFill>
                <a:schemeClr val="bg1"/>
              </a:solidFill>
            </a:endParaRPr>
          </a:p>
          <a:p>
            <a:r>
              <a:rPr lang="en-US" sz="2800" dirty="0">
                <a:solidFill>
                  <a:srgbClr val="FFFF00"/>
                </a:solidFill>
              </a:rPr>
              <a:t>according to the ordinance; but the other holy offerings they boiled in pots, in caldrons, and in pans, and divided them quickly among all the lay people</a:t>
            </a:r>
            <a:r>
              <a:rPr lang="en-US" sz="2800" dirty="0">
                <a:solidFill>
                  <a:schemeClr val="bg1"/>
                </a:solidFill>
              </a:rPr>
              <a:t>. 14 Then afterward they prepared portions for themselves and for the priests, because the priests, the sons of Aaron, were busy in offering burnt offerings and fat until night; therefore the Levites prepared portions for themselves and for the priests, the sons of Aaron. 15 And the singers, the sons of Asaph, were in their places, according to the command of David, Asaph, </a:t>
            </a:r>
            <a:r>
              <a:rPr lang="en-US" sz="2800" dirty="0" err="1">
                <a:solidFill>
                  <a:schemeClr val="bg1"/>
                </a:solidFill>
              </a:rPr>
              <a:t>Heman</a:t>
            </a:r>
            <a:r>
              <a:rPr lang="en-US" sz="2800" dirty="0">
                <a:solidFill>
                  <a:schemeClr val="bg1"/>
                </a:solidFill>
              </a:rPr>
              <a:t>, and </a:t>
            </a:r>
            <a:r>
              <a:rPr lang="en-US" sz="2800" dirty="0" err="1">
                <a:solidFill>
                  <a:schemeClr val="bg1"/>
                </a:solidFill>
              </a:rPr>
              <a:t>Jeduthun</a:t>
            </a:r>
            <a:r>
              <a:rPr lang="en-US" sz="2800" dirty="0">
                <a:solidFill>
                  <a:schemeClr val="bg1"/>
                </a:solidFill>
              </a:rPr>
              <a:t> the king's seer. Also the gatekeepers were at each gate; they did not have to leave their position, because their brethren the Levites prepared portions for them.   16 </a:t>
            </a:r>
            <a:r>
              <a:rPr lang="en-US" sz="2800" dirty="0">
                <a:solidFill>
                  <a:srgbClr val="FFFF00"/>
                </a:solidFill>
              </a:rPr>
              <a:t>So all the service of the Lord was prepared the same day, to keep the Passover and to offer burnt offerings on the altar of the Lord, according to the command of King Josiah. </a:t>
            </a:r>
            <a:r>
              <a:rPr lang="en-US" sz="2800" dirty="0">
                <a:solidFill>
                  <a:schemeClr val="bg1"/>
                </a:solidFill>
              </a:rPr>
              <a:t>17 And the children of Israel who were present kept the Passover at that time, and the Feast of Unleavened Bread for seven days. 18 </a:t>
            </a:r>
            <a:r>
              <a:rPr lang="en-US" sz="2800" b="1" dirty="0">
                <a:solidFill>
                  <a:srgbClr val="FFFF00"/>
                </a:solidFill>
              </a:rPr>
              <a:t>There had been no Passover kept in Israel like that since the days of Samuel the prophet; and none of the kings of Israel had kept such a Passover as Josiah kept, with the priests and the Levites, all Judah and Israel who were present, and the inhabitants of Jerusalem.</a:t>
            </a:r>
            <a:r>
              <a:rPr lang="en-US" sz="2800" b="1" dirty="0">
                <a:solidFill>
                  <a:schemeClr val="bg1"/>
                </a:solidFill>
              </a:rPr>
              <a:t> </a:t>
            </a:r>
            <a:r>
              <a:rPr lang="en-US" sz="2800" dirty="0">
                <a:solidFill>
                  <a:schemeClr val="bg1"/>
                </a:solidFill>
              </a:rPr>
              <a:t>19 In the eighteenth year of the reign of Josiah this Passover was kept. </a:t>
            </a:r>
          </a:p>
          <a:p>
            <a:r>
              <a:rPr lang="en-US" sz="2800" dirty="0">
                <a:solidFill>
                  <a:schemeClr val="bg1"/>
                </a:solidFill>
              </a:rPr>
              <a:t>NKJV</a:t>
            </a:r>
          </a:p>
        </p:txBody>
      </p:sp>
      <p:sp>
        <p:nvSpPr>
          <p:cNvPr id="10243" name="TextBox 6"/>
          <p:cNvSpPr txBox="1">
            <a:spLocks noChangeArrowheads="1"/>
          </p:cNvSpPr>
          <p:nvPr/>
        </p:nvSpPr>
        <p:spPr bwMode="auto">
          <a:xfrm>
            <a:off x="0" y="0"/>
            <a:ext cx="9144000" cy="1508105"/>
          </a:xfrm>
          <a:prstGeom prst="rect">
            <a:avLst/>
          </a:prstGeom>
          <a:blipFill dpi="0" rotWithShape="1">
            <a:blip r:embed="rId2" cstate="print"/>
            <a:srcRect/>
            <a:tile tx="0" ty="0" sx="100000" sy="100000" flip="none" algn="tl"/>
          </a:blipFill>
          <a:ln w="9525">
            <a:noFill/>
            <a:miter lim="800000"/>
            <a:headEnd/>
            <a:tailEnd/>
          </a:ln>
        </p:spPr>
        <p:txBody>
          <a:bodyPr>
            <a:spAutoFit/>
          </a:bodyPr>
          <a:lstStyle/>
          <a:p>
            <a:pPr algn="ctr"/>
            <a:r>
              <a:rPr lang="en-US" sz="4800" dirty="0"/>
              <a:t> </a:t>
            </a:r>
            <a:r>
              <a:rPr lang="en-US" sz="4400" b="1" dirty="0"/>
              <a:t>Two Kings – One Message</a:t>
            </a:r>
          </a:p>
          <a:p>
            <a:pPr algn="ctr"/>
            <a:r>
              <a:rPr lang="en-US" sz="4400" b="1" dirty="0"/>
              <a:t>What are the Lessons for Us?</a:t>
            </a:r>
          </a:p>
        </p:txBody>
      </p:sp>
    </p:spTree>
    <p:extLst>
      <p:ext uri="{BB962C8B-B14F-4D97-AF65-F5344CB8AC3E}">
        <p14:creationId xmlns:p14="http://schemas.microsoft.com/office/powerpoint/2010/main" val="4218160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up)">
                                      <p:cBhvr>
                                        <p:cTn id="7" dur="1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838200"/>
            <a:ext cx="9144000" cy="31977985"/>
          </a:xfrm>
          <a:prstGeom prst="rect">
            <a:avLst/>
          </a:prstGeom>
          <a:solidFill>
            <a:schemeClr val="accent6">
              <a:lumMod val="50000"/>
            </a:schemeClr>
          </a:solidFill>
          <a:ln w="9525">
            <a:noFill/>
            <a:miter lim="800000"/>
            <a:headEnd/>
            <a:tailEnd/>
          </a:ln>
        </p:spPr>
        <p:txBody>
          <a:bodyPr wrap="square">
            <a:spAutoFit/>
          </a:bodyPr>
          <a:lstStyle/>
          <a:p>
            <a:r>
              <a:rPr lang="en-US" sz="2800" dirty="0">
                <a:solidFill>
                  <a:schemeClr val="bg1"/>
                </a:solidFill>
              </a:rPr>
              <a:t>2 </a:t>
            </a:r>
            <a:r>
              <a:rPr lang="en-US" sz="2800" dirty="0" err="1">
                <a:solidFill>
                  <a:schemeClr val="bg1"/>
                </a:solidFill>
              </a:rPr>
              <a:t>Chron</a:t>
            </a:r>
            <a:r>
              <a:rPr lang="en-US" sz="2800" dirty="0">
                <a:solidFill>
                  <a:schemeClr val="bg1"/>
                </a:solidFill>
              </a:rPr>
              <a:t> 34:8-28</a:t>
            </a:r>
          </a:p>
          <a:p>
            <a:r>
              <a:rPr lang="en-US" sz="2800" dirty="0">
                <a:solidFill>
                  <a:schemeClr val="bg1"/>
                </a:solidFill>
              </a:rPr>
              <a:t>8 In the eighteenth year of his reign, when he had purged the land and the temple, he sent </a:t>
            </a:r>
            <a:r>
              <a:rPr lang="en-US" sz="2800" dirty="0" err="1">
                <a:solidFill>
                  <a:schemeClr val="bg1"/>
                </a:solidFill>
              </a:rPr>
              <a:t>Shaphan</a:t>
            </a:r>
            <a:r>
              <a:rPr lang="en-US" sz="2800" dirty="0">
                <a:solidFill>
                  <a:schemeClr val="bg1"/>
                </a:solidFill>
              </a:rPr>
              <a:t> the son of </a:t>
            </a:r>
            <a:r>
              <a:rPr lang="en-US" sz="2800" dirty="0" err="1">
                <a:solidFill>
                  <a:schemeClr val="bg1"/>
                </a:solidFill>
              </a:rPr>
              <a:t>Azaliah</a:t>
            </a:r>
            <a:r>
              <a:rPr lang="en-US" sz="2800" dirty="0">
                <a:solidFill>
                  <a:schemeClr val="bg1"/>
                </a:solidFill>
              </a:rPr>
              <a:t>, </a:t>
            </a:r>
            <a:r>
              <a:rPr lang="en-US" sz="2800" dirty="0" err="1">
                <a:solidFill>
                  <a:schemeClr val="bg1"/>
                </a:solidFill>
              </a:rPr>
              <a:t>Maaseiah</a:t>
            </a:r>
            <a:r>
              <a:rPr lang="en-US" sz="2800" dirty="0">
                <a:solidFill>
                  <a:schemeClr val="bg1"/>
                </a:solidFill>
              </a:rPr>
              <a:t> the governor of the city, and </a:t>
            </a:r>
            <a:r>
              <a:rPr lang="en-US" sz="2800" dirty="0" err="1">
                <a:solidFill>
                  <a:schemeClr val="bg1"/>
                </a:solidFill>
              </a:rPr>
              <a:t>Joah</a:t>
            </a:r>
            <a:r>
              <a:rPr lang="en-US" sz="2800" dirty="0">
                <a:solidFill>
                  <a:schemeClr val="bg1"/>
                </a:solidFill>
              </a:rPr>
              <a:t> the son of </a:t>
            </a:r>
            <a:r>
              <a:rPr lang="en-US" sz="2800" dirty="0" err="1">
                <a:solidFill>
                  <a:schemeClr val="bg1"/>
                </a:solidFill>
              </a:rPr>
              <a:t>Joahaz</a:t>
            </a:r>
            <a:r>
              <a:rPr lang="en-US" sz="2800" dirty="0">
                <a:solidFill>
                  <a:schemeClr val="bg1"/>
                </a:solidFill>
              </a:rPr>
              <a:t> the recorder, to repair the house of the Lord his God. 9 When they came to </a:t>
            </a:r>
            <a:r>
              <a:rPr lang="en-US" sz="2800" dirty="0" err="1">
                <a:solidFill>
                  <a:schemeClr val="bg1"/>
                </a:solidFill>
              </a:rPr>
              <a:t>Hilkiah</a:t>
            </a:r>
            <a:r>
              <a:rPr lang="en-US" sz="2800" dirty="0">
                <a:solidFill>
                  <a:schemeClr val="bg1"/>
                </a:solidFill>
              </a:rPr>
              <a:t> the high priest, they delivered the money that was brought into the house of God, which the Levites who kept the doors had gathered from the hand of Manasseh and Ephraim, from all the remnant of Israel, from all Judah and Benjamin, and which they had brought back to Jerusalem. 10 Then they put it in the hand of the foremen who had the oversight of the house of the Lord; and they gave it to the workmen who worked in the house of the Lord, to repair and restore the house. 11 They gave it to the craftsmen and builders to buy hewn stone and timber for beams, and to floor the houses which the kings of Judah had destroyed. 12 And the men did the work faithfully. Their overseers were </a:t>
            </a:r>
            <a:r>
              <a:rPr lang="en-US" sz="2800" dirty="0" err="1">
                <a:solidFill>
                  <a:schemeClr val="bg1"/>
                </a:solidFill>
              </a:rPr>
              <a:t>Jahath</a:t>
            </a:r>
            <a:r>
              <a:rPr lang="en-US" sz="2800" dirty="0">
                <a:solidFill>
                  <a:schemeClr val="bg1"/>
                </a:solidFill>
              </a:rPr>
              <a:t> and Obadiah the Levites, of the sons of </a:t>
            </a:r>
            <a:r>
              <a:rPr lang="en-US" sz="2800" dirty="0" err="1">
                <a:solidFill>
                  <a:schemeClr val="bg1"/>
                </a:solidFill>
              </a:rPr>
              <a:t>Merari</a:t>
            </a:r>
            <a:r>
              <a:rPr lang="en-US" sz="2800" dirty="0">
                <a:solidFill>
                  <a:schemeClr val="bg1"/>
                </a:solidFill>
              </a:rPr>
              <a:t>, and Zechariah and </a:t>
            </a:r>
            <a:r>
              <a:rPr lang="en-US" sz="2800" dirty="0" err="1">
                <a:solidFill>
                  <a:schemeClr val="bg1"/>
                </a:solidFill>
              </a:rPr>
              <a:t>Meshullam</a:t>
            </a:r>
            <a:r>
              <a:rPr lang="en-US" sz="2800" dirty="0">
                <a:solidFill>
                  <a:schemeClr val="bg1"/>
                </a:solidFill>
              </a:rPr>
              <a:t>, of the sons of the </a:t>
            </a:r>
            <a:r>
              <a:rPr lang="en-US" sz="2800" dirty="0" err="1">
                <a:solidFill>
                  <a:schemeClr val="bg1"/>
                </a:solidFill>
              </a:rPr>
              <a:t>Kohathites</a:t>
            </a:r>
            <a:r>
              <a:rPr lang="en-US" sz="2800" dirty="0">
                <a:solidFill>
                  <a:schemeClr val="bg1"/>
                </a:solidFill>
              </a:rPr>
              <a:t>, to supervise. Others of the Levites, all of whom were skillful with instruments of music, 13 were over the burden bearers and were overseers of all who did work in any kind of service. And some of the Levites were scribes, officers, and gatekeepers. </a:t>
            </a:r>
          </a:p>
          <a:p>
            <a:r>
              <a:rPr lang="en-US" sz="2800" dirty="0">
                <a:solidFill>
                  <a:schemeClr val="bg1"/>
                </a:solidFill>
              </a:rPr>
              <a:t>14 Now when they brought out the money that was brought into the house of the Lord, </a:t>
            </a:r>
            <a:r>
              <a:rPr lang="en-US" sz="2800" dirty="0" err="1">
                <a:solidFill>
                  <a:schemeClr val="bg1"/>
                </a:solidFill>
              </a:rPr>
              <a:t>Hilkiah</a:t>
            </a:r>
            <a:r>
              <a:rPr lang="en-US" sz="2800" dirty="0">
                <a:solidFill>
                  <a:schemeClr val="bg1"/>
                </a:solidFill>
              </a:rPr>
              <a:t> the priest found the Book of the Law of the Lord given by Moses. 15 Then </a:t>
            </a:r>
            <a:r>
              <a:rPr lang="en-US" sz="2800" dirty="0" err="1">
                <a:solidFill>
                  <a:schemeClr val="bg1"/>
                </a:solidFill>
              </a:rPr>
              <a:t>Hilkiah</a:t>
            </a:r>
            <a:r>
              <a:rPr lang="en-US" sz="2800" dirty="0">
                <a:solidFill>
                  <a:schemeClr val="bg1"/>
                </a:solidFill>
              </a:rPr>
              <a:t> answered and said to </a:t>
            </a:r>
            <a:r>
              <a:rPr lang="en-US" sz="2800" dirty="0" err="1">
                <a:solidFill>
                  <a:schemeClr val="bg1"/>
                </a:solidFill>
              </a:rPr>
              <a:t>Shaphan</a:t>
            </a:r>
            <a:r>
              <a:rPr lang="en-US" sz="2800" dirty="0">
                <a:solidFill>
                  <a:schemeClr val="bg1"/>
                </a:solidFill>
              </a:rPr>
              <a:t> the scribe, "I have found the Book of the Law in the house of the Lord." And </a:t>
            </a:r>
            <a:r>
              <a:rPr lang="en-US" sz="2800" dirty="0" err="1">
                <a:solidFill>
                  <a:schemeClr val="bg1"/>
                </a:solidFill>
              </a:rPr>
              <a:t>Hilkiah</a:t>
            </a:r>
            <a:r>
              <a:rPr lang="en-US" sz="2800" dirty="0">
                <a:solidFill>
                  <a:schemeClr val="bg1"/>
                </a:solidFill>
              </a:rPr>
              <a:t> gave the book to </a:t>
            </a:r>
            <a:r>
              <a:rPr lang="en-US" sz="2800" dirty="0" err="1">
                <a:solidFill>
                  <a:schemeClr val="bg1"/>
                </a:solidFill>
              </a:rPr>
              <a:t>Shaphan</a:t>
            </a:r>
            <a:r>
              <a:rPr lang="en-US" sz="2800" dirty="0">
                <a:solidFill>
                  <a:schemeClr val="bg1"/>
                </a:solidFill>
              </a:rPr>
              <a:t>. 16 So </a:t>
            </a:r>
            <a:r>
              <a:rPr lang="en-US" sz="2800" dirty="0" err="1">
                <a:solidFill>
                  <a:schemeClr val="bg1"/>
                </a:solidFill>
              </a:rPr>
              <a:t>Shaphan</a:t>
            </a:r>
            <a:r>
              <a:rPr lang="en-US" sz="2800" dirty="0">
                <a:solidFill>
                  <a:schemeClr val="bg1"/>
                </a:solidFill>
              </a:rPr>
              <a:t> carried the book to the king, bringing the king word, saying, "All that was committed to your servants they are doing. 17 And they have gathered the money that was found in the house of the Lord, and have delivered it into the hand of the overseers and the workmen." 18 Then </a:t>
            </a:r>
            <a:r>
              <a:rPr lang="en-US" sz="2800" dirty="0" err="1">
                <a:solidFill>
                  <a:schemeClr val="bg1"/>
                </a:solidFill>
              </a:rPr>
              <a:t>Shaphan</a:t>
            </a:r>
            <a:r>
              <a:rPr lang="en-US" sz="2800" dirty="0">
                <a:solidFill>
                  <a:schemeClr val="bg1"/>
                </a:solidFill>
              </a:rPr>
              <a:t> the scribe told the king, saying, "</a:t>
            </a:r>
            <a:r>
              <a:rPr lang="en-US" sz="2800" dirty="0" err="1">
                <a:solidFill>
                  <a:schemeClr val="bg1"/>
                </a:solidFill>
              </a:rPr>
              <a:t>Hilkiah</a:t>
            </a:r>
            <a:r>
              <a:rPr lang="en-US" sz="2800" dirty="0">
                <a:solidFill>
                  <a:schemeClr val="bg1"/>
                </a:solidFill>
              </a:rPr>
              <a:t> the priest has given me a book." And </a:t>
            </a:r>
            <a:r>
              <a:rPr lang="en-US" sz="2800" dirty="0" err="1">
                <a:solidFill>
                  <a:schemeClr val="bg1"/>
                </a:solidFill>
              </a:rPr>
              <a:t>Shaphan</a:t>
            </a:r>
            <a:r>
              <a:rPr lang="en-US" sz="2800" dirty="0">
                <a:solidFill>
                  <a:schemeClr val="bg1"/>
                </a:solidFill>
              </a:rPr>
              <a:t> read it before the king. </a:t>
            </a:r>
          </a:p>
          <a:p>
            <a:r>
              <a:rPr lang="en-US" sz="2800" b="1" dirty="0">
                <a:solidFill>
                  <a:srgbClr val="FFFF00"/>
                </a:solidFill>
              </a:rPr>
              <a:t>19 Thus it happened, when the king heard the words of the Law, that he tore his clothes. 20 Then the king commanded </a:t>
            </a:r>
            <a:r>
              <a:rPr lang="en-US" sz="2800" b="1" dirty="0" err="1">
                <a:solidFill>
                  <a:srgbClr val="FFFF00"/>
                </a:solidFill>
              </a:rPr>
              <a:t>Hilkiah</a:t>
            </a:r>
            <a:r>
              <a:rPr lang="en-US" sz="2800" b="1" dirty="0">
                <a:solidFill>
                  <a:srgbClr val="FFFF00"/>
                </a:solidFill>
              </a:rPr>
              <a:t>, </a:t>
            </a:r>
            <a:r>
              <a:rPr lang="en-US" sz="2800" b="1" dirty="0" err="1">
                <a:solidFill>
                  <a:srgbClr val="FFFF00"/>
                </a:solidFill>
              </a:rPr>
              <a:t>Ahikam</a:t>
            </a:r>
            <a:r>
              <a:rPr lang="en-US" sz="2800" b="1" dirty="0">
                <a:solidFill>
                  <a:srgbClr val="FFFF00"/>
                </a:solidFill>
              </a:rPr>
              <a:t> the son of </a:t>
            </a:r>
            <a:r>
              <a:rPr lang="en-US" sz="2800" b="1" dirty="0" err="1">
                <a:solidFill>
                  <a:srgbClr val="FFFF00"/>
                </a:solidFill>
              </a:rPr>
              <a:t>Shaphan</a:t>
            </a:r>
            <a:r>
              <a:rPr lang="en-US" sz="2800" b="1" dirty="0">
                <a:solidFill>
                  <a:srgbClr val="FFFF00"/>
                </a:solidFill>
              </a:rPr>
              <a:t>, Abdon the son of Micah, </a:t>
            </a:r>
            <a:r>
              <a:rPr lang="en-US" sz="2800" b="1" dirty="0" err="1">
                <a:solidFill>
                  <a:srgbClr val="FFFF00"/>
                </a:solidFill>
              </a:rPr>
              <a:t>Shaphan</a:t>
            </a:r>
            <a:r>
              <a:rPr lang="en-US" sz="2800" b="1" dirty="0">
                <a:solidFill>
                  <a:srgbClr val="FFFF00"/>
                </a:solidFill>
              </a:rPr>
              <a:t> the scribe, and </a:t>
            </a:r>
            <a:r>
              <a:rPr lang="en-US" sz="2800" b="1" dirty="0" err="1">
                <a:solidFill>
                  <a:srgbClr val="FFFF00"/>
                </a:solidFill>
              </a:rPr>
              <a:t>Asaiah</a:t>
            </a:r>
            <a:r>
              <a:rPr lang="en-US" sz="2800" b="1" dirty="0">
                <a:solidFill>
                  <a:srgbClr val="FFFF00"/>
                </a:solidFill>
              </a:rPr>
              <a:t> a servant of the king, saying, 21 "Go, inquire of the Lord for me, and for those who are left in Israel and Judah, concerning the words of the book that is found; for great is the wrath of the Lord that is poured out on us, because our fathers have not kept the word of the Lord, to do according to all that is written in this book."</a:t>
            </a:r>
            <a:r>
              <a:rPr lang="en-US" sz="2800" b="1" dirty="0">
                <a:solidFill>
                  <a:schemeClr val="bg1"/>
                </a:solidFill>
              </a:rPr>
              <a:t> </a:t>
            </a:r>
            <a:endParaRPr lang="en-US" sz="2800" dirty="0">
              <a:solidFill>
                <a:schemeClr val="bg1"/>
              </a:solidFill>
            </a:endParaRPr>
          </a:p>
          <a:p>
            <a:r>
              <a:rPr lang="en-US" sz="2800" dirty="0">
                <a:solidFill>
                  <a:schemeClr val="bg1"/>
                </a:solidFill>
              </a:rPr>
              <a:t>22 So </a:t>
            </a:r>
            <a:r>
              <a:rPr lang="en-US" sz="2800" dirty="0" err="1">
                <a:solidFill>
                  <a:schemeClr val="bg1"/>
                </a:solidFill>
              </a:rPr>
              <a:t>Hilkiah</a:t>
            </a:r>
            <a:r>
              <a:rPr lang="en-US" sz="2800" dirty="0">
                <a:solidFill>
                  <a:schemeClr val="bg1"/>
                </a:solidFill>
              </a:rPr>
              <a:t> and those the king had appointed went to Huldah the prophetess, the wife of Shallum the son of </a:t>
            </a:r>
            <a:r>
              <a:rPr lang="en-US" sz="2800" dirty="0" err="1">
                <a:solidFill>
                  <a:schemeClr val="bg1"/>
                </a:solidFill>
              </a:rPr>
              <a:t>Tokhath</a:t>
            </a:r>
            <a:r>
              <a:rPr lang="en-US" sz="2800" dirty="0">
                <a:solidFill>
                  <a:schemeClr val="bg1"/>
                </a:solidFill>
              </a:rPr>
              <a:t>, the son of </a:t>
            </a:r>
            <a:r>
              <a:rPr lang="en-US" sz="2800" dirty="0" err="1">
                <a:solidFill>
                  <a:schemeClr val="bg1"/>
                </a:solidFill>
              </a:rPr>
              <a:t>Hasrah</a:t>
            </a:r>
            <a:r>
              <a:rPr lang="en-US" sz="2800" dirty="0">
                <a:solidFill>
                  <a:schemeClr val="bg1"/>
                </a:solidFill>
              </a:rPr>
              <a:t>, keeper of the wardrobe. (She dwelt in Jerusalem in the Second Quarter.) And they spoke to her to that effect. </a:t>
            </a:r>
          </a:p>
          <a:p>
            <a:r>
              <a:rPr lang="en-US" sz="2800" dirty="0">
                <a:solidFill>
                  <a:schemeClr val="bg1"/>
                </a:solidFill>
              </a:rPr>
              <a:t>23 Then she answered them, "Thus says the Lord God of Israel, 'Tell the man who sent you to Me, 24 "Thus says the Lord: 'Behold, I will bring calamity on this place and on its inhabitants, all the curses that are written in the book which they have read before the king of Judah, 25 because they have forsaken Me and burned incense to other gods, that they might provoke Me to anger with all the works of their hands. Therefore My wrath will be poured out on this place, and not be quenched.'"' 26 But as for the king of Judah, who sent you to inquire of the Lord, in this manner you shall speak to him, 'Thus says the Lord God of Israel: "Concerning the words which you have heard —  27 because your heart was tender, and you humbled yourself before God when you heard His words against this place and against its inhabitants, and you humbled yourself before Me, and you tore your clothes and wept before Me, I also have heard you," says the Lord. 28 "Surely I will gather you to your fathers, and you shall be gathered to your grave in peace; and your eyes shall not see all the calamity which I will bring on this place and its inhabitants."'" So they brought back word to the king. </a:t>
            </a:r>
          </a:p>
          <a:p>
            <a:r>
              <a:rPr lang="en-US" sz="2800" dirty="0">
                <a:solidFill>
                  <a:schemeClr val="bg1"/>
                </a:solidFill>
              </a:rPr>
              <a:t>NKJV</a:t>
            </a:r>
          </a:p>
        </p:txBody>
      </p:sp>
      <p:sp>
        <p:nvSpPr>
          <p:cNvPr id="10243" name="TextBox 6"/>
          <p:cNvSpPr txBox="1">
            <a:spLocks noChangeArrowheads="1"/>
          </p:cNvSpPr>
          <p:nvPr/>
        </p:nvSpPr>
        <p:spPr bwMode="auto">
          <a:xfrm>
            <a:off x="0" y="0"/>
            <a:ext cx="9144000" cy="830997"/>
          </a:xfrm>
          <a:prstGeom prst="rect">
            <a:avLst/>
          </a:prstGeom>
          <a:blipFill dpi="0" rotWithShape="1">
            <a:blip r:embed="rId2" cstate="print"/>
            <a:srcRect/>
            <a:tile tx="0" ty="0" sx="100000" sy="100000" flip="none" algn="tl"/>
          </a:blipFill>
          <a:ln w="9525">
            <a:noFill/>
            <a:miter lim="800000"/>
            <a:headEnd/>
            <a:tailEnd/>
          </a:ln>
        </p:spPr>
        <p:txBody>
          <a:bodyPr>
            <a:spAutoFit/>
          </a:bodyPr>
          <a:lstStyle/>
          <a:p>
            <a:pPr algn="ctr"/>
            <a:r>
              <a:rPr lang="en-US" sz="4800" dirty="0"/>
              <a:t> </a:t>
            </a:r>
            <a:r>
              <a:rPr lang="en-US" sz="4400" b="1" dirty="0"/>
              <a:t>Two Kings – One Message</a:t>
            </a:r>
          </a:p>
        </p:txBody>
      </p:sp>
    </p:spTree>
    <p:extLst>
      <p:ext uri="{BB962C8B-B14F-4D97-AF65-F5344CB8AC3E}">
        <p14:creationId xmlns:p14="http://schemas.microsoft.com/office/powerpoint/2010/main" val="1295903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up)">
                                      <p:cBhvr>
                                        <p:cTn id="7" dur="1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0886" y="1508105"/>
            <a:ext cx="9144000" cy="6247864"/>
          </a:xfrm>
          <a:prstGeom prst="rect">
            <a:avLst/>
          </a:prstGeom>
          <a:solidFill>
            <a:schemeClr val="accent6">
              <a:lumMod val="50000"/>
            </a:schemeClr>
          </a:solidFill>
          <a:ln w="9525">
            <a:noFill/>
            <a:miter lim="800000"/>
            <a:headEnd/>
            <a:tailEnd/>
          </a:ln>
        </p:spPr>
        <p:txBody>
          <a:bodyPr wrap="square">
            <a:spAutoFit/>
          </a:bodyPr>
          <a:lstStyle/>
          <a:p>
            <a:r>
              <a:rPr lang="en-US" sz="2800" dirty="0">
                <a:solidFill>
                  <a:schemeClr val="bg1"/>
                </a:solidFill>
              </a:rPr>
              <a:t>2 </a:t>
            </a:r>
            <a:r>
              <a:rPr lang="en-US" sz="2800" dirty="0" err="1">
                <a:solidFill>
                  <a:schemeClr val="bg1"/>
                </a:solidFill>
              </a:rPr>
              <a:t>Chron</a:t>
            </a:r>
            <a:r>
              <a:rPr lang="en-US" sz="2800" dirty="0">
                <a:solidFill>
                  <a:schemeClr val="bg1"/>
                </a:solidFill>
              </a:rPr>
              <a:t> 34:29-35:19</a:t>
            </a:r>
          </a:p>
          <a:p>
            <a:endParaRPr lang="en-US" sz="800" dirty="0">
              <a:solidFill>
                <a:schemeClr val="bg1"/>
              </a:solidFill>
            </a:endParaRPr>
          </a:p>
          <a:p>
            <a:r>
              <a:rPr lang="en-US" sz="2800" dirty="0">
                <a:solidFill>
                  <a:schemeClr val="bg1"/>
                </a:solidFill>
              </a:rPr>
              <a:t>brethren the Levites prepared portions for them.   16 </a:t>
            </a:r>
            <a:r>
              <a:rPr lang="en-US" sz="2800" dirty="0">
                <a:solidFill>
                  <a:srgbClr val="FFFF00"/>
                </a:solidFill>
              </a:rPr>
              <a:t>So all the service of the Lord was prepared the same day, to keep the Passover and to offer burnt offerings on the altar of the Lord, according to the command of King Josiah. </a:t>
            </a:r>
            <a:r>
              <a:rPr lang="en-US" sz="2800" dirty="0">
                <a:solidFill>
                  <a:schemeClr val="bg1"/>
                </a:solidFill>
              </a:rPr>
              <a:t>17 And the children of Israel who were present kept the Passover at that time, and the Feast of Unleavened Bread for seven days. 18 </a:t>
            </a:r>
            <a:r>
              <a:rPr lang="en-US" sz="2800" b="1" dirty="0">
                <a:solidFill>
                  <a:srgbClr val="FFFF00"/>
                </a:solidFill>
              </a:rPr>
              <a:t>There had been no Passover kept in Israel like that since the days of Samuel the prophet; and none of the kings of Israel had kept such a Passover as Josiah kept, with the priests and the Levites, all Judah and Israel who were present, and the inhabitants of Jerusalem.</a:t>
            </a:r>
            <a:r>
              <a:rPr lang="en-US" sz="2800" b="1" dirty="0">
                <a:solidFill>
                  <a:schemeClr val="bg1"/>
                </a:solidFill>
              </a:rPr>
              <a:t> </a:t>
            </a:r>
            <a:r>
              <a:rPr lang="en-US" sz="2800" dirty="0">
                <a:solidFill>
                  <a:schemeClr val="bg1"/>
                </a:solidFill>
              </a:rPr>
              <a:t>19 In the eighteenth year of the reign of Josiah this Passover was kept. </a:t>
            </a:r>
          </a:p>
          <a:p>
            <a:r>
              <a:rPr lang="en-US" sz="2800" dirty="0">
                <a:solidFill>
                  <a:schemeClr val="bg1"/>
                </a:solidFill>
              </a:rPr>
              <a:t>NKJV</a:t>
            </a:r>
          </a:p>
        </p:txBody>
      </p:sp>
      <p:sp>
        <p:nvSpPr>
          <p:cNvPr id="10243" name="TextBox 6"/>
          <p:cNvSpPr txBox="1">
            <a:spLocks noChangeArrowheads="1"/>
          </p:cNvSpPr>
          <p:nvPr/>
        </p:nvSpPr>
        <p:spPr bwMode="auto">
          <a:xfrm>
            <a:off x="0" y="0"/>
            <a:ext cx="9144000" cy="1508105"/>
          </a:xfrm>
          <a:prstGeom prst="rect">
            <a:avLst/>
          </a:prstGeom>
          <a:blipFill dpi="0" rotWithShape="1">
            <a:blip r:embed="rId2" cstate="print"/>
            <a:srcRect/>
            <a:tile tx="0" ty="0" sx="100000" sy="100000" flip="none" algn="tl"/>
          </a:blipFill>
          <a:ln w="9525">
            <a:noFill/>
            <a:miter lim="800000"/>
            <a:headEnd/>
            <a:tailEnd/>
          </a:ln>
        </p:spPr>
        <p:txBody>
          <a:bodyPr>
            <a:spAutoFit/>
          </a:bodyPr>
          <a:lstStyle/>
          <a:p>
            <a:pPr algn="ctr"/>
            <a:r>
              <a:rPr lang="en-US" sz="4800" dirty="0"/>
              <a:t> </a:t>
            </a:r>
            <a:r>
              <a:rPr lang="en-US" sz="4400" b="1" dirty="0"/>
              <a:t>Two Kings – One Message</a:t>
            </a:r>
          </a:p>
          <a:p>
            <a:pPr algn="ctr"/>
            <a:r>
              <a:rPr lang="en-US" sz="4400" b="1" dirty="0"/>
              <a:t>What are the Lessons for Us?</a:t>
            </a:r>
          </a:p>
        </p:txBody>
      </p:sp>
    </p:spTree>
    <p:extLst>
      <p:ext uri="{BB962C8B-B14F-4D97-AF65-F5344CB8AC3E}">
        <p14:creationId xmlns:p14="http://schemas.microsoft.com/office/powerpoint/2010/main" val="2231836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up)">
                                      <p:cBhvr>
                                        <p:cTn id="7" dur="1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0886" y="1508105"/>
            <a:ext cx="9144000" cy="1508105"/>
          </a:xfrm>
          <a:prstGeom prst="rect">
            <a:avLst/>
          </a:prstGeom>
          <a:solidFill>
            <a:schemeClr val="accent6">
              <a:lumMod val="50000"/>
            </a:schemeClr>
          </a:solidFill>
          <a:ln w="9525">
            <a:noFill/>
            <a:miter lim="800000"/>
            <a:headEnd/>
            <a:tailEnd/>
          </a:ln>
        </p:spPr>
        <p:txBody>
          <a:bodyPr wrap="square">
            <a:spAutoFit/>
          </a:bodyPr>
          <a:lstStyle/>
          <a:p>
            <a:r>
              <a:rPr lang="en-US" sz="2800" dirty="0">
                <a:solidFill>
                  <a:schemeClr val="bg1"/>
                </a:solidFill>
              </a:rPr>
              <a:t>2 </a:t>
            </a:r>
            <a:r>
              <a:rPr lang="en-US" sz="2800" dirty="0" err="1">
                <a:solidFill>
                  <a:schemeClr val="bg1"/>
                </a:solidFill>
              </a:rPr>
              <a:t>Chron</a:t>
            </a:r>
            <a:r>
              <a:rPr lang="en-US" sz="2800" dirty="0">
                <a:solidFill>
                  <a:schemeClr val="bg1"/>
                </a:solidFill>
              </a:rPr>
              <a:t> 34:29-35:19</a:t>
            </a:r>
          </a:p>
          <a:p>
            <a:endParaRPr lang="en-US" sz="800" dirty="0">
              <a:solidFill>
                <a:schemeClr val="bg1"/>
              </a:solidFill>
            </a:endParaRPr>
          </a:p>
          <a:p>
            <a:r>
              <a:rPr lang="en-US" sz="2800" dirty="0">
                <a:solidFill>
                  <a:schemeClr val="bg1"/>
                </a:solidFill>
              </a:rPr>
              <a:t>reign of Josiah this Passover was kept. </a:t>
            </a:r>
          </a:p>
          <a:p>
            <a:r>
              <a:rPr lang="en-US" sz="2800" dirty="0">
                <a:solidFill>
                  <a:schemeClr val="bg1"/>
                </a:solidFill>
              </a:rPr>
              <a:t>NKJV</a:t>
            </a:r>
          </a:p>
        </p:txBody>
      </p:sp>
      <p:sp>
        <p:nvSpPr>
          <p:cNvPr id="10243" name="TextBox 6"/>
          <p:cNvSpPr txBox="1">
            <a:spLocks noChangeArrowheads="1"/>
          </p:cNvSpPr>
          <p:nvPr/>
        </p:nvSpPr>
        <p:spPr bwMode="auto">
          <a:xfrm>
            <a:off x="0" y="0"/>
            <a:ext cx="9144000" cy="1508105"/>
          </a:xfrm>
          <a:prstGeom prst="rect">
            <a:avLst/>
          </a:prstGeom>
          <a:blipFill dpi="0" rotWithShape="1">
            <a:blip r:embed="rId2" cstate="print"/>
            <a:srcRect/>
            <a:tile tx="0" ty="0" sx="100000" sy="100000" flip="none" algn="tl"/>
          </a:blipFill>
          <a:ln w="9525">
            <a:noFill/>
            <a:miter lim="800000"/>
            <a:headEnd/>
            <a:tailEnd/>
          </a:ln>
        </p:spPr>
        <p:txBody>
          <a:bodyPr>
            <a:spAutoFit/>
          </a:bodyPr>
          <a:lstStyle/>
          <a:p>
            <a:pPr algn="ctr"/>
            <a:r>
              <a:rPr lang="en-US" sz="4800" dirty="0"/>
              <a:t> </a:t>
            </a:r>
            <a:r>
              <a:rPr lang="en-US" sz="4400" b="1" dirty="0"/>
              <a:t>Two Kings – One Message</a:t>
            </a:r>
          </a:p>
          <a:p>
            <a:pPr algn="ctr"/>
            <a:r>
              <a:rPr lang="en-US" sz="4400" b="1" dirty="0"/>
              <a:t>What are the Lessons for Us?</a:t>
            </a:r>
          </a:p>
        </p:txBody>
      </p:sp>
    </p:spTree>
    <p:extLst>
      <p:ext uri="{BB962C8B-B14F-4D97-AF65-F5344CB8AC3E}">
        <p14:creationId xmlns:p14="http://schemas.microsoft.com/office/powerpoint/2010/main" val="610339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up)">
                                      <p:cBhvr>
                                        <p:cTn id="7" dur="1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00">
            <a:alpha val="25000"/>
          </a:srgbClr>
        </a:solid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838200"/>
            <a:ext cx="9144000" cy="523220"/>
          </a:xfrm>
          <a:prstGeom prst="rect">
            <a:avLst/>
          </a:prstGeom>
          <a:solidFill>
            <a:schemeClr val="accent6">
              <a:lumMod val="50000"/>
            </a:schemeClr>
          </a:solidFill>
          <a:ln w="9525">
            <a:noFill/>
            <a:miter lim="800000"/>
            <a:headEnd/>
            <a:tailEnd/>
          </a:ln>
        </p:spPr>
        <p:txBody>
          <a:bodyPr wrap="square">
            <a:spAutoFit/>
          </a:bodyPr>
          <a:lstStyle/>
          <a:p>
            <a:r>
              <a:rPr lang="en-US" sz="2800" dirty="0" err="1">
                <a:solidFill>
                  <a:schemeClr val="bg1"/>
                </a:solidFill>
              </a:rPr>
              <a:t>Jer</a:t>
            </a:r>
            <a:r>
              <a:rPr lang="en-US" sz="2800" dirty="0">
                <a:solidFill>
                  <a:schemeClr val="bg1"/>
                </a:solidFill>
              </a:rPr>
              <a:t> 36:1-32</a:t>
            </a:r>
          </a:p>
        </p:txBody>
      </p:sp>
      <p:sp>
        <p:nvSpPr>
          <p:cNvPr id="10243" name="TextBox 6"/>
          <p:cNvSpPr txBox="1">
            <a:spLocks noChangeArrowheads="1"/>
          </p:cNvSpPr>
          <p:nvPr/>
        </p:nvSpPr>
        <p:spPr bwMode="auto">
          <a:xfrm>
            <a:off x="0" y="0"/>
            <a:ext cx="9144000" cy="1508105"/>
          </a:xfrm>
          <a:prstGeom prst="rect">
            <a:avLst/>
          </a:prstGeom>
          <a:blipFill dpi="0" rotWithShape="1">
            <a:blip r:embed="rId2" cstate="print"/>
            <a:srcRect/>
            <a:tile tx="0" ty="0" sx="100000" sy="100000" flip="none" algn="tl"/>
          </a:blipFill>
          <a:ln w="9525">
            <a:noFill/>
            <a:miter lim="800000"/>
            <a:headEnd/>
            <a:tailEnd/>
          </a:ln>
        </p:spPr>
        <p:txBody>
          <a:bodyPr>
            <a:spAutoFit/>
          </a:bodyPr>
          <a:lstStyle/>
          <a:p>
            <a:pPr algn="ctr"/>
            <a:r>
              <a:rPr lang="en-US" sz="4800" dirty="0"/>
              <a:t> </a:t>
            </a:r>
            <a:r>
              <a:rPr lang="en-US" sz="4400" b="1" dirty="0"/>
              <a:t>Two Kings – One Message</a:t>
            </a:r>
          </a:p>
          <a:p>
            <a:pPr algn="ctr"/>
            <a:r>
              <a:rPr lang="en-US" sz="4400" b="1" dirty="0"/>
              <a:t>What are the Lessons for Us?</a:t>
            </a:r>
          </a:p>
        </p:txBody>
      </p:sp>
      <p:sp>
        <p:nvSpPr>
          <p:cNvPr id="2" name="TextBox 1"/>
          <p:cNvSpPr txBox="1"/>
          <p:nvPr/>
        </p:nvSpPr>
        <p:spPr>
          <a:xfrm>
            <a:off x="228600" y="1807696"/>
            <a:ext cx="8226932" cy="1077218"/>
          </a:xfrm>
          <a:prstGeom prst="rect">
            <a:avLst/>
          </a:prstGeom>
          <a:noFill/>
        </p:spPr>
        <p:txBody>
          <a:bodyPr wrap="none" rtlCol="0">
            <a:spAutoFit/>
          </a:bodyPr>
          <a:lstStyle/>
          <a:p>
            <a:pPr marL="514350" indent="-514350">
              <a:buAutoNum type="arabicPeriod"/>
            </a:pPr>
            <a:r>
              <a:rPr lang="en-US" sz="3200" dirty="0"/>
              <a:t>Through faith we must develop and nurture a </a:t>
            </a:r>
          </a:p>
          <a:p>
            <a:r>
              <a:rPr lang="en-US" sz="3200" dirty="0"/>
              <a:t>      correct spiritual world view within ourselves.</a:t>
            </a:r>
          </a:p>
        </p:txBody>
      </p:sp>
      <p:sp>
        <p:nvSpPr>
          <p:cNvPr id="3" name="TextBox 2"/>
          <p:cNvSpPr txBox="1"/>
          <p:nvPr/>
        </p:nvSpPr>
        <p:spPr>
          <a:xfrm>
            <a:off x="228600" y="3048000"/>
            <a:ext cx="7906332" cy="1077218"/>
          </a:xfrm>
          <a:prstGeom prst="rect">
            <a:avLst/>
          </a:prstGeom>
          <a:noFill/>
        </p:spPr>
        <p:txBody>
          <a:bodyPr wrap="none" rtlCol="0">
            <a:spAutoFit/>
          </a:bodyPr>
          <a:lstStyle/>
          <a:p>
            <a:r>
              <a:rPr lang="en-US" sz="3200" dirty="0"/>
              <a:t>2.  Have a realistic view of ourselves based on </a:t>
            </a:r>
          </a:p>
          <a:p>
            <a:r>
              <a:rPr lang="en-US" sz="3200" dirty="0"/>
              <a:t>     God’s word.</a:t>
            </a:r>
          </a:p>
        </p:txBody>
      </p:sp>
      <p:sp>
        <p:nvSpPr>
          <p:cNvPr id="4" name="TextBox 3"/>
          <p:cNvSpPr txBox="1"/>
          <p:nvPr/>
        </p:nvSpPr>
        <p:spPr>
          <a:xfrm>
            <a:off x="221343" y="4419600"/>
            <a:ext cx="5920210" cy="584775"/>
          </a:xfrm>
          <a:prstGeom prst="rect">
            <a:avLst/>
          </a:prstGeom>
          <a:noFill/>
        </p:spPr>
        <p:txBody>
          <a:bodyPr wrap="none" rtlCol="0">
            <a:spAutoFit/>
          </a:bodyPr>
          <a:lstStyle/>
          <a:p>
            <a:r>
              <a:rPr lang="en-US" sz="3200" dirty="0"/>
              <a:t>3.  Be ready and willing to change.</a:t>
            </a:r>
          </a:p>
        </p:txBody>
      </p:sp>
    </p:spTree>
    <p:extLst>
      <p:ext uri="{BB962C8B-B14F-4D97-AF65-F5344CB8AC3E}">
        <p14:creationId xmlns:p14="http://schemas.microsoft.com/office/powerpoint/2010/main" val="1767383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up)">
                                      <p:cBhvr>
                                        <p:cTn id="7" dur="1000"/>
                                        <p:tgtEl>
                                          <p:spTgt spid="7170"/>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up)">
                                      <p:cBhvr>
                                        <p:cTn id="10" dur="10"/>
                                        <p:tgtEl>
                                          <p:spTgt spid="2"/>
                                        </p:tgtEl>
                                      </p:cBhvr>
                                    </p:animEffect>
                                  </p:childTnLst>
                                </p:cTn>
                              </p:par>
                            </p:childTnLst>
                          </p:cTn>
                        </p:par>
                        <p:par>
                          <p:cTn id="11" fill="hold">
                            <p:stCondLst>
                              <p:cond delay="1000"/>
                            </p:stCondLst>
                            <p:childTnLst>
                              <p:par>
                                <p:cTn id="12" presetID="22" presetClass="entr" presetSubtype="1"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up)">
                                      <p:cBhvr>
                                        <p:cTn id="14" dur="10"/>
                                        <p:tgtEl>
                                          <p:spTgt spid="3"/>
                                        </p:tgtEl>
                                      </p:cBhvr>
                                    </p:animEffect>
                                  </p:childTnLst>
                                </p:cTn>
                              </p:par>
                            </p:childTnLst>
                          </p:cTn>
                        </p:par>
                        <p:par>
                          <p:cTn id="15" fill="hold">
                            <p:stCondLst>
                              <p:cond delay="1010"/>
                            </p:stCondLst>
                            <p:childTnLst>
                              <p:par>
                                <p:cTn id="16" presetID="22" presetClass="entr" presetSubtype="1"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up)">
                                      <p:cBhvr>
                                        <p:cTn id="18"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P spid="2" grpId="0"/>
      <p:bldP spid="3" grpId="0"/>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838200"/>
            <a:ext cx="9144000" cy="25514677"/>
          </a:xfrm>
          <a:prstGeom prst="rect">
            <a:avLst/>
          </a:prstGeom>
          <a:solidFill>
            <a:schemeClr val="accent6">
              <a:lumMod val="50000"/>
            </a:schemeClr>
          </a:solidFill>
          <a:ln w="9525">
            <a:noFill/>
            <a:miter lim="800000"/>
            <a:headEnd/>
            <a:tailEnd/>
          </a:ln>
        </p:spPr>
        <p:txBody>
          <a:bodyPr wrap="square">
            <a:spAutoFit/>
          </a:bodyPr>
          <a:lstStyle/>
          <a:p>
            <a:r>
              <a:rPr lang="en-US" sz="2800" dirty="0">
                <a:solidFill>
                  <a:schemeClr val="bg1"/>
                </a:solidFill>
              </a:rPr>
              <a:t>2 </a:t>
            </a:r>
            <a:r>
              <a:rPr lang="en-US" sz="2800" dirty="0" err="1">
                <a:solidFill>
                  <a:schemeClr val="bg1"/>
                </a:solidFill>
              </a:rPr>
              <a:t>Chron</a:t>
            </a:r>
            <a:r>
              <a:rPr lang="en-US" sz="2800" dirty="0">
                <a:solidFill>
                  <a:schemeClr val="bg1"/>
                </a:solidFill>
              </a:rPr>
              <a:t> 34:8-28</a:t>
            </a:r>
          </a:p>
          <a:p>
            <a:r>
              <a:rPr lang="en-US" sz="2800" dirty="0">
                <a:solidFill>
                  <a:schemeClr val="bg1"/>
                </a:solidFill>
              </a:rPr>
              <a:t>builders to buy hewn stone and timber for beams, and to floor the houses which the kings of Judah had destroyed. 12 And the men did the work faithfully. Their overseers were </a:t>
            </a:r>
            <a:r>
              <a:rPr lang="en-US" sz="2800" dirty="0" err="1">
                <a:solidFill>
                  <a:schemeClr val="bg1"/>
                </a:solidFill>
              </a:rPr>
              <a:t>Jahath</a:t>
            </a:r>
            <a:r>
              <a:rPr lang="en-US" sz="2800" dirty="0">
                <a:solidFill>
                  <a:schemeClr val="bg1"/>
                </a:solidFill>
              </a:rPr>
              <a:t> and Obadiah the Levites, of the sons of </a:t>
            </a:r>
            <a:r>
              <a:rPr lang="en-US" sz="2800" dirty="0" err="1">
                <a:solidFill>
                  <a:schemeClr val="bg1"/>
                </a:solidFill>
              </a:rPr>
              <a:t>Merari</a:t>
            </a:r>
            <a:r>
              <a:rPr lang="en-US" sz="2800" dirty="0">
                <a:solidFill>
                  <a:schemeClr val="bg1"/>
                </a:solidFill>
              </a:rPr>
              <a:t>, and Zechariah and </a:t>
            </a:r>
            <a:r>
              <a:rPr lang="en-US" sz="2800" dirty="0" err="1">
                <a:solidFill>
                  <a:schemeClr val="bg1"/>
                </a:solidFill>
              </a:rPr>
              <a:t>Meshullam</a:t>
            </a:r>
            <a:r>
              <a:rPr lang="en-US" sz="2800" dirty="0">
                <a:solidFill>
                  <a:schemeClr val="bg1"/>
                </a:solidFill>
              </a:rPr>
              <a:t>, of the sons of the </a:t>
            </a:r>
            <a:r>
              <a:rPr lang="en-US" sz="2800" dirty="0" err="1">
                <a:solidFill>
                  <a:schemeClr val="bg1"/>
                </a:solidFill>
              </a:rPr>
              <a:t>Kohathites</a:t>
            </a:r>
            <a:r>
              <a:rPr lang="en-US" sz="2800" dirty="0">
                <a:solidFill>
                  <a:schemeClr val="bg1"/>
                </a:solidFill>
              </a:rPr>
              <a:t>, to supervise. Others of the Levites, all of whom were skillful with instruments of music, 13 were over the burden bearers and were overseers of all who did work in any kind of service. And some of the Levites were scribes, officers, and gatekeepers. </a:t>
            </a:r>
          </a:p>
          <a:p>
            <a:r>
              <a:rPr lang="en-US" sz="2800" dirty="0">
                <a:solidFill>
                  <a:schemeClr val="bg1"/>
                </a:solidFill>
              </a:rPr>
              <a:t>14 Now when they brought out the money that was brought into the house of the Lord, </a:t>
            </a:r>
            <a:r>
              <a:rPr lang="en-US" sz="2800" dirty="0" err="1">
                <a:solidFill>
                  <a:srgbClr val="FFFF00"/>
                </a:solidFill>
              </a:rPr>
              <a:t>Hilkiah</a:t>
            </a:r>
            <a:r>
              <a:rPr lang="en-US" sz="2800" dirty="0">
                <a:solidFill>
                  <a:srgbClr val="FFFF00"/>
                </a:solidFill>
              </a:rPr>
              <a:t> the priest found the Book of the Law of the Lord given by Moses</a:t>
            </a:r>
            <a:r>
              <a:rPr lang="en-US" sz="2800" dirty="0">
                <a:solidFill>
                  <a:schemeClr val="bg1"/>
                </a:solidFill>
              </a:rPr>
              <a:t>. 15 Then </a:t>
            </a:r>
            <a:r>
              <a:rPr lang="en-US" sz="2800" dirty="0" err="1">
                <a:solidFill>
                  <a:schemeClr val="bg1"/>
                </a:solidFill>
              </a:rPr>
              <a:t>Hilkiah</a:t>
            </a:r>
            <a:r>
              <a:rPr lang="en-US" sz="2800" dirty="0">
                <a:solidFill>
                  <a:schemeClr val="bg1"/>
                </a:solidFill>
              </a:rPr>
              <a:t> answered and said to </a:t>
            </a:r>
            <a:r>
              <a:rPr lang="en-US" sz="2800" dirty="0" err="1">
                <a:solidFill>
                  <a:schemeClr val="bg1"/>
                </a:solidFill>
              </a:rPr>
              <a:t>Shaphan</a:t>
            </a:r>
            <a:r>
              <a:rPr lang="en-US" sz="2800" dirty="0">
                <a:solidFill>
                  <a:schemeClr val="bg1"/>
                </a:solidFill>
              </a:rPr>
              <a:t> the scribe, "I have found the Book of the Law in the house of the Lord." And </a:t>
            </a:r>
            <a:r>
              <a:rPr lang="en-US" sz="2800" dirty="0" err="1">
                <a:solidFill>
                  <a:schemeClr val="bg1"/>
                </a:solidFill>
              </a:rPr>
              <a:t>Hilkiah</a:t>
            </a:r>
            <a:r>
              <a:rPr lang="en-US" sz="2800" dirty="0">
                <a:solidFill>
                  <a:schemeClr val="bg1"/>
                </a:solidFill>
              </a:rPr>
              <a:t> gave the book to </a:t>
            </a:r>
            <a:r>
              <a:rPr lang="en-US" sz="2800" dirty="0" err="1">
                <a:solidFill>
                  <a:schemeClr val="bg1"/>
                </a:solidFill>
              </a:rPr>
              <a:t>Shaphan</a:t>
            </a:r>
            <a:r>
              <a:rPr lang="en-US" sz="2800" dirty="0">
                <a:solidFill>
                  <a:schemeClr val="bg1"/>
                </a:solidFill>
              </a:rPr>
              <a:t>. 16 So </a:t>
            </a:r>
            <a:r>
              <a:rPr lang="en-US" sz="2800" dirty="0" err="1">
                <a:solidFill>
                  <a:schemeClr val="bg1"/>
                </a:solidFill>
              </a:rPr>
              <a:t>Shaphan</a:t>
            </a:r>
            <a:r>
              <a:rPr lang="en-US" sz="2800" dirty="0">
                <a:solidFill>
                  <a:schemeClr val="bg1"/>
                </a:solidFill>
              </a:rPr>
              <a:t> carried the book to the king, bringing the king word, saying, "All that was committed to your servants they are doing. 17 And they have gathered the money that was found in the house of the Lord, and have delivered it into the hand of the overseers and the workmen." 18 Then </a:t>
            </a:r>
            <a:r>
              <a:rPr lang="en-US" sz="2800" dirty="0" err="1">
                <a:solidFill>
                  <a:schemeClr val="bg1"/>
                </a:solidFill>
              </a:rPr>
              <a:t>Shaphan</a:t>
            </a:r>
            <a:r>
              <a:rPr lang="en-US" sz="2800" dirty="0">
                <a:solidFill>
                  <a:schemeClr val="bg1"/>
                </a:solidFill>
              </a:rPr>
              <a:t> the scribe told the king, saying, "</a:t>
            </a:r>
            <a:r>
              <a:rPr lang="en-US" sz="2800" dirty="0" err="1">
                <a:solidFill>
                  <a:schemeClr val="bg1"/>
                </a:solidFill>
              </a:rPr>
              <a:t>Hilkiah</a:t>
            </a:r>
            <a:r>
              <a:rPr lang="en-US" sz="2800" dirty="0">
                <a:solidFill>
                  <a:schemeClr val="bg1"/>
                </a:solidFill>
              </a:rPr>
              <a:t> the priest has given me a book." And </a:t>
            </a:r>
            <a:r>
              <a:rPr lang="en-US" sz="2800" dirty="0" err="1">
                <a:solidFill>
                  <a:schemeClr val="bg1"/>
                </a:solidFill>
              </a:rPr>
              <a:t>Shaphan</a:t>
            </a:r>
            <a:r>
              <a:rPr lang="en-US" sz="2800" dirty="0">
                <a:solidFill>
                  <a:schemeClr val="bg1"/>
                </a:solidFill>
              </a:rPr>
              <a:t> read it before the king. </a:t>
            </a:r>
          </a:p>
          <a:p>
            <a:r>
              <a:rPr lang="en-US" sz="2800" b="1" dirty="0">
                <a:solidFill>
                  <a:srgbClr val="FFFF00"/>
                </a:solidFill>
              </a:rPr>
              <a:t>19 Thus it happened, when the king heard the words of the Law, that he tore his clothes. 20 Then the king commanded </a:t>
            </a:r>
            <a:r>
              <a:rPr lang="en-US" sz="2800" b="1" dirty="0" err="1">
                <a:solidFill>
                  <a:srgbClr val="FFFF00"/>
                </a:solidFill>
              </a:rPr>
              <a:t>Hilkiah</a:t>
            </a:r>
            <a:r>
              <a:rPr lang="en-US" sz="2800" b="1" dirty="0">
                <a:solidFill>
                  <a:srgbClr val="FFFF00"/>
                </a:solidFill>
              </a:rPr>
              <a:t>, </a:t>
            </a:r>
            <a:r>
              <a:rPr lang="en-US" sz="2800" b="1" dirty="0" err="1">
                <a:solidFill>
                  <a:srgbClr val="FFFF00"/>
                </a:solidFill>
              </a:rPr>
              <a:t>Ahikam</a:t>
            </a:r>
            <a:r>
              <a:rPr lang="en-US" sz="2800" b="1" dirty="0">
                <a:solidFill>
                  <a:srgbClr val="FFFF00"/>
                </a:solidFill>
              </a:rPr>
              <a:t> the son of </a:t>
            </a:r>
            <a:r>
              <a:rPr lang="en-US" sz="2800" b="1" dirty="0" err="1">
                <a:solidFill>
                  <a:srgbClr val="FFFF00"/>
                </a:solidFill>
              </a:rPr>
              <a:t>Shaphan</a:t>
            </a:r>
            <a:r>
              <a:rPr lang="en-US" sz="2800" b="1" dirty="0">
                <a:solidFill>
                  <a:srgbClr val="FFFF00"/>
                </a:solidFill>
              </a:rPr>
              <a:t>, Abdon the son of Micah, </a:t>
            </a:r>
            <a:r>
              <a:rPr lang="en-US" sz="2800" b="1" dirty="0" err="1">
                <a:solidFill>
                  <a:srgbClr val="FFFF00"/>
                </a:solidFill>
              </a:rPr>
              <a:t>Shaphan</a:t>
            </a:r>
            <a:r>
              <a:rPr lang="en-US" sz="2800" b="1" dirty="0">
                <a:solidFill>
                  <a:srgbClr val="FFFF00"/>
                </a:solidFill>
              </a:rPr>
              <a:t> the scribe, and </a:t>
            </a:r>
            <a:r>
              <a:rPr lang="en-US" sz="2800" b="1" dirty="0" err="1">
                <a:solidFill>
                  <a:srgbClr val="FFFF00"/>
                </a:solidFill>
              </a:rPr>
              <a:t>Asaiah</a:t>
            </a:r>
            <a:r>
              <a:rPr lang="en-US" sz="2800" b="1" dirty="0">
                <a:solidFill>
                  <a:srgbClr val="FFFF00"/>
                </a:solidFill>
              </a:rPr>
              <a:t> a servant of the king, saying, 21 "Go, inquire of the Lord for me, and for those who are left in Israel and Judah, concerning the words of the book that is found; for great is the wrath of the Lord that is poured out on us, because our fathers have not kept the word of the Lord, to do according to all that is written in this book."</a:t>
            </a:r>
            <a:r>
              <a:rPr lang="en-US" sz="2800" b="1" dirty="0">
                <a:solidFill>
                  <a:schemeClr val="bg1"/>
                </a:solidFill>
              </a:rPr>
              <a:t> </a:t>
            </a:r>
            <a:endParaRPr lang="en-US" sz="2800" dirty="0">
              <a:solidFill>
                <a:schemeClr val="bg1"/>
              </a:solidFill>
            </a:endParaRPr>
          </a:p>
          <a:p>
            <a:r>
              <a:rPr lang="en-US" sz="2800" dirty="0">
                <a:solidFill>
                  <a:schemeClr val="bg1"/>
                </a:solidFill>
              </a:rPr>
              <a:t>22 So </a:t>
            </a:r>
            <a:r>
              <a:rPr lang="en-US" sz="2800" dirty="0" err="1">
                <a:solidFill>
                  <a:schemeClr val="bg1"/>
                </a:solidFill>
              </a:rPr>
              <a:t>Hilkiah</a:t>
            </a:r>
            <a:r>
              <a:rPr lang="en-US" sz="2800" dirty="0">
                <a:solidFill>
                  <a:schemeClr val="bg1"/>
                </a:solidFill>
              </a:rPr>
              <a:t> and those the king had appointed went to Huldah the prophetess, the wife of Shallum the son of </a:t>
            </a:r>
            <a:r>
              <a:rPr lang="en-US" sz="2800" dirty="0" err="1">
                <a:solidFill>
                  <a:schemeClr val="bg1"/>
                </a:solidFill>
              </a:rPr>
              <a:t>Tokhath</a:t>
            </a:r>
            <a:r>
              <a:rPr lang="en-US" sz="2800" dirty="0">
                <a:solidFill>
                  <a:schemeClr val="bg1"/>
                </a:solidFill>
              </a:rPr>
              <a:t>, the son of </a:t>
            </a:r>
            <a:r>
              <a:rPr lang="en-US" sz="2800" dirty="0" err="1">
                <a:solidFill>
                  <a:schemeClr val="bg1"/>
                </a:solidFill>
              </a:rPr>
              <a:t>Hasrah</a:t>
            </a:r>
            <a:r>
              <a:rPr lang="en-US" sz="2800" dirty="0">
                <a:solidFill>
                  <a:schemeClr val="bg1"/>
                </a:solidFill>
              </a:rPr>
              <a:t>, keeper of the wardrobe. (She dwelt in Jerusalem in the Second Quarter.) And they spoke to her to that effect. </a:t>
            </a:r>
          </a:p>
          <a:p>
            <a:r>
              <a:rPr lang="en-US" sz="2800" dirty="0">
                <a:solidFill>
                  <a:schemeClr val="bg1"/>
                </a:solidFill>
              </a:rPr>
              <a:t>23 Then she answered them, "Thus says the Lord God of Israel, 'Tell the man who sent you to Me, 24 "Thus says the Lord: 'Behold, I will bring calamity on this place and on its inhabitants, all the curses that are written in the book which they have read before the king of Judah, 25 because they have forsaken Me and burned incense to other gods, that they might provoke Me to anger with all the works of their hands. Therefore My wrath will be poured out on this place, and not be quenched.'"' 26 But as for the king of Judah, who sent you to inquire of the Lord, in this manner you shall speak to him, 'Thus says the Lord God of Israel: "Concerning the words which you have heard —  27 because your heart was tender, and you humbled yourself before God when you heard His words against this place and against its inhabitants, and you humbled yourself before Me, and you tore your clothes and wept before Me, I also have heard you," says the Lord. 28 "Surely I will gather you to your fathers, and you shall be gathered to your grave in peace; and your eyes shall not see all the calamity which I will bring on this place and its inhabitants."'" So they brought back word to the king. </a:t>
            </a:r>
          </a:p>
          <a:p>
            <a:r>
              <a:rPr lang="en-US" sz="2800" dirty="0">
                <a:solidFill>
                  <a:schemeClr val="bg1"/>
                </a:solidFill>
              </a:rPr>
              <a:t>NKJV</a:t>
            </a:r>
          </a:p>
        </p:txBody>
      </p:sp>
      <p:sp>
        <p:nvSpPr>
          <p:cNvPr id="10243" name="TextBox 6"/>
          <p:cNvSpPr txBox="1">
            <a:spLocks noChangeArrowheads="1"/>
          </p:cNvSpPr>
          <p:nvPr/>
        </p:nvSpPr>
        <p:spPr bwMode="auto">
          <a:xfrm>
            <a:off x="0" y="0"/>
            <a:ext cx="9144000" cy="830997"/>
          </a:xfrm>
          <a:prstGeom prst="rect">
            <a:avLst/>
          </a:prstGeom>
          <a:blipFill dpi="0" rotWithShape="1">
            <a:blip r:embed="rId2" cstate="print"/>
            <a:srcRect/>
            <a:tile tx="0" ty="0" sx="100000" sy="100000" flip="none" algn="tl"/>
          </a:blipFill>
          <a:ln w="9525">
            <a:noFill/>
            <a:miter lim="800000"/>
            <a:headEnd/>
            <a:tailEnd/>
          </a:ln>
        </p:spPr>
        <p:txBody>
          <a:bodyPr>
            <a:spAutoFit/>
          </a:bodyPr>
          <a:lstStyle/>
          <a:p>
            <a:pPr algn="ctr"/>
            <a:r>
              <a:rPr lang="en-US" sz="4800" dirty="0"/>
              <a:t> </a:t>
            </a:r>
            <a:r>
              <a:rPr lang="en-US" sz="4400" b="1" dirty="0"/>
              <a:t>Two Kings – One Message</a:t>
            </a:r>
          </a:p>
        </p:txBody>
      </p:sp>
    </p:spTree>
    <p:extLst>
      <p:ext uri="{BB962C8B-B14F-4D97-AF65-F5344CB8AC3E}">
        <p14:creationId xmlns:p14="http://schemas.microsoft.com/office/powerpoint/2010/main" val="3638322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up)">
                                      <p:cBhvr>
                                        <p:cTn id="7" dur="1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838200"/>
            <a:ext cx="9144000" cy="19913144"/>
          </a:xfrm>
          <a:prstGeom prst="rect">
            <a:avLst/>
          </a:prstGeom>
          <a:solidFill>
            <a:schemeClr val="accent6">
              <a:lumMod val="50000"/>
            </a:schemeClr>
          </a:solidFill>
          <a:ln w="9525">
            <a:noFill/>
            <a:miter lim="800000"/>
            <a:headEnd/>
            <a:tailEnd/>
          </a:ln>
        </p:spPr>
        <p:txBody>
          <a:bodyPr wrap="square">
            <a:spAutoFit/>
          </a:bodyPr>
          <a:lstStyle/>
          <a:p>
            <a:r>
              <a:rPr lang="en-US" sz="2800" dirty="0">
                <a:solidFill>
                  <a:schemeClr val="bg1"/>
                </a:solidFill>
              </a:rPr>
              <a:t>2 </a:t>
            </a:r>
            <a:r>
              <a:rPr lang="en-US" sz="2800" dirty="0" err="1">
                <a:solidFill>
                  <a:schemeClr val="bg1"/>
                </a:solidFill>
              </a:rPr>
              <a:t>Chron</a:t>
            </a:r>
            <a:r>
              <a:rPr lang="en-US" sz="2800" dirty="0">
                <a:solidFill>
                  <a:schemeClr val="bg1"/>
                </a:solidFill>
              </a:rPr>
              <a:t> 34:8-28</a:t>
            </a:r>
          </a:p>
          <a:p>
            <a:r>
              <a:rPr lang="en-US" sz="2800" dirty="0">
                <a:solidFill>
                  <a:schemeClr val="bg1"/>
                </a:solidFill>
              </a:rPr>
              <a:t>Book of the Law in the house of the Lord." And </a:t>
            </a:r>
            <a:r>
              <a:rPr lang="en-US" sz="2800" dirty="0" err="1">
                <a:solidFill>
                  <a:schemeClr val="bg1"/>
                </a:solidFill>
              </a:rPr>
              <a:t>Hilkiah</a:t>
            </a:r>
            <a:r>
              <a:rPr lang="en-US" sz="2800" dirty="0">
                <a:solidFill>
                  <a:schemeClr val="bg1"/>
                </a:solidFill>
              </a:rPr>
              <a:t> gave the book to </a:t>
            </a:r>
            <a:r>
              <a:rPr lang="en-US" sz="2800" dirty="0" err="1">
                <a:solidFill>
                  <a:schemeClr val="bg1"/>
                </a:solidFill>
              </a:rPr>
              <a:t>Shaphan</a:t>
            </a:r>
            <a:r>
              <a:rPr lang="en-US" sz="2800" dirty="0">
                <a:solidFill>
                  <a:schemeClr val="bg1"/>
                </a:solidFill>
              </a:rPr>
              <a:t>. 16 So </a:t>
            </a:r>
            <a:r>
              <a:rPr lang="en-US" sz="2800" dirty="0" err="1">
                <a:solidFill>
                  <a:schemeClr val="bg1"/>
                </a:solidFill>
              </a:rPr>
              <a:t>Shaphan</a:t>
            </a:r>
            <a:r>
              <a:rPr lang="en-US" sz="2800" dirty="0">
                <a:solidFill>
                  <a:schemeClr val="bg1"/>
                </a:solidFill>
              </a:rPr>
              <a:t> carried the book to the king, bringing the king word, saying, "All that was committed to your servants they are doing. 17 And they have gathered the money that was found in the house of the Lord, and have delivered it into the hand of the overseers and the workmen." 18 Then </a:t>
            </a:r>
            <a:r>
              <a:rPr lang="en-US" sz="2800" dirty="0" err="1">
                <a:solidFill>
                  <a:schemeClr val="bg1"/>
                </a:solidFill>
              </a:rPr>
              <a:t>Shaphan</a:t>
            </a:r>
            <a:r>
              <a:rPr lang="en-US" sz="2800" dirty="0">
                <a:solidFill>
                  <a:schemeClr val="bg1"/>
                </a:solidFill>
              </a:rPr>
              <a:t> the scribe told the king, saying, "</a:t>
            </a:r>
            <a:r>
              <a:rPr lang="en-US" sz="2800" dirty="0" err="1">
                <a:solidFill>
                  <a:schemeClr val="bg1"/>
                </a:solidFill>
              </a:rPr>
              <a:t>Hilkiah</a:t>
            </a:r>
            <a:r>
              <a:rPr lang="en-US" sz="2800" dirty="0">
                <a:solidFill>
                  <a:schemeClr val="bg1"/>
                </a:solidFill>
              </a:rPr>
              <a:t> the priest has given me a book." And </a:t>
            </a:r>
            <a:r>
              <a:rPr lang="en-US" sz="2800" dirty="0" err="1">
                <a:solidFill>
                  <a:schemeClr val="bg1"/>
                </a:solidFill>
              </a:rPr>
              <a:t>Shaphan</a:t>
            </a:r>
            <a:r>
              <a:rPr lang="en-US" sz="2800" dirty="0">
                <a:solidFill>
                  <a:schemeClr val="bg1"/>
                </a:solidFill>
              </a:rPr>
              <a:t> read it before the king. </a:t>
            </a:r>
          </a:p>
          <a:p>
            <a:r>
              <a:rPr lang="en-US" sz="2800" b="1" dirty="0">
                <a:solidFill>
                  <a:srgbClr val="FFFF00"/>
                </a:solidFill>
              </a:rPr>
              <a:t>19 Thus it happened, when the king heard the words of the Law, that he tore his clothes. 20 Then the king commanded </a:t>
            </a:r>
            <a:r>
              <a:rPr lang="en-US" sz="2800" b="1" dirty="0" err="1">
                <a:solidFill>
                  <a:srgbClr val="FFFF00"/>
                </a:solidFill>
              </a:rPr>
              <a:t>Hilkiah</a:t>
            </a:r>
            <a:r>
              <a:rPr lang="en-US" sz="2800" b="1" dirty="0">
                <a:solidFill>
                  <a:srgbClr val="FFFF00"/>
                </a:solidFill>
              </a:rPr>
              <a:t>, </a:t>
            </a:r>
            <a:r>
              <a:rPr lang="en-US" sz="2800" b="1" dirty="0" err="1">
                <a:solidFill>
                  <a:srgbClr val="FFFF00"/>
                </a:solidFill>
              </a:rPr>
              <a:t>Ahikam</a:t>
            </a:r>
            <a:r>
              <a:rPr lang="en-US" sz="2800" b="1" dirty="0">
                <a:solidFill>
                  <a:srgbClr val="FFFF00"/>
                </a:solidFill>
              </a:rPr>
              <a:t> the son of </a:t>
            </a:r>
            <a:r>
              <a:rPr lang="en-US" sz="2800" b="1" dirty="0" err="1">
                <a:solidFill>
                  <a:srgbClr val="FFFF00"/>
                </a:solidFill>
              </a:rPr>
              <a:t>Shaphan</a:t>
            </a:r>
            <a:r>
              <a:rPr lang="en-US" sz="2800" b="1" dirty="0">
                <a:solidFill>
                  <a:srgbClr val="FFFF00"/>
                </a:solidFill>
              </a:rPr>
              <a:t>, Abdon the son of Micah, </a:t>
            </a:r>
            <a:r>
              <a:rPr lang="en-US" sz="2800" b="1" dirty="0" err="1">
                <a:solidFill>
                  <a:srgbClr val="FFFF00"/>
                </a:solidFill>
              </a:rPr>
              <a:t>Shaphan</a:t>
            </a:r>
            <a:r>
              <a:rPr lang="en-US" sz="2800" b="1" dirty="0">
                <a:solidFill>
                  <a:srgbClr val="FFFF00"/>
                </a:solidFill>
              </a:rPr>
              <a:t> the scribe, and </a:t>
            </a:r>
            <a:r>
              <a:rPr lang="en-US" sz="2800" b="1" dirty="0" err="1">
                <a:solidFill>
                  <a:srgbClr val="FFFF00"/>
                </a:solidFill>
              </a:rPr>
              <a:t>Asaiah</a:t>
            </a:r>
            <a:r>
              <a:rPr lang="en-US" sz="2800" b="1" dirty="0">
                <a:solidFill>
                  <a:srgbClr val="FFFF00"/>
                </a:solidFill>
              </a:rPr>
              <a:t> a servant of the king, saying, 21 "Go, inquire of the Lord for me, and for those who are left in Israel and Judah, concerning the words of the book that is found; for great is the wrath of the Lord that is poured out on us, because our fathers have not kept the word of the Lord, to do according to all that is written in this book."</a:t>
            </a:r>
            <a:r>
              <a:rPr lang="en-US" sz="2800" b="1" dirty="0">
                <a:solidFill>
                  <a:schemeClr val="bg1"/>
                </a:solidFill>
              </a:rPr>
              <a:t> </a:t>
            </a:r>
            <a:endParaRPr lang="en-US" sz="2800" dirty="0">
              <a:solidFill>
                <a:schemeClr val="bg1"/>
              </a:solidFill>
            </a:endParaRPr>
          </a:p>
          <a:p>
            <a:r>
              <a:rPr lang="en-US" sz="2800" dirty="0">
                <a:solidFill>
                  <a:schemeClr val="bg1"/>
                </a:solidFill>
              </a:rPr>
              <a:t>22 So </a:t>
            </a:r>
            <a:r>
              <a:rPr lang="en-US" sz="2800" dirty="0" err="1">
                <a:solidFill>
                  <a:schemeClr val="bg1"/>
                </a:solidFill>
              </a:rPr>
              <a:t>Hilkiah</a:t>
            </a:r>
            <a:r>
              <a:rPr lang="en-US" sz="2800" dirty="0">
                <a:solidFill>
                  <a:schemeClr val="bg1"/>
                </a:solidFill>
              </a:rPr>
              <a:t> and those the king had appointed went to Huldah the prophetess, the wife of Shallum the son of </a:t>
            </a:r>
            <a:r>
              <a:rPr lang="en-US" sz="2800" dirty="0" err="1">
                <a:solidFill>
                  <a:schemeClr val="bg1"/>
                </a:solidFill>
              </a:rPr>
              <a:t>Tokhath</a:t>
            </a:r>
            <a:r>
              <a:rPr lang="en-US" sz="2800" dirty="0">
                <a:solidFill>
                  <a:schemeClr val="bg1"/>
                </a:solidFill>
              </a:rPr>
              <a:t>, the son of </a:t>
            </a:r>
            <a:r>
              <a:rPr lang="en-US" sz="2800" dirty="0" err="1">
                <a:solidFill>
                  <a:schemeClr val="bg1"/>
                </a:solidFill>
              </a:rPr>
              <a:t>Hasrah</a:t>
            </a:r>
            <a:r>
              <a:rPr lang="en-US" sz="2800" dirty="0">
                <a:solidFill>
                  <a:schemeClr val="bg1"/>
                </a:solidFill>
              </a:rPr>
              <a:t>, keeper of the wardrobe. (She dwelt in Jerusalem in the Second Quarter.) And they spoke to her to that effect. </a:t>
            </a:r>
          </a:p>
          <a:p>
            <a:r>
              <a:rPr lang="en-US" sz="2800" dirty="0">
                <a:solidFill>
                  <a:schemeClr val="bg1"/>
                </a:solidFill>
              </a:rPr>
              <a:t>23 Then she answered them, "Thus says the Lord God of Israel, 'Tell the man who sent you to Me, 24 "Thus says the Lord: 'Behold, I will bring calamity on this place and on its inhabitants, all the curses that are written in the book which they have read before the king of Judah, 25 because they have forsaken Me and burned incense to other gods, that they might provoke Me to anger with all the works of their hands. Therefore My wrath will be poured out on this place, and not be quenched.'"' 26 But as for the king of Judah, who sent you to inquire of the Lord, in this manner you shall speak to him, 'Thus says the Lord God of Israel: "Concerning the words which you have heard —  27 because your heart was tender, and you humbled yourself before God when you heard His words against this place and against its inhabitants, and you humbled yourself before Me, and you tore your clothes and wept before Me, I also have heard you," says the Lord. 28 "Surely I will gather you to your fathers, and you shall be gathered to your grave in peace; and your eyes shall not see all the calamity which I will bring on this place and its inhabitants."'" So they brought back word to the king. </a:t>
            </a:r>
          </a:p>
          <a:p>
            <a:r>
              <a:rPr lang="en-US" sz="2800" dirty="0">
                <a:solidFill>
                  <a:schemeClr val="bg1"/>
                </a:solidFill>
              </a:rPr>
              <a:t>NKJV</a:t>
            </a:r>
          </a:p>
        </p:txBody>
      </p:sp>
      <p:sp>
        <p:nvSpPr>
          <p:cNvPr id="10243" name="TextBox 6"/>
          <p:cNvSpPr txBox="1">
            <a:spLocks noChangeArrowheads="1"/>
          </p:cNvSpPr>
          <p:nvPr/>
        </p:nvSpPr>
        <p:spPr bwMode="auto">
          <a:xfrm>
            <a:off x="0" y="0"/>
            <a:ext cx="9144000" cy="830997"/>
          </a:xfrm>
          <a:prstGeom prst="rect">
            <a:avLst/>
          </a:prstGeom>
          <a:blipFill dpi="0" rotWithShape="1">
            <a:blip r:embed="rId2" cstate="print"/>
            <a:srcRect/>
            <a:tile tx="0" ty="0" sx="100000" sy="100000" flip="none" algn="tl"/>
          </a:blipFill>
          <a:ln w="9525">
            <a:noFill/>
            <a:miter lim="800000"/>
            <a:headEnd/>
            <a:tailEnd/>
          </a:ln>
        </p:spPr>
        <p:txBody>
          <a:bodyPr>
            <a:spAutoFit/>
          </a:bodyPr>
          <a:lstStyle/>
          <a:p>
            <a:pPr algn="ctr"/>
            <a:r>
              <a:rPr lang="en-US" sz="4800" dirty="0"/>
              <a:t> </a:t>
            </a:r>
            <a:r>
              <a:rPr lang="en-US" sz="4400" b="1" dirty="0"/>
              <a:t>Two Kings – One Message</a:t>
            </a:r>
          </a:p>
        </p:txBody>
      </p:sp>
    </p:spTree>
    <p:extLst>
      <p:ext uri="{BB962C8B-B14F-4D97-AF65-F5344CB8AC3E}">
        <p14:creationId xmlns:p14="http://schemas.microsoft.com/office/powerpoint/2010/main" val="177933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up)">
                                      <p:cBhvr>
                                        <p:cTn id="7" dur="1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838200"/>
            <a:ext cx="9144000" cy="14311610"/>
          </a:xfrm>
          <a:prstGeom prst="rect">
            <a:avLst/>
          </a:prstGeom>
          <a:solidFill>
            <a:schemeClr val="accent6">
              <a:lumMod val="50000"/>
            </a:schemeClr>
          </a:solidFill>
          <a:ln w="9525">
            <a:noFill/>
            <a:miter lim="800000"/>
            <a:headEnd/>
            <a:tailEnd/>
          </a:ln>
        </p:spPr>
        <p:txBody>
          <a:bodyPr wrap="square">
            <a:spAutoFit/>
          </a:bodyPr>
          <a:lstStyle/>
          <a:p>
            <a:r>
              <a:rPr lang="en-US" sz="2800" dirty="0">
                <a:solidFill>
                  <a:schemeClr val="bg1"/>
                </a:solidFill>
              </a:rPr>
              <a:t>2 </a:t>
            </a:r>
            <a:r>
              <a:rPr lang="en-US" sz="2800" dirty="0" err="1">
                <a:solidFill>
                  <a:schemeClr val="bg1"/>
                </a:solidFill>
              </a:rPr>
              <a:t>Chron</a:t>
            </a:r>
            <a:r>
              <a:rPr lang="en-US" sz="2800" dirty="0">
                <a:solidFill>
                  <a:schemeClr val="bg1"/>
                </a:solidFill>
              </a:rPr>
              <a:t> 34:8-28</a:t>
            </a:r>
          </a:p>
          <a:p>
            <a:r>
              <a:rPr lang="en-US" sz="2800" b="1" dirty="0">
                <a:solidFill>
                  <a:srgbClr val="FFFF00"/>
                </a:solidFill>
              </a:rPr>
              <a:t>king, saying, 21 "Go, inquire of the Lord for me, and for those who are left in Israel and Judah, concerning the words of the book that is found; for great is the wrath of the Lord that is poured out on us, because our fathers have not kept the word of the Lord, to do according to all that is written in this book."</a:t>
            </a:r>
            <a:r>
              <a:rPr lang="en-US" sz="2800" b="1" dirty="0">
                <a:solidFill>
                  <a:schemeClr val="bg1"/>
                </a:solidFill>
              </a:rPr>
              <a:t> </a:t>
            </a:r>
            <a:endParaRPr lang="en-US" sz="2800" dirty="0">
              <a:solidFill>
                <a:schemeClr val="bg1"/>
              </a:solidFill>
            </a:endParaRPr>
          </a:p>
          <a:p>
            <a:r>
              <a:rPr lang="en-US" sz="2800" dirty="0">
                <a:solidFill>
                  <a:schemeClr val="bg1"/>
                </a:solidFill>
              </a:rPr>
              <a:t>22 So </a:t>
            </a:r>
            <a:r>
              <a:rPr lang="en-US" sz="2800" dirty="0" err="1">
                <a:solidFill>
                  <a:schemeClr val="bg1"/>
                </a:solidFill>
              </a:rPr>
              <a:t>Hilkiah</a:t>
            </a:r>
            <a:r>
              <a:rPr lang="en-US" sz="2800" dirty="0">
                <a:solidFill>
                  <a:schemeClr val="bg1"/>
                </a:solidFill>
              </a:rPr>
              <a:t> and those the king had appointed went to Huldah the prophetess, the wife of Shallum the son of </a:t>
            </a:r>
            <a:r>
              <a:rPr lang="en-US" sz="2800" dirty="0" err="1">
                <a:solidFill>
                  <a:schemeClr val="bg1"/>
                </a:solidFill>
              </a:rPr>
              <a:t>Tokhath</a:t>
            </a:r>
            <a:r>
              <a:rPr lang="en-US" sz="2800" dirty="0">
                <a:solidFill>
                  <a:schemeClr val="bg1"/>
                </a:solidFill>
              </a:rPr>
              <a:t>, the son of </a:t>
            </a:r>
            <a:r>
              <a:rPr lang="en-US" sz="2800" dirty="0" err="1">
                <a:solidFill>
                  <a:schemeClr val="bg1"/>
                </a:solidFill>
              </a:rPr>
              <a:t>Hasrah</a:t>
            </a:r>
            <a:r>
              <a:rPr lang="en-US" sz="2800" dirty="0">
                <a:solidFill>
                  <a:schemeClr val="bg1"/>
                </a:solidFill>
              </a:rPr>
              <a:t>, keeper of the wardrobe. (She dwelt in Jerusalem in the Second Quarter.) And they spoke to her to that effect. </a:t>
            </a:r>
          </a:p>
          <a:p>
            <a:r>
              <a:rPr lang="en-US" sz="2800" dirty="0">
                <a:solidFill>
                  <a:schemeClr val="bg1"/>
                </a:solidFill>
              </a:rPr>
              <a:t>23 Then she answered them, "Thus says the Lord God of Israel, 'Tell the man who sent you to Me, 24 "Thus says the Lord: 'Behold, I will bring calamity on this place and on its inhabitants, all the curses that are written in the book which they have read before the king of Judah, 25 because they have forsaken Me and burned incense to other gods, that they might provoke Me to anger with all the works of their hands. Therefore My wrath will be poured out on this place, and not be quenched.'"' 26 But as for the king of Judah, who sent you to inquire of the Lord, in this manner you shall speak to him, 'Thus says the Lord God of Israel: "Concerning the words which you have heard —  27 because your heart was tender, and you humbled yourself before God when you heard His words against this place and against its inhabitants, and you humbled yourself before Me, and you tore your clothes and wept before Me, I also have heard you," says the Lord. 28 "Surely I will gather you to your fathers, and you shall be gathered to your grave in peace; and your eyes shall not see all the calamity which I will bring on this place and its inhabitants."'" So they brought back word to the king. </a:t>
            </a:r>
          </a:p>
          <a:p>
            <a:r>
              <a:rPr lang="en-US" sz="2800" dirty="0">
                <a:solidFill>
                  <a:schemeClr val="bg1"/>
                </a:solidFill>
              </a:rPr>
              <a:t>NKJV</a:t>
            </a:r>
          </a:p>
        </p:txBody>
      </p:sp>
      <p:sp>
        <p:nvSpPr>
          <p:cNvPr id="10243" name="TextBox 6"/>
          <p:cNvSpPr txBox="1">
            <a:spLocks noChangeArrowheads="1"/>
          </p:cNvSpPr>
          <p:nvPr/>
        </p:nvSpPr>
        <p:spPr bwMode="auto">
          <a:xfrm>
            <a:off x="0" y="0"/>
            <a:ext cx="9144000" cy="830997"/>
          </a:xfrm>
          <a:prstGeom prst="rect">
            <a:avLst/>
          </a:prstGeom>
          <a:blipFill dpi="0" rotWithShape="1">
            <a:blip r:embed="rId2" cstate="print"/>
            <a:srcRect/>
            <a:tile tx="0" ty="0" sx="100000" sy="100000" flip="none" algn="tl"/>
          </a:blipFill>
          <a:ln w="9525">
            <a:noFill/>
            <a:miter lim="800000"/>
            <a:headEnd/>
            <a:tailEnd/>
          </a:ln>
        </p:spPr>
        <p:txBody>
          <a:bodyPr>
            <a:spAutoFit/>
          </a:bodyPr>
          <a:lstStyle/>
          <a:p>
            <a:pPr algn="ctr"/>
            <a:r>
              <a:rPr lang="en-US" sz="4800" dirty="0"/>
              <a:t> </a:t>
            </a:r>
            <a:r>
              <a:rPr lang="en-US" sz="4400" b="1" dirty="0"/>
              <a:t>Two Kings – One Message</a:t>
            </a:r>
          </a:p>
        </p:txBody>
      </p:sp>
    </p:spTree>
    <p:extLst>
      <p:ext uri="{BB962C8B-B14F-4D97-AF65-F5344CB8AC3E}">
        <p14:creationId xmlns:p14="http://schemas.microsoft.com/office/powerpoint/2010/main" val="2102835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up)">
                                      <p:cBhvr>
                                        <p:cTn id="7" dur="1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838200"/>
            <a:ext cx="9144000" cy="8710077"/>
          </a:xfrm>
          <a:prstGeom prst="rect">
            <a:avLst/>
          </a:prstGeom>
          <a:solidFill>
            <a:schemeClr val="accent6">
              <a:lumMod val="50000"/>
            </a:schemeClr>
          </a:solidFill>
          <a:ln w="9525">
            <a:noFill/>
            <a:miter lim="800000"/>
            <a:headEnd/>
            <a:tailEnd/>
          </a:ln>
        </p:spPr>
        <p:txBody>
          <a:bodyPr wrap="square">
            <a:spAutoFit/>
          </a:bodyPr>
          <a:lstStyle/>
          <a:p>
            <a:r>
              <a:rPr lang="en-US" sz="2800" dirty="0">
                <a:solidFill>
                  <a:schemeClr val="bg1"/>
                </a:solidFill>
              </a:rPr>
              <a:t>2 </a:t>
            </a:r>
            <a:r>
              <a:rPr lang="en-US" sz="2800" dirty="0" err="1">
                <a:solidFill>
                  <a:schemeClr val="bg1"/>
                </a:solidFill>
              </a:rPr>
              <a:t>Chron</a:t>
            </a:r>
            <a:r>
              <a:rPr lang="en-US" sz="2800" dirty="0">
                <a:solidFill>
                  <a:schemeClr val="bg1"/>
                </a:solidFill>
              </a:rPr>
              <a:t> 34:8-28</a:t>
            </a:r>
          </a:p>
          <a:p>
            <a:r>
              <a:rPr lang="en-US" sz="2800" dirty="0">
                <a:solidFill>
                  <a:schemeClr val="bg1"/>
                </a:solidFill>
              </a:rPr>
              <a:t>Lord: 'Behold, I will bring calamity on this place and on its inhabitants, all the curses that are written in the book which they have read before the king of Judah, 25 because they have forsaken Me and burned incense to other gods, that they might provoke Me to anger with all the works of their hands. Therefore My wrath will be poured out on this place, and not be quenched.'"' 26 But as for the king of Judah, who sent you to inquire of the Lord, in this manner you shall speak to him, 'Thus says the Lord God of Israel: "Concerning the words which you have heard —  </a:t>
            </a:r>
            <a:r>
              <a:rPr lang="en-US" sz="2800" dirty="0">
                <a:solidFill>
                  <a:srgbClr val="FFFF00"/>
                </a:solidFill>
              </a:rPr>
              <a:t>27 because your heart was tender, and you humbled yourself before God when you heard His words against this place and against its inhabitants, and you humbled yourself before Me, and you tore your clothes and wept before Me, I also have heard you," says the Lord. </a:t>
            </a:r>
            <a:r>
              <a:rPr lang="en-US" sz="2800" dirty="0">
                <a:solidFill>
                  <a:schemeClr val="bg1"/>
                </a:solidFill>
              </a:rPr>
              <a:t>28 "Surely I will gather you to your fathers, and you shall be gathered to your grave in peace; and your eyes shall not see all the calamity which I will bring on this place and its inhabitants."'" So they brought back word to the king. </a:t>
            </a:r>
          </a:p>
          <a:p>
            <a:r>
              <a:rPr lang="en-US" sz="2800" dirty="0">
                <a:solidFill>
                  <a:schemeClr val="bg1"/>
                </a:solidFill>
              </a:rPr>
              <a:t>NKJV</a:t>
            </a:r>
          </a:p>
        </p:txBody>
      </p:sp>
      <p:sp>
        <p:nvSpPr>
          <p:cNvPr id="10243" name="TextBox 6"/>
          <p:cNvSpPr txBox="1">
            <a:spLocks noChangeArrowheads="1"/>
          </p:cNvSpPr>
          <p:nvPr/>
        </p:nvSpPr>
        <p:spPr bwMode="auto">
          <a:xfrm>
            <a:off x="0" y="0"/>
            <a:ext cx="9144000" cy="830997"/>
          </a:xfrm>
          <a:prstGeom prst="rect">
            <a:avLst/>
          </a:prstGeom>
          <a:blipFill dpi="0" rotWithShape="1">
            <a:blip r:embed="rId2" cstate="print"/>
            <a:srcRect/>
            <a:tile tx="0" ty="0" sx="100000" sy="100000" flip="none" algn="tl"/>
          </a:blipFill>
          <a:ln w="9525">
            <a:noFill/>
            <a:miter lim="800000"/>
            <a:headEnd/>
            <a:tailEnd/>
          </a:ln>
        </p:spPr>
        <p:txBody>
          <a:bodyPr>
            <a:spAutoFit/>
          </a:bodyPr>
          <a:lstStyle/>
          <a:p>
            <a:pPr algn="ctr"/>
            <a:r>
              <a:rPr lang="en-US" sz="4800" dirty="0"/>
              <a:t> </a:t>
            </a:r>
            <a:r>
              <a:rPr lang="en-US" sz="4400" b="1" dirty="0"/>
              <a:t>Two Kings – One Message</a:t>
            </a:r>
          </a:p>
        </p:txBody>
      </p:sp>
    </p:spTree>
    <p:extLst>
      <p:ext uri="{BB962C8B-B14F-4D97-AF65-F5344CB8AC3E}">
        <p14:creationId xmlns:p14="http://schemas.microsoft.com/office/powerpoint/2010/main" val="3855036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up)">
                                      <p:cBhvr>
                                        <p:cTn id="7" dur="1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838200"/>
            <a:ext cx="9144000" cy="3046988"/>
          </a:xfrm>
          <a:prstGeom prst="rect">
            <a:avLst/>
          </a:prstGeom>
          <a:solidFill>
            <a:schemeClr val="accent6">
              <a:lumMod val="50000"/>
            </a:schemeClr>
          </a:solidFill>
          <a:ln w="9525">
            <a:noFill/>
            <a:miter lim="800000"/>
            <a:headEnd/>
            <a:tailEnd/>
          </a:ln>
        </p:spPr>
        <p:txBody>
          <a:bodyPr wrap="square">
            <a:spAutoFit/>
          </a:bodyPr>
          <a:lstStyle/>
          <a:p>
            <a:r>
              <a:rPr lang="en-US" sz="2800" dirty="0">
                <a:solidFill>
                  <a:schemeClr val="bg1"/>
                </a:solidFill>
              </a:rPr>
              <a:t>2 </a:t>
            </a:r>
            <a:r>
              <a:rPr lang="en-US" sz="2800" dirty="0" err="1">
                <a:solidFill>
                  <a:schemeClr val="bg1"/>
                </a:solidFill>
              </a:rPr>
              <a:t>Chron</a:t>
            </a:r>
            <a:r>
              <a:rPr lang="en-US" sz="2800" dirty="0">
                <a:solidFill>
                  <a:schemeClr val="bg1"/>
                </a:solidFill>
              </a:rPr>
              <a:t> 34:8-28</a:t>
            </a:r>
          </a:p>
          <a:p>
            <a:r>
              <a:rPr lang="en-US" sz="2800" dirty="0">
                <a:solidFill>
                  <a:srgbClr val="FFFF00"/>
                </a:solidFill>
              </a:rPr>
              <a:t>wept before Me, I also have heard you," says the Lord</a:t>
            </a:r>
            <a:r>
              <a:rPr lang="en-US" sz="2800" dirty="0">
                <a:solidFill>
                  <a:schemeClr val="bg1"/>
                </a:solidFill>
              </a:rPr>
              <a:t>. 28 "Surely I will gather you to your fathers, and you shall be gathered to your grave in peace; and your eyes shall not see all the calamity which I will bring on this place and its inhabitants."'" So they brought back word to the king. </a:t>
            </a:r>
          </a:p>
          <a:p>
            <a:r>
              <a:rPr lang="en-US" dirty="0">
                <a:solidFill>
                  <a:schemeClr val="bg1"/>
                </a:solidFill>
              </a:rPr>
              <a:t>(NKJV)</a:t>
            </a:r>
          </a:p>
        </p:txBody>
      </p:sp>
      <p:sp>
        <p:nvSpPr>
          <p:cNvPr id="10243" name="TextBox 6"/>
          <p:cNvSpPr txBox="1">
            <a:spLocks noChangeArrowheads="1"/>
          </p:cNvSpPr>
          <p:nvPr/>
        </p:nvSpPr>
        <p:spPr bwMode="auto">
          <a:xfrm>
            <a:off x="0" y="0"/>
            <a:ext cx="9144000" cy="830997"/>
          </a:xfrm>
          <a:prstGeom prst="rect">
            <a:avLst/>
          </a:prstGeom>
          <a:blipFill dpi="0" rotWithShape="1">
            <a:blip r:embed="rId2" cstate="print"/>
            <a:srcRect/>
            <a:tile tx="0" ty="0" sx="100000" sy="100000" flip="none" algn="tl"/>
          </a:blipFill>
          <a:ln w="9525">
            <a:noFill/>
            <a:miter lim="800000"/>
            <a:headEnd/>
            <a:tailEnd/>
          </a:ln>
        </p:spPr>
        <p:txBody>
          <a:bodyPr>
            <a:spAutoFit/>
          </a:bodyPr>
          <a:lstStyle/>
          <a:p>
            <a:pPr algn="ctr"/>
            <a:r>
              <a:rPr lang="en-US" sz="4800" dirty="0"/>
              <a:t> </a:t>
            </a:r>
            <a:r>
              <a:rPr lang="en-US" sz="4400" b="1" dirty="0"/>
              <a:t>Two Kings – One Message</a:t>
            </a:r>
          </a:p>
        </p:txBody>
      </p:sp>
    </p:spTree>
    <p:extLst>
      <p:ext uri="{BB962C8B-B14F-4D97-AF65-F5344CB8AC3E}">
        <p14:creationId xmlns:p14="http://schemas.microsoft.com/office/powerpoint/2010/main" val="4158691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up)">
                                      <p:cBhvr>
                                        <p:cTn id="7" dur="1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685800"/>
            <a:ext cx="4128053" cy="1569660"/>
          </a:xfrm>
          <a:prstGeom prst="rect">
            <a:avLst/>
          </a:prstGeom>
          <a:noFill/>
        </p:spPr>
        <p:txBody>
          <a:bodyPr wrap="none" rtlCol="0">
            <a:spAutoFit/>
          </a:bodyPr>
          <a:lstStyle/>
          <a:p>
            <a:pPr algn="ctr"/>
            <a:r>
              <a:rPr lang="en-US" sz="4800" dirty="0"/>
              <a:t>Two Kings</a:t>
            </a:r>
          </a:p>
          <a:p>
            <a:pPr algn="ctr"/>
            <a:r>
              <a:rPr lang="en-US" sz="4800" dirty="0"/>
              <a:t> – One Message</a:t>
            </a:r>
          </a:p>
        </p:txBody>
      </p:sp>
      <p:pic>
        <p:nvPicPr>
          <p:cNvPr id="6" name="Picture 5" descr="Image result for Israelite king reading a scroll"/>
          <p:cNvPicPr/>
          <p:nvPr/>
        </p:nvPicPr>
        <p:blipFill>
          <a:blip r:embed="rId2">
            <a:extLst>
              <a:ext uri="{28A0092B-C50C-407E-A947-70E740481C1C}">
                <a14:useLocalDpi xmlns:a14="http://schemas.microsoft.com/office/drawing/2010/main" val="0"/>
              </a:ext>
            </a:extLst>
          </a:blip>
          <a:srcRect/>
          <a:stretch>
            <a:fillRect/>
          </a:stretch>
        </p:blipFill>
        <p:spPr bwMode="auto">
          <a:xfrm>
            <a:off x="374296" y="2667000"/>
            <a:ext cx="4426304" cy="3204815"/>
          </a:xfrm>
          <a:prstGeom prst="rect">
            <a:avLst/>
          </a:prstGeom>
          <a:noFill/>
          <a:ln>
            <a:noFill/>
          </a:ln>
        </p:spPr>
      </p:pic>
      <p:pic>
        <p:nvPicPr>
          <p:cNvPr id="7" name="Picture 6" descr="Image result for Israelite king reading a scroll"/>
          <p:cNvPicPr/>
          <p:nvPr/>
        </p:nvPicPr>
        <p:blipFill>
          <a:blip r:embed="rId3">
            <a:extLst>
              <a:ext uri="{28A0092B-C50C-407E-A947-70E740481C1C}">
                <a14:useLocalDpi xmlns:a14="http://schemas.microsoft.com/office/drawing/2010/main" val="0"/>
              </a:ext>
            </a:extLst>
          </a:blip>
          <a:srcRect/>
          <a:stretch>
            <a:fillRect/>
          </a:stretch>
        </p:blipFill>
        <p:spPr bwMode="auto">
          <a:xfrm>
            <a:off x="5029200" y="1170245"/>
            <a:ext cx="3810000" cy="4701570"/>
          </a:xfrm>
          <a:prstGeom prst="rect">
            <a:avLst/>
          </a:prstGeom>
          <a:noFill/>
          <a:ln>
            <a:noFill/>
          </a:ln>
        </p:spPr>
      </p:pic>
      <p:sp>
        <p:nvSpPr>
          <p:cNvPr id="8" name="TextBox 7"/>
          <p:cNvSpPr txBox="1"/>
          <p:nvPr/>
        </p:nvSpPr>
        <p:spPr>
          <a:xfrm>
            <a:off x="1676400" y="6052522"/>
            <a:ext cx="1888659" cy="523220"/>
          </a:xfrm>
          <a:prstGeom prst="rect">
            <a:avLst/>
          </a:prstGeom>
          <a:noFill/>
        </p:spPr>
        <p:txBody>
          <a:bodyPr wrap="none" rtlCol="0">
            <a:spAutoFit/>
          </a:bodyPr>
          <a:lstStyle/>
          <a:p>
            <a:r>
              <a:rPr lang="en-US" sz="2800" dirty="0"/>
              <a:t>King Josiah</a:t>
            </a:r>
          </a:p>
        </p:txBody>
      </p:sp>
      <p:sp>
        <p:nvSpPr>
          <p:cNvPr id="9" name="TextBox 8"/>
          <p:cNvSpPr txBox="1"/>
          <p:nvPr/>
        </p:nvSpPr>
        <p:spPr>
          <a:xfrm>
            <a:off x="5791200" y="6023558"/>
            <a:ext cx="2465740" cy="523220"/>
          </a:xfrm>
          <a:prstGeom prst="rect">
            <a:avLst/>
          </a:prstGeom>
          <a:noFill/>
        </p:spPr>
        <p:txBody>
          <a:bodyPr wrap="none" rtlCol="0">
            <a:spAutoFit/>
          </a:bodyPr>
          <a:lstStyle/>
          <a:p>
            <a:r>
              <a:rPr lang="en-US" sz="2800" dirty="0"/>
              <a:t>King </a:t>
            </a:r>
            <a:r>
              <a:rPr lang="en-US" sz="2800" dirty="0" err="1"/>
              <a:t>Jehoiakim</a:t>
            </a:r>
            <a:endParaRPr lang="en-US" sz="2800" dirty="0"/>
          </a:p>
        </p:txBody>
      </p:sp>
    </p:spTree>
    <p:extLst>
      <p:ext uri="{BB962C8B-B14F-4D97-AF65-F5344CB8AC3E}">
        <p14:creationId xmlns:p14="http://schemas.microsoft.com/office/powerpoint/2010/main" val="2613836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3723</TotalTime>
  <Words>12828</Words>
  <Application>Microsoft Office PowerPoint</Application>
  <PresentationFormat>On-screen Show (4:3)</PresentationFormat>
  <Paragraphs>195</Paragraphs>
  <Slides>33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Calibri</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Allstate Insurance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Larry D Finley</dc:creator>
  <cp:lastModifiedBy>Larry Finley</cp:lastModifiedBy>
  <cp:revision>268</cp:revision>
  <dcterms:created xsi:type="dcterms:W3CDTF">2005-07-10T03:50:07Z</dcterms:created>
  <dcterms:modified xsi:type="dcterms:W3CDTF">2016-09-10T23:02:51Z</dcterms:modified>
</cp:coreProperties>
</file>