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66" r:id="rId2"/>
    <p:sldId id="268" r:id="rId3"/>
    <p:sldId id="258" r:id="rId4"/>
    <p:sldId id="256" r:id="rId5"/>
    <p:sldId id="257" r:id="rId6"/>
    <p:sldId id="264" r:id="rId7"/>
    <p:sldId id="269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000"/>
    <a:srgbClr val="5C0000"/>
    <a:srgbClr val="FFFF66"/>
    <a:srgbClr val="FFFF00"/>
    <a:srgbClr val="800000"/>
    <a:srgbClr val="FF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50" autoAdjust="0"/>
  </p:normalViewPr>
  <p:slideViewPr>
    <p:cSldViewPr>
      <p:cViewPr varScale="1">
        <p:scale>
          <a:sx n="69" d="100"/>
          <a:sy n="69" d="100"/>
        </p:scale>
        <p:origin x="7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116D9C18-5996-455B-948E-845907A3F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81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A6CDF0B-8D2E-4932-BCDD-85B6C2C18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02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85B20E72-572E-44DC-81DB-DF56194A3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23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99B5B060-3490-402F-8031-330C643EF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29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C3FE2866-F833-4A05-972C-48E944C57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3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22A2924-98FE-4530-B84F-C1931BDD11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29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5A7DAB1-ACCB-44F0-A2DF-D7D77214C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4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B8F10AA-B4DA-4B09-B4F3-8DB275618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17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53C6B6B-6676-4FEE-A398-13CB4C443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80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4A867DE1-16DB-4F62-B085-DB2523525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41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D192351-7D26-4E8E-B705-C35EF5CAA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83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5C0000"/>
            </a:gs>
            <a:gs pos="50000">
              <a:srgbClr val="220000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ＭＳ Ｐゴシック" charset="0"/>
              </a:endParaRPr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ffectLst>
                  <a:outerShdw blurRad="38100" dist="38100" dir="2700000" algn="tl">
                    <a:srgbClr val="800000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effectLst>
                  <a:outerShdw blurRad="38100" dist="38100" dir="2700000" algn="tl">
                    <a:srgbClr val="800000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ffectLst>
                  <a:outerShdw blurRad="38100" dist="38100" dir="2700000" algn="tl">
                    <a:srgbClr val="8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F150679-49DD-4970-BF37-B210761FE3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27432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80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Considering Prayer &amp; Providence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5400" b="1" i="1" dirty="0">
                <a:effectLst/>
                <a:ea typeface="+mn-ea"/>
                <a:cs typeface="+mn-cs"/>
              </a:rPr>
              <a:t>James 5:13-18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FF00"/>
                </a:solidFill>
                <a:effectLst/>
                <a:ea typeface="+mj-ea"/>
              </a:rPr>
              <a:t>James 5:13-18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839200" cy="56943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baseline="30000">
                <a:latin typeface="Times New Roman" panose="02020603050405020304" pitchFamily="18" charset="0"/>
              </a:rPr>
              <a:t>13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Is anyone among you suffering? Let him pray. Is anyone cheerful? Let him sing psalms.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14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Is anyone among you sick? Let him call for the elders of the church, and let them pray over him, anointing him with oil in the name of the Lord.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15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And the prayer of faith will save the sick, and the Lord will raise him up. And if he has committed sins, he will be forgiven.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16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Confess your trespasses to one another, and pray for one another, that you may be healed. The effective, fervent prayer of a righteous man avails much.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17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Elijah was a man with a nature like ours, and he prayed earnestly that it would not rain; and it did not rain on the land for three years and six months. </a:t>
            </a:r>
            <a:r>
              <a:rPr lang="en-US" altLang="en-US" sz="2800" b="1" baseline="30000">
                <a:latin typeface="Times New Roman" panose="02020603050405020304" pitchFamily="18" charset="0"/>
              </a:rPr>
              <a:t>18</a:t>
            </a:r>
            <a:r>
              <a:rPr lang="en-US" altLang="en-US" sz="2800" b="1">
                <a:latin typeface="Times New Roman" panose="02020603050405020304" pitchFamily="18" charset="0"/>
              </a:rPr>
              <a:t> </a:t>
            </a:r>
            <a:r>
              <a:rPr lang="en-US" altLang="en-US" sz="2800">
                <a:latin typeface="Times New Roman" panose="02020603050405020304" pitchFamily="18" charset="0"/>
              </a:rPr>
              <a:t>And he prayed again, and the heaven gave rain, and the earth produced its fruit.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39825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016000" indent="-1016000" algn="l"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Promises to Answer Prayer</a:t>
            </a:r>
            <a:endParaRPr lang="en-US" sz="36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86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>
                <a:effectLst/>
                <a:ea typeface="+mn-ea"/>
                <a:cs typeface="+mn-cs"/>
              </a:rPr>
              <a:t>Old Testament promises of God answering prayer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Psa. 65:2  </a:t>
            </a:r>
            <a:r>
              <a:rPr lang="en-US" dirty="0">
                <a:effectLst/>
                <a:ea typeface="+mn-ea"/>
              </a:rPr>
              <a:t>"You who hear prayer"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Psa. 91:15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"He shall call upon Me, and I will answer"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Isa. 58:9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"You shall call, and the Lord will answer"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Isa. 65:24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"Before they call, I will answer" (</a:t>
            </a:r>
            <a:r>
              <a:rPr lang="en-US" sz="2400" b="1" i="1" dirty="0">
                <a:solidFill>
                  <a:srgbClr val="FFFF66"/>
                </a:solidFill>
                <a:effectLst/>
                <a:ea typeface="+mn-ea"/>
              </a:rPr>
              <a:t>Dan. 9:23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)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>
                <a:effectLst/>
                <a:ea typeface="+mn-ea"/>
                <a:cs typeface="+mn-cs"/>
              </a:rPr>
              <a:t>New Testament promises of God answering prayer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Matt. 7:7-11</a:t>
            </a:r>
            <a:r>
              <a:rPr lang="en-US" b="1" i="1" dirty="0">
                <a:effectLst/>
                <a:ea typeface="+mn-ea"/>
              </a:rPr>
              <a:t>;</a:t>
            </a: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 </a:t>
            </a:r>
            <a:r>
              <a:rPr lang="en-US" b="1" i="1" dirty="0" err="1">
                <a:solidFill>
                  <a:srgbClr val="FFFF66"/>
                </a:solidFill>
                <a:effectLst/>
                <a:ea typeface="+mn-ea"/>
              </a:rPr>
              <a:t>Lk</a:t>
            </a: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. 11:9-13  </a:t>
            </a:r>
            <a:r>
              <a:rPr lang="en-US" dirty="0">
                <a:effectLst/>
                <a:ea typeface="+mn-ea"/>
              </a:rPr>
              <a:t>"Ask, and it will be given"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Luke 18:1-7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If unrighteous judge will, God will more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Eph. 6:18-19</a:t>
            </a:r>
            <a:r>
              <a:rPr lang="en-US" b="1" i="1" dirty="0">
                <a:effectLst/>
                <a:ea typeface="+mn-ea"/>
              </a:rPr>
              <a:t>;</a:t>
            </a: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 Col. 4:2-4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Prayers sought expecting it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b="1" i="1" dirty="0">
                <a:solidFill>
                  <a:srgbClr val="FFFF66"/>
                </a:solidFill>
                <a:effectLst/>
                <a:ea typeface="+mn-ea"/>
              </a:rPr>
              <a:t>1 Jn. 3:22  </a:t>
            </a:r>
            <a:r>
              <a:rPr lang="en-US" dirty="0">
                <a:solidFill>
                  <a:srgbClr val="FFFFFF"/>
                </a:solidFill>
                <a:effectLst/>
                <a:ea typeface="+mn-ea"/>
              </a:rPr>
              <a:t>Whatever we ask obediently, we receive</a:t>
            </a:r>
            <a:endParaRPr lang="en-US" b="1" i="1" dirty="0">
              <a:solidFill>
                <a:srgbClr val="FFFF66"/>
              </a:solidFill>
              <a:effectLst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6576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66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Power of Prayer:</a:t>
            </a:r>
            <a:br>
              <a:rPr lang="en-US" sz="4400" b="1" dirty="0">
                <a:effectLst/>
                <a:ea typeface="+mj-ea"/>
                <a:cs typeface="+mj-cs"/>
              </a:rPr>
            </a:br>
            <a:r>
              <a:rPr lang="en-US" sz="5400" b="1" i="1" dirty="0">
                <a:solidFill>
                  <a:srgbClr val="FFFF66"/>
                </a:solidFill>
                <a:effectLst/>
                <a:ea typeface="+mj-ea"/>
                <a:cs typeface="+mj-cs"/>
              </a:rPr>
              <a:t>Prayer of Righteous Avails Much</a:t>
            </a:r>
            <a:br>
              <a:rPr lang="en-US" sz="5400" b="1" i="1" dirty="0">
                <a:effectLst/>
                <a:ea typeface="+mj-ea"/>
                <a:cs typeface="+mj-cs"/>
              </a:rPr>
            </a:br>
            <a:r>
              <a:rPr lang="en-US" sz="5400" b="1" i="1" dirty="0">
                <a:solidFill>
                  <a:srgbClr val="66FFFF"/>
                </a:solidFill>
                <a:effectLst/>
                <a:ea typeface="+mj-ea"/>
                <a:cs typeface="+mj-cs"/>
              </a:rPr>
              <a:t>James 5:16</a:t>
            </a:r>
            <a:endParaRPr lang="en-US" sz="4400" dirty="0"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95800"/>
            <a:ext cx="7772400" cy="1905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4400" b="1" dirty="0">
                <a:effectLst/>
                <a:ea typeface="+mn-ea"/>
              </a:rPr>
              <a:t>The effective, fervent prayer of a righteous man avails much.</a:t>
            </a:r>
            <a:endParaRPr lang="en-US" sz="4400" b="1" dirty="0">
              <a:solidFill>
                <a:srgbClr val="66FFFF"/>
              </a:solidFill>
              <a:effectLst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Prayer Has Great Power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6019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Power to bring healing to the sick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chemeClr val="tx2"/>
                </a:solidFill>
                <a:effectLst/>
              </a:rPr>
              <a:t>Jas. 5:14-15</a:t>
            </a:r>
            <a:r>
              <a:rPr lang="en-US" altLang="en-US" dirty="0">
                <a:effectLst/>
              </a:rPr>
              <a:t>	Prayer of faith by righteous ones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dirty="0">
                <a:solidFill>
                  <a:schemeClr val="tx2"/>
                </a:solidFill>
                <a:effectLst/>
              </a:rPr>
              <a:t>Power of God to heal shown throughout Bible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dirty="0">
                <a:solidFill>
                  <a:schemeClr val="tx2"/>
                </a:solidFill>
                <a:effectLst/>
              </a:rPr>
              <a:t>Power is unchanged, but not done in immediate miracle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Power to bring drought or bring it end with rain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chemeClr val="tx2"/>
                </a:solidFill>
                <a:effectLst/>
              </a:rPr>
              <a:t>Jas. 5:17-18</a:t>
            </a:r>
            <a:r>
              <a:rPr lang="en-US" altLang="en-US" dirty="0">
                <a:effectLst/>
              </a:rPr>
              <a:t>	Elijah prayed for no rain &amp; its return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dirty="0">
                <a:solidFill>
                  <a:schemeClr val="tx2"/>
                </a:solidFill>
                <a:effectLst/>
              </a:rPr>
              <a:t>Rain withheld for 3.5 years, then came by providence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Power to seek chastening &amp; blessings for our world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rgbClr val="FFFF66"/>
                </a:solidFill>
                <a:effectLst/>
              </a:rPr>
              <a:t>Zech. 13:9</a:t>
            </a:r>
            <a:r>
              <a:rPr lang="en-US" altLang="en-US" dirty="0">
                <a:effectLst/>
              </a:rPr>
              <a:t>		Discipline</a:t>
            </a:r>
            <a:r>
              <a:rPr lang="ja-JP" altLang="en-US" dirty="0">
                <a:effectLst/>
                <a:latin typeface="Arial" panose="020B0604020202020204" pitchFamily="34" charset="0"/>
              </a:rPr>
              <a:t>’</a:t>
            </a:r>
            <a:r>
              <a:rPr lang="en-US" altLang="ja-JP" dirty="0">
                <a:effectLst/>
              </a:rPr>
              <a:t>s effect turns man to pray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rgbClr val="FFFF66"/>
                </a:solidFill>
                <a:effectLst/>
              </a:rPr>
              <a:t>Rev. 8:3-4	</a:t>
            </a:r>
            <a:r>
              <a:rPr lang="en-US" altLang="en-US" b="1" dirty="0">
                <a:solidFill>
                  <a:srgbClr val="66FFFF"/>
                </a:solidFill>
                <a:effectLst/>
              </a:rPr>
              <a:t>	</a:t>
            </a:r>
            <a:r>
              <a:rPr lang="en-US" altLang="en-US" dirty="0">
                <a:effectLst/>
              </a:rPr>
              <a:t>God heard prayer of suffering saints</a:t>
            </a:r>
          </a:p>
          <a:p>
            <a:pPr marL="969963" lvl="1" indent="-396875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b="1" i="1" dirty="0">
                <a:solidFill>
                  <a:srgbClr val="FFFF66"/>
                </a:solidFill>
                <a:effectLst/>
              </a:rPr>
              <a:t>1 Tim. 2:1-4</a:t>
            </a:r>
            <a:r>
              <a:rPr lang="en-US" altLang="en-US" dirty="0">
                <a:effectLst/>
              </a:rPr>
              <a:t>	Let focus be on progress of word</a:t>
            </a:r>
            <a:endParaRPr lang="en-US" altLang="en-US" dirty="0">
              <a:solidFill>
                <a:schemeClr val="tx2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effectLst/>
              </a:rPr>
              <a:t>Same providential power of God remains today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Prayer</a:t>
            </a:r>
            <a:r>
              <a:rPr lang="en-US" sz="4800" b="1" dirty="0">
                <a:solidFill>
                  <a:srgbClr val="FFFF00"/>
                </a:solidFill>
                <a:effectLst/>
                <a:latin typeface="Arial"/>
                <a:ea typeface="+mj-ea"/>
                <a:cs typeface="+mj-cs"/>
              </a:rPr>
              <a:t>'</a:t>
            </a: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s Power to Change Events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400">
                <a:effectLst/>
              </a:rPr>
              <a:t>Moses</a:t>
            </a:r>
            <a:r>
              <a:rPr lang="ja-JP" altLang="en-US" sz="3400">
                <a:effectLst/>
              </a:rPr>
              <a:t>’</a:t>
            </a:r>
            <a:r>
              <a:rPr lang="en-US" altLang="ja-JP" sz="3400">
                <a:effectLst/>
              </a:rPr>
              <a:t> prayer saved the lives of many Israelites (</a:t>
            </a:r>
            <a:r>
              <a:rPr lang="en-US" altLang="ja-JP" sz="3400" b="1" i="1">
                <a:solidFill>
                  <a:srgbClr val="FFFF66"/>
                </a:solidFill>
                <a:effectLst/>
              </a:rPr>
              <a:t>Deut. 9:25f </a:t>
            </a:r>
            <a:r>
              <a:rPr lang="en-US" altLang="ja-JP" sz="3400">
                <a:effectLst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400">
                <a:effectLst/>
              </a:rPr>
              <a:t>Hezekiah</a:t>
            </a:r>
            <a:r>
              <a:rPr lang="ja-JP" altLang="en-US" sz="3400">
                <a:effectLst/>
              </a:rPr>
              <a:t>’</a:t>
            </a:r>
            <a:r>
              <a:rPr lang="en-US" altLang="ja-JP" sz="3400">
                <a:effectLst/>
              </a:rPr>
              <a:t>s prayer made Sennacherib unable to overcome Judah (</a:t>
            </a:r>
            <a:r>
              <a:rPr lang="en-US" altLang="ja-JP" sz="3400" b="1" i="1">
                <a:solidFill>
                  <a:srgbClr val="FFFF66"/>
                </a:solidFill>
                <a:effectLst/>
              </a:rPr>
              <a:t>2 Kgs. 19:15-20</a:t>
            </a:r>
            <a:r>
              <a:rPr lang="en-US" altLang="ja-JP" sz="3400">
                <a:effectLst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400">
                <a:effectLst/>
              </a:rPr>
              <a:t>Paul</a:t>
            </a:r>
            <a:r>
              <a:rPr lang="ja-JP" altLang="en-US" sz="3400">
                <a:effectLst/>
              </a:rPr>
              <a:t>’</a:t>
            </a:r>
            <a:r>
              <a:rPr lang="en-US" altLang="ja-JP" sz="3400">
                <a:effectLst/>
              </a:rPr>
              <a:t>s prayer for shipmates (</a:t>
            </a:r>
            <a:r>
              <a:rPr lang="en-US" altLang="ja-JP" sz="3400" b="1" i="1">
                <a:solidFill>
                  <a:srgbClr val="FFFF66"/>
                </a:solidFill>
                <a:effectLst/>
              </a:rPr>
              <a:t>Acts 27:9-44</a:t>
            </a:r>
            <a:r>
              <a:rPr lang="en-US" altLang="ja-JP" sz="3400">
                <a:effectLst/>
              </a:rPr>
              <a:t>)</a:t>
            </a: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000">
                <a:solidFill>
                  <a:schemeClr val="tx2"/>
                </a:solidFill>
                <a:effectLst/>
              </a:rPr>
              <a:t>Paul first warned ship, lading &amp; lives to be lost</a:t>
            </a: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000">
                <a:solidFill>
                  <a:schemeClr val="tx2"/>
                </a:solidFill>
                <a:effectLst/>
              </a:rPr>
              <a:t>Later said there would be no loss of life</a:t>
            </a: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ja-JP" altLang="en-US" sz="3000" b="1" i="1">
                <a:solidFill>
                  <a:srgbClr val="FFFF66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en-US" altLang="ja-JP" sz="3000" b="1" i="1">
                <a:solidFill>
                  <a:srgbClr val="FFFF66"/>
                </a:solidFill>
                <a:effectLst/>
              </a:rPr>
              <a:t>God hath granted thee all them that sail with thee</a:t>
            </a:r>
            <a:r>
              <a:rPr lang="ja-JP" altLang="en-US" sz="3000" b="1" i="1">
                <a:solidFill>
                  <a:srgbClr val="FFFF66"/>
                </a:solidFill>
                <a:effectLst/>
                <a:latin typeface="Arial" panose="020B0604020202020204" pitchFamily="34" charset="0"/>
              </a:rPr>
              <a:t>”</a:t>
            </a:r>
            <a:endParaRPr lang="en-US" altLang="ja-JP" sz="3000" b="1" i="1">
              <a:solidFill>
                <a:srgbClr val="FFFF66"/>
              </a:solidFill>
              <a:effectLst/>
            </a:endParaRPr>
          </a:p>
          <a:p>
            <a:pPr marL="1028700" lvl="1" indent="-400050" eaLnBrk="1" hangingPunct="1"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000">
                <a:solidFill>
                  <a:schemeClr val="tx2"/>
                </a:solidFill>
                <a:effectLst/>
              </a:rPr>
              <a:t>Only conclusion is Paul</a:t>
            </a:r>
            <a:r>
              <a:rPr lang="ja-JP" altLang="en-US" sz="300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000">
                <a:solidFill>
                  <a:schemeClr val="tx2"/>
                </a:solidFill>
                <a:effectLst/>
              </a:rPr>
              <a:t>s prayer changed results</a:t>
            </a:r>
            <a:endParaRPr lang="en-US" altLang="en-US" sz="3000"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Prayer</a:t>
            </a:r>
            <a:r>
              <a:rPr lang="en-US" sz="4800" b="1" dirty="0">
                <a:solidFill>
                  <a:srgbClr val="FFFF00"/>
                </a:solidFill>
                <a:effectLst/>
                <a:latin typeface="Arial"/>
                <a:ea typeface="+mj-ea"/>
                <a:cs typeface="+mj-cs"/>
              </a:rPr>
              <a:t>'</a:t>
            </a: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s Power to Change Lives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9067800" cy="5715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to give opportunity to hear truth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Jn. 7:17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 </a:t>
            </a:r>
            <a:r>
              <a:rPr lang="en-US" sz="3000" dirty="0">
                <a:effectLst/>
                <a:ea typeface="+mn-ea"/>
              </a:rPr>
              <a:t>If want to God's will, "he shall know..."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Matt. 7:8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 </a:t>
            </a:r>
            <a:r>
              <a:rPr lang="en-US" sz="3000" dirty="0">
                <a:effectLst/>
                <a:ea typeface="+mn-ea"/>
              </a:rPr>
              <a:t>If one seeks, he can find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dirty="0">
                <a:effectLst/>
                <a:ea typeface="+mn-ea"/>
              </a:rPr>
              <a:t>Through God's providence, He gives access to truth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to find forgiveness of sin for erring child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2 Chron. 7:12-14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</a:t>
            </a:r>
            <a:r>
              <a:rPr lang="en-US" sz="3000" dirty="0">
                <a:effectLst/>
                <a:ea typeface="+mn-ea"/>
              </a:rPr>
              <a:t>Humble, penitent, faithful prayer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Acts 8:18-24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 </a:t>
            </a:r>
            <a:r>
              <a:rPr lang="en-US" sz="3000" dirty="0">
                <a:effectLst/>
                <a:ea typeface="+mn-ea"/>
              </a:rPr>
              <a:t>Simon the sorcerer - repent &amp; pray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to deliver one from temptation</a:t>
            </a:r>
          </a:p>
          <a:p>
            <a:pPr marL="969963" lvl="1" indent="-396875"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charset="0"/>
              <a:buChar char="w"/>
              <a:defRPr/>
            </a:pPr>
            <a:r>
              <a:rPr lang="en-US" sz="3000" b="1" i="1" dirty="0">
                <a:solidFill>
                  <a:srgbClr val="FFFF66"/>
                </a:solidFill>
                <a:effectLst/>
                <a:ea typeface="+mn-ea"/>
              </a:rPr>
              <a:t>2 Pet. 2:4-9 </a:t>
            </a:r>
            <a:r>
              <a:rPr lang="en-US" sz="3000" dirty="0">
                <a:solidFill>
                  <a:schemeClr val="folHlink"/>
                </a:solidFill>
                <a:effectLst/>
                <a:ea typeface="+mn-ea"/>
              </a:rPr>
              <a:t> </a:t>
            </a:r>
            <a:r>
              <a:rPr lang="en-US" sz="3000" dirty="0">
                <a:effectLst/>
                <a:ea typeface="+mn-ea"/>
              </a:rPr>
              <a:t>God can deliver out out of temptation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/>
              <a:buChar char="•"/>
              <a:defRPr/>
            </a:pPr>
            <a:r>
              <a:rPr lang="en-US" sz="3400" dirty="0">
                <a:effectLst/>
                <a:ea typeface="+mn-ea"/>
              </a:rPr>
              <a:t>Power is available, but do we use it as we ought?</a:t>
            </a:r>
            <a:endParaRPr lang="en-US" sz="3000" dirty="0">
              <a:effectLst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1139825"/>
          </a:xfrm>
          <a:effectLst>
            <a:outerShdw blurRad="63500" dist="71842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How Power of Prayer Is Hindered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Never hindered by God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600" dirty="0">
                <a:effectLst/>
              </a:rPr>
              <a:t>s inability to answer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Not diminished by cessation of God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600" dirty="0">
                <a:effectLst/>
              </a:rPr>
              <a:t>s power in present day world (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“</a:t>
            </a:r>
            <a:r>
              <a:rPr lang="en-US" altLang="ja-JP" sz="3600" dirty="0">
                <a:effectLst/>
              </a:rPr>
              <a:t>Deist view</a:t>
            </a:r>
            <a:r>
              <a:rPr lang="ja-JP" altLang="en-US" sz="3600" dirty="0">
                <a:effectLst/>
                <a:latin typeface="Arial" panose="020B0604020202020204" pitchFamily="34" charset="0"/>
              </a:rPr>
              <a:t>”</a:t>
            </a:r>
            <a:r>
              <a:rPr lang="en-US" altLang="ja-JP" sz="3600" dirty="0">
                <a:effectLst/>
              </a:rPr>
              <a:t>)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Man is the one to hinder the power possible through prayer: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Matt. 7:7f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	By failing to ask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chemeClr val="tx2"/>
                </a:solidFill>
                <a:effectLst/>
              </a:rPr>
              <a:t>Jas. 1:6-8</a:t>
            </a:r>
            <a:r>
              <a:rPr lang="en-US" altLang="en-US" sz="3200" dirty="0">
                <a:solidFill>
                  <a:schemeClr val="folHlink"/>
                </a:solidFill>
                <a:effectLst/>
              </a:rPr>
              <a:t>	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By asking with a lack of faith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1 Jn. 3:22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	By failing to do God</a:t>
            </a:r>
            <a:r>
              <a:rPr lang="ja-JP" altLang="en-US" sz="3200" dirty="0">
                <a:solidFill>
                  <a:srgbClr val="FFFFCC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200" dirty="0">
                <a:solidFill>
                  <a:srgbClr val="FFFFCC"/>
                </a:solidFill>
                <a:effectLst/>
              </a:rPr>
              <a:t>s will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Jas. 4:3</a:t>
            </a:r>
            <a:r>
              <a:rPr lang="en-US" altLang="en-US" sz="3200" b="1" i="1" dirty="0">
                <a:solidFill>
                  <a:srgbClr val="FFFFCC"/>
                </a:solidFill>
                <a:effectLst/>
              </a:rPr>
              <a:t>		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By seeking for selfish requests</a:t>
            </a: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2 Cor. 12:8-9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	By </a:t>
            </a:r>
            <a:r>
              <a:rPr lang="en-US" altLang="en-US" sz="3200">
                <a:solidFill>
                  <a:srgbClr val="FFFFCC"/>
                </a:solidFill>
                <a:effectLst/>
              </a:rPr>
              <a:t>not seeing </a:t>
            </a:r>
            <a:r>
              <a:rPr lang="en-US" altLang="en-US" sz="3200" dirty="0">
                <a:solidFill>
                  <a:srgbClr val="FFFFCC"/>
                </a:solidFill>
                <a:effectLst/>
              </a:rPr>
              <a:t>God</a:t>
            </a:r>
            <a:r>
              <a:rPr lang="ja-JP" altLang="en-US" sz="3200" dirty="0">
                <a:solidFill>
                  <a:srgbClr val="FFFFCC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en-US" altLang="ja-JP" sz="3200" dirty="0">
                <a:solidFill>
                  <a:srgbClr val="FFFFCC"/>
                </a:solidFill>
                <a:effectLst/>
              </a:rPr>
              <a:t>s better way</a:t>
            </a:r>
            <a:endParaRPr lang="en-US" altLang="ja-JP" sz="3200" dirty="0">
              <a:effectLst/>
            </a:endParaRPr>
          </a:p>
          <a:p>
            <a:pPr marL="1028700" lvl="1" indent="-400050" eaLnBrk="1" hangingPunct="1">
              <a:lnSpc>
                <a:spcPct val="90000"/>
              </a:lnSpc>
              <a:buClr>
                <a:srgbClr val="66FFFF"/>
              </a:buClr>
              <a:buFont typeface="Wingdings" panose="05000000000000000000" pitchFamily="2" charset="2"/>
              <a:buChar char="w"/>
            </a:pPr>
            <a:endParaRPr lang="en-US" altLang="en-US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Designs\Orbit.pot</Template>
  <TotalTime>4701</TotalTime>
  <Words>399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Garamond</vt:lpstr>
      <vt:lpstr>Times New Roman</vt:lpstr>
      <vt:lpstr>Wingdings</vt:lpstr>
      <vt:lpstr>Orbit</vt:lpstr>
      <vt:lpstr>Considering Prayer &amp; Providence</vt:lpstr>
      <vt:lpstr>James 5:13-18</vt:lpstr>
      <vt:lpstr>God Promises to Answer Prayer</vt:lpstr>
      <vt:lpstr>Power of Prayer: Prayer of Righteous Avails Much James 5:16</vt:lpstr>
      <vt:lpstr>Prayer Has Great Power</vt:lpstr>
      <vt:lpstr>Prayer's Power to Change Events</vt:lpstr>
      <vt:lpstr>Prayer's Power to Change Lives</vt:lpstr>
      <vt:lpstr>How Power of Prayer Is Hindered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Ppovidence: In God’s Hand (Eccl. 9:1)</dc:title>
  <dc:creator>Harry Osborne</dc:creator>
  <cp:lastModifiedBy>John Osborne</cp:lastModifiedBy>
  <cp:revision>54</cp:revision>
  <dcterms:created xsi:type="dcterms:W3CDTF">2003-07-13T10:08:30Z</dcterms:created>
  <dcterms:modified xsi:type="dcterms:W3CDTF">2016-10-09T12:17:07Z</dcterms:modified>
</cp:coreProperties>
</file>