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3736"/>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11" autoAdjust="0"/>
  </p:normalViewPr>
  <p:slideViewPr>
    <p:cSldViewPr snapToGrid="0" snapToObjects="1">
      <p:cViewPr varScale="1">
        <p:scale>
          <a:sx n="65" d="100"/>
          <a:sy n="65" d="100"/>
        </p:scale>
        <p:origin x="894" y="60"/>
      </p:cViewPr>
      <p:guideLst>
        <p:guide orient="horz" pos="2160"/>
        <p:guide pos="2880"/>
      </p:guideLst>
    </p:cSldViewPr>
  </p:slideViewPr>
  <p:outlineViewPr>
    <p:cViewPr>
      <p:scale>
        <a:sx n="33" d="100"/>
        <a:sy n="33" d="100"/>
      </p:scale>
      <p:origin x="0" y="1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97AE75-A418-1343-B85E-F8079CBDE509}"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202580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7AE75-A418-1343-B85E-F8079CBDE509}"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237775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7AE75-A418-1343-B85E-F8079CBDE509}"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177939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7AE75-A418-1343-B85E-F8079CBDE509}"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418107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97AE75-A418-1343-B85E-F8079CBDE509}"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914724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97AE75-A418-1343-B85E-F8079CBDE509}"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2279220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97AE75-A418-1343-B85E-F8079CBDE509}"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2971734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97AE75-A418-1343-B85E-F8079CBDE509}"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1437182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7AE75-A418-1343-B85E-F8079CBDE509}"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418198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97AE75-A418-1343-B85E-F8079CBDE509}"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212410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97AE75-A418-1343-B85E-F8079CBDE509}"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9FA14-2AD0-AD40-823A-283590A4E730}" type="slidenum">
              <a:rPr lang="en-US" smtClean="0"/>
              <a:t>‹#›</a:t>
            </a:fld>
            <a:endParaRPr lang="en-US"/>
          </a:p>
        </p:txBody>
      </p:sp>
    </p:spTree>
    <p:extLst>
      <p:ext uri="{BB962C8B-B14F-4D97-AF65-F5344CB8AC3E}">
        <p14:creationId xmlns:p14="http://schemas.microsoft.com/office/powerpoint/2010/main" val="366015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666"/>
            </a:gs>
            <a:gs pos="50000">
              <a:srgbClr val="003736"/>
            </a:gs>
            <a:gs pos="100000">
              <a:schemeClr val="tx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a:defRPr>
            </a:lvl1pPr>
          </a:lstStyle>
          <a:p>
            <a:fld id="{2597AE75-A418-1343-B85E-F8079CBDE509}" type="datetimeFigureOut">
              <a:rPr lang="en-US" smtClean="0"/>
              <a:pPr/>
              <a:t>10/16/2016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a:defRPr>
            </a:lvl1pPr>
          </a:lstStyle>
          <a:p>
            <a:fld id="{E759FA14-2AD0-AD40-823A-283590A4E730}" type="slidenum">
              <a:rPr lang="en-US" smtClean="0"/>
              <a:pPr/>
              <a:t>‹#›</a:t>
            </a:fld>
            <a:endParaRPr lang="en-US" dirty="0"/>
          </a:p>
        </p:txBody>
      </p:sp>
    </p:spTree>
    <p:extLst>
      <p:ext uri="{BB962C8B-B14F-4D97-AF65-F5344CB8AC3E}">
        <p14:creationId xmlns:p14="http://schemas.microsoft.com/office/powerpoint/2010/main" val="3022727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Times New Roman"/>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06500"/>
            <a:ext cx="8610600" cy="2393951"/>
          </a:xfrm>
        </p:spPr>
        <p:txBody>
          <a:bodyPr>
            <a:noAutofit/>
          </a:bodyPr>
          <a:lstStyle/>
          <a:p>
            <a:r>
              <a:rPr lang="en-US" sz="8000" b="1" dirty="0">
                <a:solidFill>
                  <a:srgbClr val="FFFF00"/>
                </a:solidFill>
                <a:effectLst>
                  <a:outerShdw blurRad="38100" dist="38100" dir="2700000" algn="tl">
                    <a:srgbClr val="000000">
                      <a:alpha val="43137"/>
                    </a:srgbClr>
                  </a:outerShdw>
                </a:effectLst>
              </a:rPr>
              <a:t>Reasons for Failure to Grow</a:t>
            </a:r>
          </a:p>
        </p:txBody>
      </p:sp>
      <p:sp>
        <p:nvSpPr>
          <p:cNvPr id="3" name="Subtitle 2"/>
          <p:cNvSpPr>
            <a:spLocks noGrp="1"/>
          </p:cNvSpPr>
          <p:nvPr>
            <p:ph type="subTitle" idx="1"/>
          </p:nvPr>
        </p:nvSpPr>
        <p:spPr/>
        <p:txBody>
          <a:bodyPr>
            <a:normAutofit/>
          </a:bodyPr>
          <a:lstStyle/>
          <a:p>
            <a:r>
              <a:rPr lang="en-US" sz="5400" b="1" i="1" dirty="0">
                <a:solidFill>
                  <a:schemeClr val="bg1"/>
                </a:solidFill>
                <a:effectLst>
                  <a:outerShdw blurRad="38100" dist="38100" dir="2700000" algn="tl">
                    <a:srgbClr val="000000">
                      <a:alpha val="43137"/>
                    </a:srgbClr>
                  </a:outerShdw>
                </a:effectLst>
              </a:rPr>
              <a:t>Hebrews 5:12-14</a:t>
            </a:r>
          </a:p>
        </p:txBody>
      </p:sp>
    </p:spTree>
    <p:extLst>
      <p:ext uri="{BB962C8B-B14F-4D97-AF65-F5344CB8AC3E}">
        <p14:creationId xmlns:p14="http://schemas.microsoft.com/office/powerpoint/2010/main" val="351023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FFFF00"/>
                </a:solidFill>
                <a:effectLst>
                  <a:outerShdw blurRad="38100" dist="38100" dir="2700000" algn="tl">
                    <a:srgbClr val="000000">
                      <a:alpha val="43137"/>
                    </a:srgbClr>
                  </a:outerShdw>
                </a:effectLst>
              </a:rPr>
              <a:t>Hebrews 5:12-14</a:t>
            </a:r>
          </a:p>
        </p:txBody>
      </p:sp>
      <p:sp>
        <p:nvSpPr>
          <p:cNvPr id="5" name="TextBox 4"/>
          <p:cNvSpPr txBox="1"/>
          <p:nvPr/>
        </p:nvSpPr>
        <p:spPr>
          <a:xfrm>
            <a:off x="254000" y="1417638"/>
            <a:ext cx="8686800" cy="4247317"/>
          </a:xfrm>
          <a:prstGeom prst="rect">
            <a:avLst/>
          </a:prstGeom>
          <a:noFill/>
        </p:spPr>
        <p:txBody>
          <a:bodyPr wrap="square" rtlCol="0">
            <a:spAutoFit/>
          </a:bodyPr>
          <a:lstStyle/>
          <a:p>
            <a:r>
              <a:rPr lang="en-US" sz="3000" baseline="30000" dirty="0">
                <a:solidFill>
                  <a:schemeClr val="bg1"/>
                </a:solidFill>
                <a:effectLst>
                  <a:outerShdw blurRad="38100" dist="38100" dir="2700000" algn="tl">
                    <a:srgbClr val="000000">
                      <a:alpha val="43137"/>
                    </a:srgbClr>
                  </a:outerShdw>
                </a:effectLst>
                <a:latin typeface="Times New Roman"/>
              </a:rPr>
              <a:t>12</a:t>
            </a:r>
            <a:r>
              <a:rPr lang="en-US" sz="3000" dirty="0">
                <a:solidFill>
                  <a:schemeClr val="bg1"/>
                </a:solidFill>
                <a:effectLst>
                  <a:outerShdw blurRad="38100" dist="38100" dir="2700000" algn="tl">
                    <a:srgbClr val="000000">
                      <a:alpha val="43137"/>
                    </a:srgbClr>
                  </a:outerShdw>
                </a:effectLst>
                <a:latin typeface="Times New Roman"/>
              </a:rPr>
              <a:t> For though by this time you ought to be teachers, you need someone to teach you again the first principles of the oracles of God; and you have come to need milk and not solid food. </a:t>
            </a:r>
            <a:r>
              <a:rPr lang="en-US" sz="3000" baseline="30000" dirty="0">
                <a:solidFill>
                  <a:schemeClr val="bg1"/>
                </a:solidFill>
                <a:effectLst>
                  <a:outerShdw blurRad="38100" dist="38100" dir="2700000" algn="tl">
                    <a:srgbClr val="000000">
                      <a:alpha val="43137"/>
                    </a:srgbClr>
                  </a:outerShdw>
                </a:effectLst>
                <a:latin typeface="Times New Roman"/>
              </a:rPr>
              <a:t>13</a:t>
            </a:r>
            <a:r>
              <a:rPr lang="en-US" sz="3000" dirty="0">
                <a:solidFill>
                  <a:schemeClr val="bg1"/>
                </a:solidFill>
                <a:effectLst>
                  <a:outerShdw blurRad="38100" dist="38100" dir="2700000" algn="tl">
                    <a:srgbClr val="000000">
                      <a:alpha val="43137"/>
                    </a:srgbClr>
                  </a:outerShdw>
                </a:effectLst>
                <a:latin typeface="Times New Roman"/>
              </a:rPr>
              <a:t> For everyone who partakes only of milk is unskilled in the word of righteousness, for he is a babe. </a:t>
            </a:r>
            <a:r>
              <a:rPr lang="en-US" sz="3000" baseline="30000" dirty="0">
                <a:solidFill>
                  <a:schemeClr val="bg1"/>
                </a:solidFill>
                <a:effectLst>
                  <a:outerShdw blurRad="38100" dist="38100" dir="2700000" algn="tl">
                    <a:srgbClr val="000000">
                      <a:alpha val="43137"/>
                    </a:srgbClr>
                  </a:outerShdw>
                </a:effectLst>
                <a:latin typeface="Times New Roman"/>
              </a:rPr>
              <a:t>14</a:t>
            </a:r>
            <a:r>
              <a:rPr lang="en-US" sz="3000" dirty="0">
                <a:solidFill>
                  <a:schemeClr val="bg1"/>
                </a:solidFill>
                <a:effectLst>
                  <a:outerShdw blurRad="38100" dist="38100" dir="2700000" algn="tl">
                    <a:srgbClr val="000000">
                      <a:alpha val="43137"/>
                    </a:srgbClr>
                  </a:outerShdw>
                </a:effectLst>
                <a:latin typeface="Times New Roman"/>
              </a:rPr>
              <a:t> But solid food belongs to those who are of full age, that is, those who by reason of use have their senses exercised to discern both good and evil.</a:t>
            </a:r>
          </a:p>
        </p:txBody>
      </p:sp>
    </p:spTree>
    <p:extLst>
      <p:ext uri="{BB962C8B-B14F-4D97-AF65-F5344CB8AC3E}">
        <p14:creationId xmlns:p14="http://schemas.microsoft.com/office/powerpoint/2010/main" val="257052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0638"/>
            <a:ext cx="9144000" cy="1020762"/>
          </a:xfrm>
        </p:spPr>
        <p:txBody>
          <a:bodyPr>
            <a:noAutofit/>
          </a:bodyPr>
          <a:lstStyle/>
          <a:p>
            <a:r>
              <a:rPr lang="en-US" sz="4100" b="1" dirty="0">
                <a:solidFill>
                  <a:srgbClr val="FFFF00"/>
                </a:solidFill>
                <a:effectLst>
                  <a:outerShdw blurRad="38100" dist="38100" dir="2700000" algn="tl">
                    <a:srgbClr val="000000">
                      <a:alpha val="43137"/>
                    </a:srgbClr>
                  </a:outerShdw>
                </a:effectLst>
              </a:rPr>
              <a:t>Reasons for Failure in Spiritual Growth</a:t>
            </a:r>
          </a:p>
        </p:txBody>
      </p:sp>
      <p:sp>
        <p:nvSpPr>
          <p:cNvPr id="4" name="Content Placeholder 3"/>
          <p:cNvSpPr>
            <a:spLocks noGrp="1"/>
          </p:cNvSpPr>
          <p:nvPr>
            <p:ph idx="1"/>
          </p:nvPr>
        </p:nvSpPr>
        <p:spPr>
          <a:xfrm>
            <a:off x="0" y="952500"/>
            <a:ext cx="9144000" cy="5994400"/>
          </a:xfrm>
        </p:spPr>
        <p:txBody>
          <a:bodyPr>
            <a:normAutofit lnSpcReduction="10000"/>
          </a:bodyPr>
          <a:lstStyle/>
          <a:p>
            <a:pPr>
              <a:buClr>
                <a:srgbClr val="FFFF00"/>
              </a:buClr>
            </a:pPr>
            <a:r>
              <a:rPr lang="en-US" dirty="0">
                <a:solidFill>
                  <a:schemeClr val="bg1"/>
                </a:solidFill>
                <a:effectLst>
                  <a:outerShdw blurRad="38100" dist="38100" dir="2700000" algn="tl">
                    <a:srgbClr val="000000">
                      <a:alpha val="43137"/>
                    </a:srgbClr>
                  </a:outerShdw>
                </a:effectLst>
              </a:rPr>
              <a:t>Time wasted with lack of study (</a:t>
            </a:r>
            <a:r>
              <a:rPr lang="en-US" b="1" i="1" dirty="0">
                <a:solidFill>
                  <a:srgbClr val="FFFF00"/>
                </a:solidFill>
                <a:effectLst>
                  <a:outerShdw blurRad="38100" dist="38100" dir="2700000" algn="tl">
                    <a:srgbClr val="000000">
                      <a:alpha val="43137"/>
                    </a:srgbClr>
                  </a:outerShdw>
                </a:effectLst>
              </a:rPr>
              <a:t>12</a:t>
            </a:r>
            <a:r>
              <a:rPr lang="en-US" dirty="0">
                <a:solidFill>
                  <a:schemeClr val="bg1"/>
                </a:solidFill>
                <a:effectLst>
                  <a:outerShdw blurRad="38100" dist="38100" dir="2700000" algn="tl">
                    <a:srgbClr val="000000">
                      <a:alpha val="43137"/>
                    </a:srgbClr>
                  </a:outerShdw>
                </a:effectLst>
              </a:rPr>
              <a:t>)</a:t>
            </a:r>
          </a:p>
          <a:p>
            <a:pPr lvl="1">
              <a:buClr>
                <a:schemeClr val="bg1"/>
              </a:buClr>
              <a:buSzPct val="80000"/>
              <a:buFont typeface="Wingdings" panose="05000000000000000000" pitchFamily="2" charset="2"/>
              <a:buChar char="§"/>
            </a:pPr>
            <a:r>
              <a:rPr lang="en-US" b="1" i="1" dirty="0">
                <a:solidFill>
                  <a:srgbClr val="FFFF66"/>
                </a:solidFill>
                <a:effectLst>
                  <a:outerShdw blurRad="38100" dist="38100" dir="2700000" algn="tl">
                    <a:srgbClr val="000000">
                      <a:alpha val="43137"/>
                    </a:srgbClr>
                  </a:outerShdw>
                </a:effectLst>
              </a:rPr>
              <a:t>Eph. 5:15-16  </a:t>
            </a:r>
            <a:r>
              <a:rPr lang="en-US" dirty="0">
                <a:solidFill>
                  <a:schemeClr val="bg1"/>
                </a:solidFill>
                <a:effectLst>
                  <a:outerShdw blurRad="38100" dist="38100" dir="2700000" algn="tl">
                    <a:srgbClr val="000000">
                      <a:alpha val="43137"/>
                    </a:srgbClr>
                  </a:outerShdw>
                </a:effectLst>
              </a:rPr>
              <a:t>It is wise to redeem the time, foolish not to</a:t>
            </a:r>
          </a:p>
          <a:p>
            <a:pPr lvl="1">
              <a:buClr>
                <a:schemeClr val="bg1"/>
              </a:buClr>
              <a:buSzPct val="80000"/>
              <a:buFont typeface="Wingdings" panose="05000000000000000000" pitchFamily="2" charset="2"/>
              <a:buChar char="§"/>
            </a:pPr>
            <a:r>
              <a:rPr lang="en-US" b="1" i="1" dirty="0">
                <a:solidFill>
                  <a:srgbClr val="FFFF66"/>
                </a:solidFill>
                <a:effectLst>
                  <a:outerShdw blurRad="38100" dist="38100" dir="2700000" algn="tl">
                    <a:srgbClr val="000000">
                      <a:alpha val="43137"/>
                    </a:srgbClr>
                  </a:outerShdw>
                </a:effectLst>
              </a:rPr>
              <a:t>Prov. 2:1-5  </a:t>
            </a:r>
            <a:r>
              <a:rPr lang="en-US" dirty="0">
                <a:solidFill>
                  <a:schemeClr val="bg1"/>
                </a:solidFill>
                <a:effectLst>
                  <a:outerShdw blurRad="38100" dist="38100" dir="2700000" algn="tl">
                    <a:srgbClr val="000000">
                      <a:alpha val="43137"/>
                    </a:srgbClr>
                  </a:outerShdw>
                </a:effectLst>
              </a:rPr>
              <a:t>Truth requires diligence to know &amp; discern</a:t>
            </a:r>
          </a:p>
          <a:p>
            <a:pPr lvl="1">
              <a:buClr>
                <a:schemeClr val="bg1"/>
              </a:buClr>
              <a:buSzPct val="80000"/>
              <a:buFont typeface="Wingdings" panose="05000000000000000000" pitchFamily="2" charset="2"/>
              <a:buChar char="§"/>
            </a:pPr>
            <a:r>
              <a:rPr lang="en-US" b="1" i="1" dirty="0">
                <a:solidFill>
                  <a:srgbClr val="FFFF66"/>
                </a:solidFill>
                <a:effectLst>
                  <a:outerShdw blurRad="38100" dist="38100" dir="2700000" algn="tl">
                    <a:srgbClr val="000000">
                      <a:alpha val="43137"/>
                    </a:srgbClr>
                  </a:outerShdw>
                </a:effectLst>
              </a:rPr>
              <a:t>Acts 17:11 </a:t>
            </a:r>
            <a:r>
              <a:rPr lang="en-US" dirty="0">
                <a:solidFill>
                  <a:schemeClr val="bg1"/>
                </a:solidFill>
                <a:effectLst>
                  <a:outerShdw blurRad="38100" dist="38100" dir="2700000" algn="tl">
                    <a:srgbClr val="000000">
                      <a:alpha val="43137"/>
                    </a:srgbClr>
                  </a:outerShdw>
                </a:effectLst>
              </a:rPr>
              <a:t>Searched the Scriptures daily (cf. </a:t>
            </a:r>
            <a:r>
              <a:rPr lang="en-US" b="1" i="1" dirty="0">
                <a:solidFill>
                  <a:srgbClr val="FFFF66"/>
                </a:solidFill>
                <a:effectLst>
                  <a:outerShdw blurRad="38100" dist="38100" dir="2700000" algn="tl">
                    <a:srgbClr val="000000">
                      <a:alpha val="43137"/>
                    </a:srgbClr>
                  </a:outerShdw>
                </a:effectLst>
              </a:rPr>
              <a:t>Mt. 22:29</a:t>
            </a:r>
            <a:r>
              <a:rPr lang="en-US" dirty="0">
                <a:solidFill>
                  <a:schemeClr val="bg1"/>
                </a:solidFill>
                <a:effectLst>
                  <a:outerShdw blurRad="38100" dist="38100" dir="2700000" algn="tl">
                    <a:srgbClr val="000000">
                      <a:alpha val="43137"/>
                    </a:srgbClr>
                  </a:outerShdw>
                </a:effectLst>
              </a:rPr>
              <a:t>)</a:t>
            </a:r>
          </a:p>
          <a:p>
            <a:pPr>
              <a:buClr>
                <a:srgbClr val="FFFF00"/>
              </a:buClr>
            </a:pPr>
            <a:r>
              <a:rPr lang="en-US" dirty="0">
                <a:solidFill>
                  <a:schemeClr val="bg1"/>
                </a:solidFill>
                <a:effectLst>
                  <a:outerShdw blurRad="38100" dist="38100" dir="2700000" algn="tl">
                    <a:srgbClr val="000000">
                      <a:alpha val="43137"/>
                    </a:srgbClr>
                  </a:outerShdw>
                </a:effectLst>
              </a:rPr>
              <a:t>Dwelling only on milk and not progressing (</a:t>
            </a:r>
            <a:r>
              <a:rPr lang="en-US" b="1" i="1" dirty="0">
                <a:solidFill>
                  <a:srgbClr val="FFFF00"/>
                </a:solidFill>
                <a:effectLst>
                  <a:outerShdw blurRad="38100" dist="38100" dir="2700000" algn="tl">
                    <a:srgbClr val="000000">
                      <a:alpha val="43137"/>
                    </a:srgbClr>
                  </a:outerShdw>
                </a:effectLst>
              </a:rPr>
              <a:t>13</a:t>
            </a:r>
            <a:r>
              <a:rPr lang="en-US" dirty="0">
                <a:solidFill>
                  <a:schemeClr val="bg1"/>
                </a:solidFill>
                <a:effectLst>
                  <a:outerShdw blurRad="38100" dist="38100" dir="2700000" algn="tl">
                    <a:srgbClr val="000000">
                      <a:alpha val="43137"/>
                    </a:srgbClr>
                  </a:outerShdw>
                </a:effectLst>
              </a:rPr>
              <a:t>)</a:t>
            </a:r>
          </a:p>
          <a:p>
            <a:pPr lvl="1">
              <a:buClr>
                <a:schemeClr val="bg1"/>
              </a:buClr>
              <a:buSzPct val="80000"/>
              <a:buFont typeface="Wingdings" panose="05000000000000000000" pitchFamily="2" charset="2"/>
              <a:buChar char="§"/>
            </a:pPr>
            <a:r>
              <a:rPr lang="en-US" b="1" i="1" dirty="0">
                <a:solidFill>
                  <a:srgbClr val="FFFF66"/>
                </a:solidFill>
                <a:effectLst>
                  <a:outerShdw blurRad="38100" dist="38100" dir="2700000" algn="tl">
                    <a:srgbClr val="000000">
                      <a:alpha val="43137"/>
                    </a:srgbClr>
                  </a:outerShdw>
                </a:effectLst>
              </a:rPr>
              <a:t>1 Cor. 3:1-2  </a:t>
            </a:r>
            <a:r>
              <a:rPr lang="en-US" dirty="0">
                <a:solidFill>
                  <a:schemeClr val="bg1"/>
                </a:solidFill>
                <a:effectLst>
                  <a:outerShdw blurRad="38100" dist="38100" dir="2700000" algn="tl">
                    <a:srgbClr val="000000">
                      <a:alpha val="43137"/>
                    </a:srgbClr>
                  </a:outerShdw>
                </a:effectLst>
              </a:rPr>
              <a:t>Carnal or worldly mind brings immaturity</a:t>
            </a:r>
          </a:p>
          <a:p>
            <a:pPr lvl="1">
              <a:buClr>
                <a:schemeClr val="bg1"/>
              </a:buClr>
              <a:buSzPct val="80000"/>
              <a:buFont typeface="Wingdings" panose="05000000000000000000" pitchFamily="2" charset="2"/>
              <a:buChar char="§"/>
            </a:pPr>
            <a:r>
              <a:rPr lang="en-US" b="1" i="1" dirty="0">
                <a:solidFill>
                  <a:srgbClr val="FFFF66"/>
                </a:solidFill>
                <a:effectLst>
                  <a:outerShdw blurRad="38100" dist="38100" dir="2700000" algn="tl">
                    <a:srgbClr val="000000">
                      <a:alpha val="43137"/>
                    </a:srgbClr>
                  </a:outerShdw>
                </a:effectLst>
              </a:rPr>
              <a:t>Eph. 4:14-15  </a:t>
            </a:r>
            <a:r>
              <a:rPr lang="en-US" dirty="0">
                <a:solidFill>
                  <a:schemeClr val="bg1"/>
                </a:solidFill>
                <a:effectLst>
                  <a:outerShdw blurRad="38100" dist="38100" dir="2700000" algn="tl">
                    <a:srgbClr val="000000">
                      <a:alpha val="43137"/>
                    </a:srgbClr>
                  </a:outerShdw>
                </a:effectLst>
              </a:rPr>
              <a:t>Not children, but grow up by the truth</a:t>
            </a:r>
          </a:p>
          <a:p>
            <a:pPr lvl="1">
              <a:buClr>
                <a:schemeClr val="bg1"/>
              </a:buClr>
              <a:buSzPct val="80000"/>
              <a:buFont typeface="Wingdings" panose="05000000000000000000" pitchFamily="2" charset="2"/>
              <a:buChar char="§"/>
            </a:pPr>
            <a:r>
              <a:rPr lang="en-US" b="1" i="1" dirty="0">
                <a:solidFill>
                  <a:srgbClr val="FFFF66"/>
                </a:solidFill>
                <a:effectLst>
                  <a:outerShdw blurRad="38100" dist="38100" dir="2700000" algn="tl">
                    <a:srgbClr val="000000">
                      <a:alpha val="43137"/>
                    </a:srgbClr>
                  </a:outerShdw>
                </a:effectLst>
              </a:rPr>
              <a:t>1 Cor. 14:20  </a:t>
            </a:r>
            <a:r>
              <a:rPr lang="en-US" dirty="0">
                <a:solidFill>
                  <a:schemeClr val="bg1"/>
                </a:solidFill>
                <a:effectLst>
                  <a:outerShdw blurRad="38100" dist="38100" dir="2700000" algn="tl">
                    <a:srgbClr val="000000">
                      <a:alpha val="43137"/>
                    </a:srgbClr>
                  </a:outerShdw>
                </a:effectLst>
              </a:rPr>
              <a:t>Expected to be mature in understanding</a:t>
            </a:r>
          </a:p>
          <a:p>
            <a:r>
              <a:rPr lang="en-US" dirty="0">
                <a:solidFill>
                  <a:schemeClr val="bg1"/>
                </a:solidFill>
                <a:effectLst>
                  <a:outerShdw blurRad="38100" dist="38100" dir="2700000" algn="tl">
                    <a:srgbClr val="000000">
                      <a:alpha val="43137"/>
                    </a:srgbClr>
                  </a:outerShdw>
                </a:effectLst>
              </a:rPr>
              <a:t>Failure to apply principles to practice (</a:t>
            </a:r>
            <a:r>
              <a:rPr lang="en-US" b="1" i="1" dirty="0">
                <a:solidFill>
                  <a:srgbClr val="FFFF00"/>
                </a:solidFill>
                <a:effectLst>
                  <a:outerShdw blurRad="38100" dist="38100" dir="2700000" algn="tl">
                    <a:srgbClr val="000000">
                      <a:alpha val="43137"/>
                    </a:srgbClr>
                  </a:outerShdw>
                </a:effectLst>
              </a:rPr>
              <a:t>14</a:t>
            </a:r>
            <a:r>
              <a:rPr lang="en-US" dirty="0">
                <a:solidFill>
                  <a:schemeClr val="bg1"/>
                </a:solidFill>
                <a:effectLst>
                  <a:outerShdw blurRad="38100" dist="38100" dir="2700000" algn="tl">
                    <a:srgbClr val="000000">
                      <a:alpha val="43137"/>
                    </a:srgbClr>
                  </a:outerShdw>
                </a:effectLst>
              </a:rPr>
              <a:t>)</a:t>
            </a:r>
          </a:p>
          <a:p>
            <a:pPr lvl="1">
              <a:buClr>
                <a:schemeClr val="bg1"/>
              </a:buClr>
              <a:buSzPct val="80000"/>
              <a:buFont typeface="Wingdings" panose="05000000000000000000" pitchFamily="2" charset="2"/>
              <a:buChar char="§"/>
            </a:pPr>
            <a:r>
              <a:rPr lang="en-US" b="1" i="1" dirty="0">
                <a:solidFill>
                  <a:srgbClr val="FFFF66"/>
                </a:solidFill>
                <a:effectLst>
                  <a:outerShdw blurRad="38100" dist="38100" dir="2700000" algn="tl">
                    <a:srgbClr val="000000">
                      <a:alpha val="43137"/>
                    </a:srgbClr>
                  </a:outerShdw>
                </a:effectLst>
              </a:rPr>
              <a:t>1 </a:t>
            </a:r>
            <a:r>
              <a:rPr lang="en-US" b="1" i="1" dirty="0" err="1">
                <a:solidFill>
                  <a:srgbClr val="FFFF66"/>
                </a:solidFill>
                <a:effectLst>
                  <a:outerShdw blurRad="38100" dist="38100" dir="2700000" algn="tl">
                    <a:srgbClr val="000000">
                      <a:alpha val="43137"/>
                    </a:srgbClr>
                  </a:outerShdw>
                </a:effectLst>
              </a:rPr>
              <a:t>Kgs</a:t>
            </a:r>
            <a:r>
              <a:rPr lang="en-US" b="1" i="1" dirty="0">
                <a:solidFill>
                  <a:srgbClr val="FFFF66"/>
                </a:solidFill>
                <a:effectLst>
                  <a:outerShdw blurRad="38100" dist="38100" dir="2700000" algn="tl">
                    <a:srgbClr val="000000">
                      <a:alpha val="43137"/>
                    </a:srgbClr>
                  </a:outerShdw>
                </a:effectLst>
              </a:rPr>
              <a:t>. 3:6-9  </a:t>
            </a:r>
            <a:r>
              <a:rPr lang="en-US" dirty="0">
                <a:solidFill>
                  <a:schemeClr val="bg1"/>
                </a:solidFill>
                <a:effectLst>
                  <a:outerShdw blurRad="38100" dist="38100" dir="2700000" algn="tl">
                    <a:srgbClr val="000000">
                      <a:alpha val="43137"/>
                    </a:srgbClr>
                  </a:outerShdw>
                </a:effectLst>
              </a:rPr>
              <a:t>Sought to discern between good &amp; evil</a:t>
            </a:r>
          </a:p>
          <a:p>
            <a:pPr lvl="1">
              <a:buClr>
                <a:schemeClr val="bg1"/>
              </a:buClr>
              <a:buSzPct val="80000"/>
              <a:buFont typeface="Wingdings" panose="05000000000000000000" pitchFamily="2" charset="2"/>
              <a:buChar char="§"/>
            </a:pPr>
            <a:r>
              <a:rPr lang="en-US" b="1" i="1" dirty="0">
                <a:solidFill>
                  <a:srgbClr val="FFFF66"/>
                </a:solidFill>
                <a:effectLst>
                  <a:outerShdw blurRad="38100" dist="38100" dir="2700000" algn="tl">
                    <a:srgbClr val="000000">
                      <a:alpha val="43137"/>
                    </a:srgbClr>
                  </a:outerShdw>
                </a:effectLst>
              </a:rPr>
              <a:t>Mal. 3:18  </a:t>
            </a:r>
            <a:r>
              <a:rPr lang="en-US" dirty="0">
                <a:solidFill>
                  <a:schemeClr val="bg1"/>
                </a:solidFill>
                <a:effectLst>
                  <a:outerShdw blurRad="38100" dist="38100" dir="2700000" algn="tl">
                    <a:srgbClr val="000000">
                      <a:alpha val="43137"/>
                    </a:srgbClr>
                  </a:outerShdw>
                </a:effectLst>
              </a:rPr>
              <a:t>Discern between righteous &amp; wicked</a:t>
            </a:r>
          </a:p>
          <a:p>
            <a:pPr lvl="1">
              <a:buClr>
                <a:schemeClr val="bg1"/>
              </a:buClr>
              <a:buSzPct val="80000"/>
              <a:buFont typeface="Wingdings" panose="05000000000000000000" pitchFamily="2" charset="2"/>
              <a:buChar char="§"/>
            </a:pPr>
            <a:r>
              <a:rPr lang="en-US" b="1" i="1" dirty="0">
                <a:solidFill>
                  <a:srgbClr val="FFFF66"/>
                </a:solidFill>
                <a:effectLst>
                  <a:outerShdw blurRad="38100" dist="38100" dir="2700000" algn="tl">
                    <a:srgbClr val="000000">
                      <a:alpha val="43137"/>
                    </a:srgbClr>
                  </a:outerShdw>
                </a:effectLst>
              </a:rPr>
              <a:t>1 Cor. 2:12-16  </a:t>
            </a:r>
            <a:r>
              <a:rPr lang="en-US" dirty="0">
                <a:solidFill>
                  <a:schemeClr val="bg1"/>
                </a:solidFill>
                <a:effectLst>
                  <a:outerShdw blurRad="38100" dist="38100" dir="2700000" algn="tl">
                    <a:srgbClr val="000000">
                      <a:alpha val="43137"/>
                    </a:srgbClr>
                  </a:outerShdw>
                </a:effectLst>
              </a:rPr>
              <a:t>Discerning rightly requires word &amp; will</a:t>
            </a:r>
          </a:p>
        </p:txBody>
      </p:sp>
    </p:spTree>
    <p:extLst>
      <p:ext uri="{BB962C8B-B14F-4D97-AF65-F5344CB8AC3E}">
        <p14:creationId xmlns:p14="http://schemas.microsoft.com/office/powerpoint/2010/main" val="97504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38"/>
            <a:ext cx="9144000" cy="1143000"/>
          </a:xfrm>
        </p:spPr>
        <p:txBody>
          <a:bodyPr>
            <a:normAutofit/>
          </a:bodyPr>
          <a:lstStyle/>
          <a:p>
            <a:r>
              <a:rPr lang="en-US" sz="4200" b="1" dirty="0">
                <a:solidFill>
                  <a:srgbClr val="FFFF00"/>
                </a:solidFill>
                <a:effectLst>
                  <a:outerShdw blurRad="38100" dist="38100" dir="2700000" algn="tl">
                    <a:srgbClr val="000000">
                      <a:alpha val="43137"/>
                    </a:srgbClr>
                  </a:outerShdw>
                </a:effectLst>
              </a:rPr>
              <a:t>Exhortations about Spiritual Growth</a:t>
            </a:r>
          </a:p>
        </p:txBody>
      </p:sp>
      <p:sp>
        <p:nvSpPr>
          <p:cNvPr id="3" name="Content Placeholder 2"/>
          <p:cNvSpPr>
            <a:spLocks noGrp="1"/>
          </p:cNvSpPr>
          <p:nvPr>
            <p:ph idx="1"/>
          </p:nvPr>
        </p:nvSpPr>
        <p:spPr>
          <a:xfrm>
            <a:off x="190500" y="1028700"/>
            <a:ext cx="8953500" cy="5829300"/>
          </a:xfrm>
        </p:spPr>
        <p:txBody>
          <a:bodyPr>
            <a:normAutofit fontScale="92500" lnSpcReduction="10000"/>
          </a:bodyPr>
          <a:lstStyle/>
          <a:p>
            <a:pPr>
              <a:buClr>
                <a:srgbClr val="FFFF00"/>
              </a:buClr>
            </a:pPr>
            <a:r>
              <a:rPr lang="en-US" dirty="0">
                <a:solidFill>
                  <a:schemeClr val="bg1"/>
                </a:solidFill>
                <a:effectLst>
                  <a:outerShdw blurRad="38100" dist="38100" dir="2700000" algn="tl">
                    <a:srgbClr val="000000">
                      <a:alpha val="43137"/>
                    </a:srgbClr>
                  </a:outerShdw>
                </a:effectLst>
              </a:rPr>
              <a:t>Truly learn the fundamentals and go on to maturity</a:t>
            </a:r>
          </a:p>
          <a:p>
            <a:pPr lvl="1">
              <a:buClr>
                <a:schemeClr val="bg1"/>
              </a:buClr>
              <a:buSzPct val="70000"/>
              <a:buFont typeface="Wingdings" panose="05000000000000000000" pitchFamily="2" charset="2"/>
              <a:buChar char="Ø"/>
            </a:pPr>
            <a:r>
              <a:rPr lang="en-US" dirty="0">
                <a:solidFill>
                  <a:srgbClr val="FFFF66"/>
                </a:solidFill>
                <a:effectLst>
                  <a:outerShdw blurRad="38100" dist="38100" dir="2700000" algn="tl">
                    <a:srgbClr val="000000">
                      <a:alpha val="43137"/>
                    </a:srgbClr>
                  </a:outerShdw>
                </a:effectLst>
              </a:rPr>
              <a:t>Therefore, leaving the discussion of the elementary </a:t>
            </a:r>
            <a:r>
              <a:rPr lang="en-US" i="1" dirty="0">
                <a:solidFill>
                  <a:srgbClr val="FFFF66"/>
                </a:solidFill>
                <a:effectLst>
                  <a:outerShdw blurRad="38100" dist="38100" dir="2700000" algn="tl">
                    <a:srgbClr val="000000">
                      <a:alpha val="43137"/>
                    </a:srgbClr>
                  </a:outerShdw>
                </a:effectLst>
              </a:rPr>
              <a:t>principles</a:t>
            </a:r>
            <a:r>
              <a:rPr lang="en-US" dirty="0">
                <a:solidFill>
                  <a:srgbClr val="FFFF66"/>
                </a:solidFill>
                <a:effectLst>
                  <a:outerShdw blurRad="38100" dist="38100" dir="2700000" algn="tl">
                    <a:srgbClr val="000000">
                      <a:alpha val="43137"/>
                    </a:srgbClr>
                  </a:outerShdw>
                </a:effectLst>
              </a:rPr>
              <a:t> of Christ, let us go on to perfection, not laying again the foundation of repentance from dead works and of faith toward God, of the doctrine of baptisms, of laying on of hands, of resurrection of the dead, and of eternal judgment. And this we will do if God permits (</a:t>
            </a:r>
            <a:r>
              <a:rPr lang="en-US" b="1" i="1" dirty="0">
                <a:solidFill>
                  <a:schemeClr val="bg1"/>
                </a:solidFill>
                <a:effectLst>
                  <a:outerShdw blurRad="38100" dist="38100" dir="2700000" algn="tl">
                    <a:srgbClr val="000000">
                      <a:alpha val="43137"/>
                    </a:srgbClr>
                  </a:outerShdw>
                </a:effectLst>
              </a:rPr>
              <a:t>Heb. 6:1-3</a:t>
            </a:r>
            <a:r>
              <a:rPr lang="en-US" dirty="0">
                <a:solidFill>
                  <a:srgbClr val="FFFF66"/>
                </a:solidFill>
                <a:effectLst>
                  <a:outerShdw blurRad="38100" dist="38100" dir="2700000" algn="tl">
                    <a:srgbClr val="000000">
                      <a:alpha val="43137"/>
                    </a:srgbClr>
                  </a:outerShdw>
                </a:effectLst>
              </a:rPr>
              <a:t>).</a:t>
            </a:r>
          </a:p>
          <a:p>
            <a:pPr>
              <a:buClr>
                <a:srgbClr val="FFFF00"/>
              </a:buClr>
            </a:pPr>
            <a:r>
              <a:rPr lang="en-US" dirty="0">
                <a:solidFill>
                  <a:schemeClr val="bg1"/>
                </a:solidFill>
                <a:effectLst>
                  <a:outerShdw blurRad="38100" dist="38100" dir="2700000" algn="tl">
                    <a:srgbClr val="000000">
                      <a:alpha val="43137"/>
                    </a:srgbClr>
                  </a:outerShdw>
                </a:effectLst>
              </a:rPr>
              <a:t>If we fail to grow, we will fall away</a:t>
            </a:r>
          </a:p>
          <a:p>
            <a:pPr lvl="1">
              <a:buClr>
                <a:schemeClr val="bg1"/>
              </a:buClr>
              <a:buSzPct val="70000"/>
              <a:buFont typeface="Wingdings" panose="05000000000000000000" pitchFamily="2" charset="2"/>
              <a:buChar char="Ø"/>
            </a:pPr>
            <a:r>
              <a:rPr lang="en-US" dirty="0">
                <a:solidFill>
                  <a:srgbClr val="FFFF66"/>
                </a:solidFill>
                <a:effectLst>
                  <a:outerShdw blurRad="38100" dist="38100" dir="2700000" algn="tl">
                    <a:srgbClr val="000000">
                      <a:alpha val="43137"/>
                    </a:srgbClr>
                  </a:outerShdw>
                </a:effectLst>
              </a:rPr>
              <a:t>For </a:t>
            </a:r>
            <a:r>
              <a:rPr lang="en-US" i="1" dirty="0">
                <a:solidFill>
                  <a:srgbClr val="FFFF66"/>
                </a:solidFill>
                <a:effectLst>
                  <a:outerShdw blurRad="38100" dist="38100" dir="2700000" algn="tl">
                    <a:srgbClr val="000000">
                      <a:alpha val="43137"/>
                    </a:srgbClr>
                  </a:outerShdw>
                </a:effectLst>
              </a:rPr>
              <a:t>it is</a:t>
            </a:r>
            <a:r>
              <a:rPr lang="en-US" dirty="0">
                <a:solidFill>
                  <a:srgbClr val="FFFF66"/>
                </a:solidFill>
                <a:effectLst>
                  <a:outerShdw blurRad="38100" dist="38100" dir="2700000" algn="tl">
                    <a:srgbClr val="000000">
                      <a:alpha val="43137"/>
                    </a:srgbClr>
                  </a:outerShdw>
                </a:effectLst>
              </a:rPr>
              <a:t> impossible for those who were once enlightened, and have tasted the heavenly gift, and have become partakers of the Holy Spirit, and have tasted the good word of God and the powers of the age to come, if they fall away, to renew them again to repentance, since they crucify again for themselves the Son of God, and put </a:t>
            </a:r>
            <a:r>
              <a:rPr lang="en-US" i="1" dirty="0">
                <a:solidFill>
                  <a:srgbClr val="FFFF66"/>
                </a:solidFill>
                <a:effectLst>
                  <a:outerShdw blurRad="38100" dist="38100" dir="2700000" algn="tl">
                    <a:srgbClr val="000000">
                      <a:alpha val="43137"/>
                    </a:srgbClr>
                  </a:outerShdw>
                </a:effectLst>
              </a:rPr>
              <a:t>Him</a:t>
            </a:r>
            <a:r>
              <a:rPr lang="en-US" dirty="0">
                <a:solidFill>
                  <a:srgbClr val="FFFF66"/>
                </a:solidFill>
                <a:effectLst>
                  <a:outerShdw blurRad="38100" dist="38100" dir="2700000" algn="tl">
                    <a:srgbClr val="000000">
                      <a:alpha val="43137"/>
                    </a:srgbClr>
                  </a:outerShdw>
                </a:effectLst>
              </a:rPr>
              <a:t> to an open shame (</a:t>
            </a:r>
            <a:r>
              <a:rPr lang="en-US" b="1" i="1" dirty="0">
                <a:solidFill>
                  <a:schemeClr val="bg1"/>
                </a:solidFill>
                <a:effectLst>
                  <a:outerShdw blurRad="38100" dist="38100" dir="2700000" algn="tl">
                    <a:srgbClr val="000000">
                      <a:alpha val="43137"/>
                    </a:srgbClr>
                  </a:outerShdw>
                </a:effectLst>
              </a:rPr>
              <a:t>Heb. 6:4-6</a:t>
            </a:r>
            <a:r>
              <a:rPr lang="en-US" dirty="0">
                <a:solidFill>
                  <a:srgbClr val="FFFF66"/>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00000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TotalTime>
  <Words>315</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Times New Roman</vt:lpstr>
      <vt:lpstr>Wingdings</vt:lpstr>
      <vt:lpstr>Office Theme</vt:lpstr>
      <vt:lpstr>Reasons for Failure to Grow</vt:lpstr>
      <vt:lpstr>Hebrews 5:12-14</vt:lpstr>
      <vt:lpstr>Reasons for Failure in Spiritual Growth</vt:lpstr>
      <vt:lpstr>Exhortations about Spiritual Growth</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Reasons for Failure to Grow</dc:title>
  <dc:creator>Harry Osborne</dc:creator>
  <cp:lastModifiedBy>John Osborne</cp:lastModifiedBy>
  <cp:revision>13</cp:revision>
  <dcterms:created xsi:type="dcterms:W3CDTF">2016-10-15T16:17:09Z</dcterms:created>
  <dcterms:modified xsi:type="dcterms:W3CDTF">2016-10-16T11:55:32Z</dcterms:modified>
</cp:coreProperties>
</file>