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2A15"/>
    <a:srgbClr val="714B25"/>
    <a:srgbClr val="505050"/>
    <a:srgbClr val="4E341A"/>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3" autoAdjust="0"/>
    <p:restoredTop sz="99847" autoAdjust="0"/>
  </p:normalViewPr>
  <p:slideViewPr>
    <p:cSldViewPr snapToGrid="0" snapToObjects="1">
      <p:cViewPr varScale="1">
        <p:scale>
          <a:sx n="69" d="100"/>
          <a:sy n="69" d="100"/>
        </p:scale>
        <p:origin x="61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902FB14-B3DC-364B-B0AD-155C79D71011}"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B5DB1-FBA0-874F-ABF6-FBD26D594561}" type="slidenum">
              <a:rPr lang="en-US" smtClean="0"/>
              <a:t>‹#›</a:t>
            </a:fld>
            <a:endParaRPr lang="en-US"/>
          </a:p>
        </p:txBody>
      </p:sp>
    </p:spTree>
    <p:extLst>
      <p:ext uri="{BB962C8B-B14F-4D97-AF65-F5344CB8AC3E}">
        <p14:creationId xmlns:p14="http://schemas.microsoft.com/office/powerpoint/2010/main" val="3052075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02FB14-B3DC-364B-B0AD-155C79D71011}"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B5DB1-FBA0-874F-ABF6-FBD26D594561}" type="slidenum">
              <a:rPr lang="en-US" smtClean="0"/>
              <a:t>‹#›</a:t>
            </a:fld>
            <a:endParaRPr lang="en-US"/>
          </a:p>
        </p:txBody>
      </p:sp>
    </p:spTree>
    <p:extLst>
      <p:ext uri="{BB962C8B-B14F-4D97-AF65-F5344CB8AC3E}">
        <p14:creationId xmlns:p14="http://schemas.microsoft.com/office/powerpoint/2010/main" val="330067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02FB14-B3DC-364B-B0AD-155C79D71011}"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B5DB1-FBA0-874F-ABF6-FBD26D594561}" type="slidenum">
              <a:rPr lang="en-US" smtClean="0"/>
              <a:t>‹#›</a:t>
            </a:fld>
            <a:endParaRPr lang="en-US"/>
          </a:p>
        </p:txBody>
      </p:sp>
    </p:spTree>
    <p:extLst>
      <p:ext uri="{BB962C8B-B14F-4D97-AF65-F5344CB8AC3E}">
        <p14:creationId xmlns:p14="http://schemas.microsoft.com/office/powerpoint/2010/main" val="785365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02FB14-B3DC-364B-B0AD-155C79D71011}"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B5DB1-FBA0-874F-ABF6-FBD26D594561}" type="slidenum">
              <a:rPr lang="en-US" smtClean="0"/>
              <a:t>‹#›</a:t>
            </a:fld>
            <a:endParaRPr lang="en-US"/>
          </a:p>
        </p:txBody>
      </p:sp>
    </p:spTree>
    <p:extLst>
      <p:ext uri="{BB962C8B-B14F-4D97-AF65-F5344CB8AC3E}">
        <p14:creationId xmlns:p14="http://schemas.microsoft.com/office/powerpoint/2010/main" val="173678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02FB14-B3DC-364B-B0AD-155C79D71011}"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B5DB1-FBA0-874F-ABF6-FBD26D594561}" type="slidenum">
              <a:rPr lang="en-US" smtClean="0"/>
              <a:t>‹#›</a:t>
            </a:fld>
            <a:endParaRPr lang="en-US"/>
          </a:p>
        </p:txBody>
      </p:sp>
    </p:spTree>
    <p:extLst>
      <p:ext uri="{BB962C8B-B14F-4D97-AF65-F5344CB8AC3E}">
        <p14:creationId xmlns:p14="http://schemas.microsoft.com/office/powerpoint/2010/main" val="1711693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902FB14-B3DC-364B-B0AD-155C79D71011}"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2B5DB1-FBA0-874F-ABF6-FBD26D594561}" type="slidenum">
              <a:rPr lang="en-US" smtClean="0"/>
              <a:t>‹#›</a:t>
            </a:fld>
            <a:endParaRPr lang="en-US"/>
          </a:p>
        </p:txBody>
      </p:sp>
    </p:spTree>
    <p:extLst>
      <p:ext uri="{BB962C8B-B14F-4D97-AF65-F5344CB8AC3E}">
        <p14:creationId xmlns:p14="http://schemas.microsoft.com/office/powerpoint/2010/main" val="103660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02FB14-B3DC-364B-B0AD-155C79D71011}" type="datetimeFigureOut">
              <a:rPr lang="en-US" smtClean="0"/>
              <a:t>10/23/2016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2B5DB1-FBA0-874F-ABF6-FBD26D594561}" type="slidenum">
              <a:rPr lang="en-US" smtClean="0"/>
              <a:t>‹#›</a:t>
            </a:fld>
            <a:endParaRPr lang="en-US"/>
          </a:p>
        </p:txBody>
      </p:sp>
    </p:spTree>
    <p:extLst>
      <p:ext uri="{BB962C8B-B14F-4D97-AF65-F5344CB8AC3E}">
        <p14:creationId xmlns:p14="http://schemas.microsoft.com/office/powerpoint/2010/main" val="4222908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02FB14-B3DC-364B-B0AD-155C79D71011}" type="datetimeFigureOut">
              <a:rPr lang="en-US" smtClean="0"/>
              <a:t>10/23/2016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2B5DB1-FBA0-874F-ABF6-FBD26D594561}" type="slidenum">
              <a:rPr lang="en-US" smtClean="0"/>
              <a:t>‹#›</a:t>
            </a:fld>
            <a:endParaRPr lang="en-US"/>
          </a:p>
        </p:txBody>
      </p:sp>
    </p:spTree>
    <p:extLst>
      <p:ext uri="{BB962C8B-B14F-4D97-AF65-F5344CB8AC3E}">
        <p14:creationId xmlns:p14="http://schemas.microsoft.com/office/powerpoint/2010/main" val="2659572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02FB14-B3DC-364B-B0AD-155C79D71011}" type="datetimeFigureOut">
              <a:rPr lang="en-US" smtClean="0"/>
              <a:t>10/23/2016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2B5DB1-FBA0-874F-ABF6-FBD26D594561}" type="slidenum">
              <a:rPr lang="en-US" smtClean="0"/>
              <a:t>‹#›</a:t>
            </a:fld>
            <a:endParaRPr lang="en-US"/>
          </a:p>
        </p:txBody>
      </p:sp>
    </p:spTree>
    <p:extLst>
      <p:ext uri="{BB962C8B-B14F-4D97-AF65-F5344CB8AC3E}">
        <p14:creationId xmlns:p14="http://schemas.microsoft.com/office/powerpoint/2010/main" val="3160952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02FB14-B3DC-364B-B0AD-155C79D71011}"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2B5DB1-FBA0-874F-ABF6-FBD26D594561}" type="slidenum">
              <a:rPr lang="en-US" smtClean="0"/>
              <a:t>‹#›</a:t>
            </a:fld>
            <a:endParaRPr lang="en-US"/>
          </a:p>
        </p:txBody>
      </p:sp>
    </p:spTree>
    <p:extLst>
      <p:ext uri="{BB962C8B-B14F-4D97-AF65-F5344CB8AC3E}">
        <p14:creationId xmlns:p14="http://schemas.microsoft.com/office/powerpoint/2010/main" val="4192573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02FB14-B3DC-364B-B0AD-155C79D71011}"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2B5DB1-FBA0-874F-ABF6-FBD26D594561}" type="slidenum">
              <a:rPr lang="en-US" smtClean="0"/>
              <a:t>‹#›</a:t>
            </a:fld>
            <a:endParaRPr lang="en-US"/>
          </a:p>
        </p:txBody>
      </p:sp>
    </p:spTree>
    <p:extLst>
      <p:ext uri="{BB962C8B-B14F-4D97-AF65-F5344CB8AC3E}">
        <p14:creationId xmlns:p14="http://schemas.microsoft.com/office/powerpoint/2010/main" val="644052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714B25"/>
            </a:gs>
            <a:gs pos="50000">
              <a:srgbClr val="3F2A15"/>
            </a:gs>
            <a:gs pos="100000">
              <a:schemeClr val="tx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a:defRPr>
            </a:lvl1pPr>
          </a:lstStyle>
          <a:p>
            <a:fld id="{8902FB14-B3DC-364B-B0AD-155C79D71011}" type="datetimeFigureOut">
              <a:rPr lang="en-US" smtClean="0"/>
              <a:pPr/>
              <a:t>10/23/2016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a:defRPr>
            </a:lvl1pPr>
          </a:lstStyle>
          <a:p>
            <a:fld id="{832B5DB1-FBA0-874F-ABF6-FBD26D594561}" type="slidenum">
              <a:rPr lang="en-US" smtClean="0"/>
              <a:pPr/>
              <a:t>‹#›</a:t>
            </a:fld>
            <a:endParaRPr lang="en-US" dirty="0"/>
          </a:p>
        </p:txBody>
      </p:sp>
    </p:spTree>
    <p:extLst>
      <p:ext uri="{BB962C8B-B14F-4D97-AF65-F5344CB8AC3E}">
        <p14:creationId xmlns:p14="http://schemas.microsoft.com/office/powerpoint/2010/main" val="832750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Times New Roman"/>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imes New Roman"/>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Times New Roman"/>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Times New Roman"/>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Times New Roman"/>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Times New Roman"/>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1"/>
            <a:ext cx="9144000" cy="2228850"/>
          </a:xfrm>
        </p:spPr>
        <p:txBody>
          <a:bodyPr>
            <a:noAutofit/>
          </a:bodyPr>
          <a:lstStyle/>
          <a:p>
            <a:r>
              <a:rPr lang="en-US" sz="8000" b="1" dirty="0">
                <a:solidFill>
                  <a:srgbClr val="FFFF00"/>
                </a:solidFill>
                <a:effectLst>
                  <a:outerShdw blurRad="38100" dist="38100" dir="2700000" algn="tl">
                    <a:srgbClr val="000000">
                      <a:alpha val="43137"/>
                    </a:srgbClr>
                  </a:outerShdw>
                </a:effectLst>
              </a:rPr>
              <a:t>Necessities of Teaching Truth</a:t>
            </a:r>
          </a:p>
        </p:txBody>
      </p:sp>
      <p:sp>
        <p:nvSpPr>
          <p:cNvPr id="3" name="Subtitle 2"/>
          <p:cNvSpPr>
            <a:spLocks noGrp="1"/>
          </p:cNvSpPr>
          <p:nvPr>
            <p:ph type="subTitle" idx="1"/>
          </p:nvPr>
        </p:nvSpPr>
        <p:spPr>
          <a:xfrm>
            <a:off x="1371600" y="4218705"/>
            <a:ext cx="6400800" cy="1752600"/>
          </a:xfrm>
        </p:spPr>
        <p:txBody>
          <a:bodyPr>
            <a:normAutofit/>
          </a:bodyPr>
          <a:lstStyle/>
          <a:p>
            <a:r>
              <a:rPr lang="en-US" sz="5400" b="1" i="1" dirty="0">
                <a:solidFill>
                  <a:schemeClr val="bg1"/>
                </a:solidFill>
                <a:effectLst>
                  <a:outerShdw blurRad="38100" dist="38100" dir="2700000" algn="tl">
                    <a:srgbClr val="000000">
                      <a:alpha val="43137"/>
                    </a:srgbClr>
                  </a:outerShdw>
                </a:effectLst>
              </a:rPr>
              <a:t>Ezekiel 44:23-24</a:t>
            </a:r>
          </a:p>
        </p:txBody>
      </p:sp>
    </p:spTree>
    <p:extLst>
      <p:ext uri="{BB962C8B-B14F-4D97-AF65-F5344CB8AC3E}">
        <p14:creationId xmlns:p14="http://schemas.microsoft.com/office/powerpoint/2010/main" val="2950394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b="1" dirty="0">
                <a:solidFill>
                  <a:srgbClr val="FFFF00"/>
                </a:solidFill>
                <a:effectLst>
                  <a:outerShdw blurRad="38100" dist="38100" dir="2700000" algn="tl">
                    <a:srgbClr val="000000">
                      <a:alpha val="43137"/>
                    </a:srgbClr>
                  </a:outerShdw>
                </a:effectLst>
              </a:rPr>
              <a:t>Ezekiel 44:23-24</a:t>
            </a:r>
          </a:p>
        </p:txBody>
      </p:sp>
      <p:sp>
        <p:nvSpPr>
          <p:cNvPr id="5" name="TextBox 4"/>
          <p:cNvSpPr txBox="1"/>
          <p:nvPr/>
        </p:nvSpPr>
        <p:spPr>
          <a:xfrm>
            <a:off x="138545" y="1532820"/>
            <a:ext cx="8839200" cy="4278094"/>
          </a:xfrm>
          <a:prstGeom prst="rect">
            <a:avLst/>
          </a:prstGeom>
          <a:noFill/>
        </p:spPr>
        <p:txBody>
          <a:bodyPr wrap="square" rtlCol="0">
            <a:spAutoFit/>
          </a:bodyPr>
          <a:lstStyle/>
          <a:p>
            <a:r>
              <a:rPr lang="en-US" sz="3400" b="1" baseline="30000" dirty="0">
                <a:solidFill>
                  <a:schemeClr val="bg1"/>
                </a:solidFill>
                <a:effectLst>
                  <a:outerShdw blurRad="38100" dist="38100" dir="2700000" algn="tl">
                    <a:srgbClr val="000000">
                      <a:alpha val="43137"/>
                    </a:srgbClr>
                  </a:outerShdw>
                </a:effectLst>
                <a:latin typeface="Times New Roman"/>
              </a:rPr>
              <a:t>23</a:t>
            </a:r>
            <a:r>
              <a:rPr lang="en-US" sz="3400" b="1" dirty="0">
                <a:solidFill>
                  <a:schemeClr val="bg1"/>
                </a:solidFill>
                <a:effectLst>
                  <a:outerShdw blurRad="38100" dist="38100" dir="2700000" algn="tl">
                    <a:srgbClr val="000000">
                      <a:alpha val="43137"/>
                    </a:srgbClr>
                  </a:outerShdw>
                </a:effectLst>
                <a:latin typeface="Times New Roman"/>
              </a:rPr>
              <a:t> </a:t>
            </a:r>
            <a:r>
              <a:rPr lang="en-US" sz="3400" dirty="0">
                <a:solidFill>
                  <a:schemeClr val="bg1"/>
                </a:solidFill>
                <a:effectLst>
                  <a:outerShdw blurRad="38100" dist="38100" dir="2700000" algn="tl">
                    <a:srgbClr val="000000">
                      <a:alpha val="43137"/>
                    </a:srgbClr>
                  </a:outerShdw>
                </a:effectLst>
                <a:latin typeface="Times New Roman"/>
              </a:rPr>
              <a:t>“And they shall teach My people the difference between the holy and the unholy, and cause them to discern between the unclean and the clean. </a:t>
            </a:r>
            <a:r>
              <a:rPr lang="en-US" sz="3400" b="1" baseline="30000" dirty="0">
                <a:solidFill>
                  <a:schemeClr val="bg1"/>
                </a:solidFill>
                <a:effectLst>
                  <a:outerShdw blurRad="38100" dist="38100" dir="2700000" algn="tl">
                    <a:srgbClr val="000000">
                      <a:alpha val="43137"/>
                    </a:srgbClr>
                  </a:outerShdw>
                </a:effectLst>
                <a:latin typeface="Times New Roman"/>
              </a:rPr>
              <a:t>24</a:t>
            </a:r>
            <a:r>
              <a:rPr lang="en-US" sz="3400" b="1" dirty="0">
                <a:solidFill>
                  <a:schemeClr val="bg1"/>
                </a:solidFill>
                <a:effectLst>
                  <a:outerShdw blurRad="38100" dist="38100" dir="2700000" algn="tl">
                    <a:srgbClr val="000000">
                      <a:alpha val="43137"/>
                    </a:srgbClr>
                  </a:outerShdw>
                </a:effectLst>
                <a:latin typeface="Times New Roman"/>
              </a:rPr>
              <a:t> </a:t>
            </a:r>
            <a:r>
              <a:rPr lang="en-US" sz="3400" dirty="0">
                <a:solidFill>
                  <a:schemeClr val="bg1"/>
                </a:solidFill>
                <a:effectLst>
                  <a:outerShdw blurRad="38100" dist="38100" dir="2700000" algn="tl">
                    <a:srgbClr val="000000">
                      <a:alpha val="43137"/>
                    </a:srgbClr>
                  </a:outerShdw>
                </a:effectLst>
                <a:latin typeface="Times New Roman"/>
              </a:rPr>
              <a:t>In controversy they shall stand as judges, and judge it according to My judgments. They shall keep My laws and My statutes in all My appointed meetings, and they shall hallow My Sabbaths.</a:t>
            </a:r>
          </a:p>
        </p:txBody>
      </p:sp>
    </p:spTree>
    <p:extLst>
      <p:ext uri="{BB962C8B-B14F-4D97-AF65-F5344CB8AC3E}">
        <p14:creationId xmlns:p14="http://schemas.microsoft.com/office/powerpoint/2010/main" val="1169926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9454"/>
            <a:ext cx="8229600" cy="1143000"/>
          </a:xfrm>
        </p:spPr>
        <p:txBody>
          <a:bodyPr/>
          <a:lstStyle/>
          <a:p>
            <a:r>
              <a:rPr lang="en-US" b="1" dirty="0">
                <a:solidFill>
                  <a:srgbClr val="FFFF00"/>
                </a:solidFill>
                <a:effectLst>
                  <a:outerShdw blurRad="38100" dist="38100" dir="2700000" algn="tl">
                    <a:srgbClr val="000000">
                      <a:alpha val="43137"/>
                    </a:srgbClr>
                  </a:outerShdw>
                </a:effectLst>
              </a:rPr>
              <a:t>God Is Instructing the Priests</a:t>
            </a:r>
          </a:p>
        </p:txBody>
      </p:sp>
      <p:sp>
        <p:nvSpPr>
          <p:cNvPr id="4" name="Content Placeholder 3"/>
          <p:cNvSpPr>
            <a:spLocks noGrp="1"/>
          </p:cNvSpPr>
          <p:nvPr>
            <p:ph idx="1"/>
          </p:nvPr>
        </p:nvSpPr>
        <p:spPr>
          <a:xfrm>
            <a:off x="92364" y="1104466"/>
            <a:ext cx="9051637" cy="5566052"/>
          </a:xfrm>
        </p:spPr>
        <p:txBody>
          <a:bodyPr>
            <a:normAutofit/>
          </a:bodyPr>
          <a:lstStyle/>
          <a:p>
            <a:pPr>
              <a:lnSpc>
                <a:spcPct val="90000"/>
              </a:lnSpc>
              <a:buClr>
                <a:srgbClr val="FFFF00"/>
              </a:buClr>
            </a:pPr>
            <a:r>
              <a:rPr lang="en-US" dirty="0">
                <a:solidFill>
                  <a:schemeClr val="bg1"/>
                </a:solidFill>
                <a:effectLst>
                  <a:outerShdw blurRad="38100" dist="38100" dir="2700000" algn="tl">
                    <a:srgbClr val="000000">
                      <a:alpha val="43137"/>
                    </a:srgbClr>
                  </a:outerShdw>
                </a:effectLst>
                <a:latin typeface="Times New Roman" charset="0"/>
              </a:rPr>
              <a:t>God</a:t>
            </a:r>
            <a:r>
              <a:rPr lang="ja-JP" altLang="en-US" dirty="0">
                <a:solidFill>
                  <a:schemeClr val="bg1"/>
                </a:solidFill>
                <a:effectLst>
                  <a:outerShdw blurRad="38100" dist="38100" dir="2700000" algn="tl">
                    <a:srgbClr val="000000">
                      <a:alpha val="43137"/>
                    </a:srgbClr>
                  </a:outerShdw>
                </a:effectLst>
                <a:latin typeface="Times"/>
                <a:ea typeface="Times New Roman"/>
              </a:rPr>
              <a:t>’</a:t>
            </a:r>
            <a:r>
              <a:rPr lang="en-US" dirty="0">
                <a:solidFill>
                  <a:schemeClr val="bg1"/>
                </a:solidFill>
                <a:effectLst>
                  <a:outerShdw blurRad="38100" dist="38100" dir="2700000" algn="tl">
                    <a:srgbClr val="000000">
                      <a:alpha val="43137"/>
                    </a:srgbClr>
                  </a:outerShdw>
                </a:effectLst>
                <a:latin typeface="Times New Roman" charset="0"/>
              </a:rPr>
              <a:t>s law gave priests responsibility to teach</a:t>
            </a:r>
          </a:p>
          <a:p>
            <a:pPr lvl="1">
              <a:lnSpc>
                <a:spcPct val="90000"/>
              </a:lnSpc>
              <a:buClr>
                <a:schemeClr val="bg1"/>
              </a:buClr>
            </a:pPr>
            <a:r>
              <a:rPr lang="en-US" b="1" i="1" dirty="0">
                <a:solidFill>
                  <a:srgbClr val="FFC000"/>
                </a:solidFill>
                <a:effectLst>
                  <a:outerShdw blurRad="38100" dist="38100" dir="2700000" algn="tl">
                    <a:srgbClr val="000000">
                      <a:alpha val="43137"/>
                    </a:srgbClr>
                  </a:outerShdw>
                </a:effectLst>
                <a:latin typeface="Times New Roman" charset="0"/>
              </a:rPr>
              <a:t>Deut. 17:9-11  </a:t>
            </a:r>
            <a:r>
              <a:rPr lang="en-US" dirty="0">
                <a:solidFill>
                  <a:schemeClr val="accent3"/>
                </a:solidFill>
                <a:effectLst>
                  <a:outerShdw blurRad="38100" dist="38100" dir="2700000" algn="tl">
                    <a:srgbClr val="000000">
                      <a:alpha val="43137"/>
                    </a:srgbClr>
                  </a:outerShdw>
                </a:effectLst>
                <a:latin typeface="Times New Roman" charset="0"/>
              </a:rPr>
              <a:t>Priests pass judgment by law of Moses</a:t>
            </a:r>
            <a:endParaRPr lang="en-US" b="1" i="1" dirty="0">
              <a:solidFill>
                <a:srgbClr val="FFC000"/>
              </a:solidFill>
              <a:effectLst>
                <a:outerShdw blurRad="38100" dist="38100" dir="2700000" algn="tl">
                  <a:srgbClr val="000000">
                    <a:alpha val="43137"/>
                  </a:srgbClr>
                </a:outerShdw>
              </a:effectLst>
              <a:latin typeface="Times New Roman" charset="0"/>
            </a:endParaRPr>
          </a:p>
          <a:p>
            <a:pPr lvl="1">
              <a:lnSpc>
                <a:spcPct val="90000"/>
              </a:lnSpc>
              <a:buClr>
                <a:schemeClr val="bg1"/>
              </a:buClr>
            </a:pPr>
            <a:r>
              <a:rPr lang="en-US" b="1" i="1" dirty="0">
                <a:solidFill>
                  <a:srgbClr val="FFC000"/>
                </a:solidFill>
                <a:effectLst>
                  <a:outerShdw blurRad="38100" dist="38100" dir="2700000" algn="tl">
                    <a:srgbClr val="000000">
                      <a:alpha val="43137"/>
                    </a:srgbClr>
                  </a:outerShdw>
                </a:effectLst>
                <a:latin typeface="Times New Roman" charset="0"/>
              </a:rPr>
              <a:t>Deut. 33:10  </a:t>
            </a:r>
            <a:r>
              <a:rPr lang="en-US" dirty="0">
                <a:solidFill>
                  <a:srgbClr val="9BBB59"/>
                </a:solidFill>
                <a:effectLst>
                  <a:outerShdw blurRad="38100" dist="38100" dir="2700000" algn="tl">
                    <a:srgbClr val="000000">
                      <a:alpha val="43137"/>
                    </a:srgbClr>
                  </a:outerShdw>
                </a:effectLst>
                <a:latin typeface="Times New Roman" charset="0"/>
              </a:rPr>
              <a:t>Priests first job was to teach the law</a:t>
            </a:r>
            <a:endParaRPr lang="en-US" b="1" i="1" dirty="0">
              <a:solidFill>
                <a:srgbClr val="FFC000"/>
              </a:solidFill>
              <a:effectLst>
                <a:outerShdw blurRad="38100" dist="38100" dir="2700000" algn="tl">
                  <a:srgbClr val="000000">
                    <a:alpha val="43137"/>
                  </a:srgbClr>
                </a:outerShdw>
              </a:effectLst>
              <a:latin typeface="Times New Roman" charset="0"/>
            </a:endParaRPr>
          </a:p>
          <a:p>
            <a:pPr lvl="1">
              <a:lnSpc>
                <a:spcPct val="90000"/>
              </a:lnSpc>
              <a:buClr>
                <a:schemeClr val="bg1"/>
              </a:buClr>
            </a:pPr>
            <a:r>
              <a:rPr lang="en-US" b="1" i="1" dirty="0">
                <a:solidFill>
                  <a:srgbClr val="FFC000"/>
                </a:solidFill>
                <a:effectLst>
                  <a:outerShdw blurRad="38100" dist="38100" dir="2700000" algn="tl">
                    <a:srgbClr val="000000">
                      <a:alpha val="43137"/>
                    </a:srgbClr>
                  </a:outerShdw>
                </a:effectLst>
                <a:latin typeface="Times New Roman" charset="0"/>
              </a:rPr>
              <a:t>Lev. 10:8-11 </a:t>
            </a:r>
            <a:r>
              <a:rPr lang="en-US" dirty="0">
                <a:solidFill>
                  <a:srgbClr val="9BBB59"/>
                </a:solidFill>
                <a:effectLst>
                  <a:outerShdw blurRad="38100" dist="38100" dir="2700000" algn="tl">
                    <a:srgbClr val="000000">
                      <a:alpha val="43137"/>
                    </a:srgbClr>
                  </a:outerShdw>
                </a:effectLst>
                <a:latin typeface="Times New Roman" charset="0"/>
              </a:rPr>
              <a:t>Discern holy &amp; unholy by the law - teach it</a:t>
            </a:r>
            <a:endParaRPr lang="en-US" b="1" i="1" dirty="0">
              <a:solidFill>
                <a:srgbClr val="FFC000"/>
              </a:solidFill>
              <a:effectLst>
                <a:outerShdw blurRad="38100" dist="38100" dir="2700000" algn="tl">
                  <a:srgbClr val="000000">
                    <a:alpha val="43137"/>
                  </a:srgbClr>
                </a:outerShdw>
              </a:effectLst>
              <a:latin typeface="Times New Roman" charset="0"/>
            </a:endParaRPr>
          </a:p>
          <a:p>
            <a:pPr>
              <a:lnSpc>
                <a:spcPct val="90000"/>
              </a:lnSpc>
              <a:buClr>
                <a:srgbClr val="FFFF00"/>
              </a:buClr>
            </a:pPr>
            <a:r>
              <a:rPr lang="en-US" dirty="0">
                <a:solidFill>
                  <a:schemeClr val="bg1"/>
                </a:solidFill>
                <a:effectLst>
                  <a:outerShdw blurRad="38100" dist="38100" dir="2700000" algn="tl">
                    <a:srgbClr val="000000">
                      <a:alpha val="43137"/>
                    </a:srgbClr>
                  </a:outerShdw>
                </a:effectLst>
                <a:latin typeface="Times New Roman" charset="0"/>
              </a:rPr>
              <a:t>Priests failed to do so properly</a:t>
            </a:r>
          </a:p>
          <a:p>
            <a:pPr lvl="1">
              <a:lnSpc>
                <a:spcPct val="90000"/>
              </a:lnSpc>
              <a:buClr>
                <a:schemeClr val="bg1"/>
              </a:buClr>
            </a:pPr>
            <a:r>
              <a:rPr lang="en-US" b="1" i="1" dirty="0">
                <a:solidFill>
                  <a:srgbClr val="FFC000"/>
                </a:solidFill>
                <a:effectLst>
                  <a:outerShdw blurRad="38100" dist="38100" dir="2700000" algn="tl">
                    <a:srgbClr val="000000">
                      <a:alpha val="43137"/>
                    </a:srgbClr>
                  </a:outerShdw>
                </a:effectLst>
                <a:latin typeface="Times New Roman" charset="0"/>
              </a:rPr>
              <a:t>2 Chron.19:8-10</a:t>
            </a:r>
            <a:r>
              <a:rPr lang="en-US" b="1" i="1" dirty="0">
                <a:solidFill>
                  <a:srgbClr val="FFFF66"/>
                </a:solidFill>
                <a:effectLst>
                  <a:outerShdw blurRad="38100" dist="38100" dir="2700000" algn="tl">
                    <a:srgbClr val="000000">
                      <a:alpha val="43137"/>
                    </a:srgbClr>
                  </a:outerShdw>
                </a:effectLst>
                <a:latin typeface="Times New Roman" charset="0"/>
              </a:rPr>
              <a:t>  </a:t>
            </a:r>
            <a:r>
              <a:rPr lang="en-US" dirty="0">
                <a:solidFill>
                  <a:srgbClr val="9BBB59"/>
                </a:solidFill>
                <a:effectLst>
                  <a:outerShdw blurRad="38100" dist="38100" dir="2700000" algn="tl">
                    <a:srgbClr val="000000">
                      <a:alpha val="43137"/>
                    </a:srgbClr>
                  </a:outerShdw>
                </a:effectLst>
                <a:latin typeface="Times New Roman" charset="0"/>
              </a:rPr>
              <a:t>Did so properly at times, but...</a:t>
            </a:r>
            <a:endParaRPr lang="en-US" b="1" i="1" dirty="0">
              <a:solidFill>
                <a:srgbClr val="9BBB59"/>
              </a:solidFill>
              <a:effectLst>
                <a:outerShdw blurRad="38100" dist="38100" dir="2700000" algn="tl">
                  <a:srgbClr val="000000">
                    <a:alpha val="43137"/>
                  </a:srgbClr>
                </a:outerShdw>
              </a:effectLst>
              <a:latin typeface="Times New Roman" charset="0"/>
            </a:endParaRPr>
          </a:p>
          <a:p>
            <a:pPr lvl="1">
              <a:lnSpc>
                <a:spcPct val="90000"/>
              </a:lnSpc>
              <a:buClr>
                <a:schemeClr val="bg1"/>
              </a:buClr>
            </a:pPr>
            <a:r>
              <a:rPr lang="en-US" b="1" i="1" dirty="0">
                <a:solidFill>
                  <a:srgbClr val="FFC000"/>
                </a:solidFill>
                <a:effectLst>
                  <a:outerShdw blurRad="38100" dist="38100" dir="2700000" algn="tl">
                    <a:srgbClr val="000000">
                      <a:alpha val="43137"/>
                    </a:srgbClr>
                  </a:outerShdw>
                </a:effectLst>
                <a:latin typeface="Times New Roman" charset="0"/>
              </a:rPr>
              <a:t>Micah 3:11</a:t>
            </a:r>
            <a:r>
              <a:rPr lang="en-US" dirty="0">
                <a:solidFill>
                  <a:srgbClr val="FFC000"/>
                </a:solidFill>
                <a:effectLst>
                  <a:outerShdw blurRad="38100" dist="38100" dir="2700000" algn="tl">
                    <a:srgbClr val="000000">
                      <a:alpha val="43137"/>
                    </a:srgbClr>
                  </a:outerShdw>
                </a:effectLst>
                <a:latin typeface="Times New Roman" charset="0"/>
              </a:rPr>
              <a:t>  </a:t>
            </a:r>
            <a:r>
              <a:rPr lang="en-US" dirty="0">
                <a:solidFill>
                  <a:srgbClr val="9BBB59"/>
                </a:solidFill>
                <a:effectLst>
                  <a:outerShdw blurRad="38100" dist="38100" dir="2700000" algn="tl">
                    <a:srgbClr val="000000">
                      <a:alpha val="43137"/>
                    </a:srgbClr>
                  </a:outerShdw>
                </a:effectLst>
                <a:latin typeface="Times New Roman" charset="0"/>
              </a:rPr>
              <a:t>Taught for hire</a:t>
            </a:r>
          </a:p>
          <a:p>
            <a:pPr lvl="1">
              <a:lnSpc>
                <a:spcPct val="90000"/>
              </a:lnSpc>
              <a:buClr>
                <a:schemeClr val="bg1"/>
              </a:buClr>
            </a:pPr>
            <a:r>
              <a:rPr lang="en-US" b="1" i="1" dirty="0">
                <a:solidFill>
                  <a:srgbClr val="FFC000"/>
                </a:solidFill>
                <a:effectLst>
                  <a:outerShdw blurRad="38100" dist="38100" dir="2700000" algn="tl">
                    <a:srgbClr val="000000">
                      <a:alpha val="43137"/>
                    </a:srgbClr>
                  </a:outerShdw>
                </a:effectLst>
                <a:latin typeface="Times New Roman" charset="0"/>
              </a:rPr>
              <a:t>Zeph. 3:4</a:t>
            </a:r>
            <a:r>
              <a:rPr lang="en-US" dirty="0">
                <a:solidFill>
                  <a:srgbClr val="FFC000"/>
                </a:solidFill>
                <a:effectLst>
                  <a:outerShdw blurRad="38100" dist="38100" dir="2700000" algn="tl">
                    <a:srgbClr val="000000">
                      <a:alpha val="43137"/>
                    </a:srgbClr>
                  </a:outerShdw>
                </a:effectLst>
                <a:latin typeface="Times New Roman" charset="0"/>
              </a:rPr>
              <a:t>  </a:t>
            </a:r>
            <a:r>
              <a:rPr lang="en-US" dirty="0">
                <a:solidFill>
                  <a:srgbClr val="9BBB59"/>
                </a:solidFill>
                <a:effectLst>
                  <a:outerShdw blurRad="38100" dist="38100" dir="2700000" algn="tl">
                    <a:srgbClr val="000000">
                      <a:alpha val="43137"/>
                    </a:srgbClr>
                  </a:outerShdw>
                </a:effectLst>
                <a:latin typeface="Times New Roman" charset="0"/>
              </a:rPr>
              <a:t>Did violence to law &amp; profaned…</a:t>
            </a:r>
          </a:p>
          <a:p>
            <a:pPr lvl="1">
              <a:lnSpc>
                <a:spcPct val="90000"/>
              </a:lnSpc>
              <a:buClr>
                <a:schemeClr val="bg1"/>
              </a:buClr>
            </a:pPr>
            <a:r>
              <a:rPr lang="en-US" b="1" i="1" dirty="0">
                <a:solidFill>
                  <a:srgbClr val="FFC000"/>
                </a:solidFill>
                <a:effectLst>
                  <a:outerShdw blurRad="38100" dist="38100" dir="2700000" algn="tl">
                    <a:srgbClr val="000000">
                      <a:alpha val="43137"/>
                    </a:srgbClr>
                  </a:outerShdw>
                </a:effectLst>
                <a:latin typeface="Times New Roman" charset="0"/>
              </a:rPr>
              <a:t>Mal. 2:7-9</a:t>
            </a:r>
            <a:r>
              <a:rPr lang="en-US" dirty="0">
                <a:solidFill>
                  <a:srgbClr val="FFC000"/>
                </a:solidFill>
                <a:effectLst>
                  <a:outerShdw blurRad="38100" dist="38100" dir="2700000" algn="tl">
                    <a:srgbClr val="000000">
                      <a:alpha val="43137"/>
                    </a:srgbClr>
                  </a:outerShdw>
                </a:effectLst>
                <a:latin typeface="Times New Roman" charset="0"/>
              </a:rPr>
              <a:t>  </a:t>
            </a:r>
            <a:r>
              <a:rPr lang="en-US" dirty="0">
                <a:solidFill>
                  <a:srgbClr val="9BBB59"/>
                </a:solidFill>
                <a:effectLst>
                  <a:outerShdw blurRad="38100" dist="38100" dir="2700000" algn="tl">
                    <a:srgbClr val="000000">
                      <a:alpha val="43137"/>
                    </a:srgbClr>
                  </a:outerShdw>
                </a:effectLst>
                <a:latin typeface="Times New Roman" charset="0"/>
              </a:rPr>
              <a:t>Did not teach law, but turned aside</a:t>
            </a:r>
          </a:p>
          <a:p>
            <a:pPr>
              <a:lnSpc>
                <a:spcPct val="90000"/>
              </a:lnSpc>
              <a:buClr>
                <a:srgbClr val="FFFF00"/>
              </a:buClr>
            </a:pPr>
            <a:r>
              <a:rPr lang="en-US" dirty="0">
                <a:solidFill>
                  <a:schemeClr val="bg1"/>
                </a:solidFill>
                <a:effectLst>
                  <a:outerShdw blurRad="38100" dist="38100" dir="2700000" algn="tl">
                    <a:srgbClr val="000000">
                      <a:alpha val="43137"/>
                    </a:srgbClr>
                  </a:outerShdw>
                </a:effectLst>
                <a:latin typeface="Times New Roman" charset="0"/>
              </a:rPr>
              <a:t>Result was lack of knowledge leading to ultimate destruction (</a:t>
            </a:r>
            <a:r>
              <a:rPr lang="en-US" b="1" i="1" dirty="0">
                <a:solidFill>
                  <a:srgbClr val="FFC000"/>
                </a:solidFill>
                <a:effectLst>
                  <a:outerShdw blurRad="38100" dist="38100" dir="2700000" algn="tl">
                    <a:srgbClr val="000000">
                      <a:alpha val="43137"/>
                    </a:srgbClr>
                  </a:outerShdw>
                </a:effectLst>
                <a:latin typeface="Times New Roman" charset="0"/>
              </a:rPr>
              <a:t>Hos. 4:6</a:t>
            </a:r>
            <a:r>
              <a:rPr lang="en-US" dirty="0">
                <a:solidFill>
                  <a:schemeClr val="bg1"/>
                </a:solidFill>
                <a:effectLst>
                  <a:outerShdw blurRad="38100" dist="38100" dir="2700000" algn="tl">
                    <a:srgbClr val="000000">
                      <a:alpha val="43137"/>
                    </a:srgbClr>
                  </a:outerShdw>
                </a:effectLst>
                <a:latin typeface="Times New Roman" charset="0"/>
              </a:rPr>
              <a:t>)</a:t>
            </a:r>
          </a:p>
        </p:txBody>
      </p:sp>
    </p:spTree>
    <p:extLst>
      <p:ext uri="{BB962C8B-B14F-4D97-AF65-F5344CB8AC3E}">
        <p14:creationId xmlns:p14="http://schemas.microsoft.com/office/powerpoint/2010/main" val="321583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862"/>
            <a:ext cx="9144000" cy="940676"/>
          </a:xfrm>
        </p:spPr>
        <p:txBody>
          <a:bodyPr/>
          <a:lstStyle/>
          <a:p>
            <a:r>
              <a:rPr lang="en-US" b="1" dirty="0">
                <a:solidFill>
                  <a:srgbClr val="FFFF00"/>
                </a:solidFill>
                <a:effectLst>
                  <a:outerShdw blurRad="38100" dist="38100" dir="2700000" algn="tl">
                    <a:srgbClr val="000000">
                      <a:alpha val="43137"/>
                    </a:srgbClr>
                  </a:outerShdw>
                </a:effectLst>
              </a:rPr>
              <a:t>Necessities of Teaching the Truth</a:t>
            </a:r>
          </a:p>
        </p:txBody>
      </p:sp>
      <p:sp>
        <p:nvSpPr>
          <p:cNvPr id="3" name="Content Placeholder 2"/>
          <p:cNvSpPr>
            <a:spLocks noGrp="1"/>
          </p:cNvSpPr>
          <p:nvPr>
            <p:ph idx="1"/>
          </p:nvPr>
        </p:nvSpPr>
        <p:spPr>
          <a:xfrm>
            <a:off x="196273" y="954209"/>
            <a:ext cx="8947727" cy="5903791"/>
          </a:xfrm>
        </p:spPr>
        <p:txBody>
          <a:bodyPr>
            <a:normAutofit lnSpcReduction="10000"/>
          </a:bodyPr>
          <a:lstStyle/>
          <a:p>
            <a:pPr>
              <a:buClr>
                <a:srgbClr val="FFFF00"/>
              </a:buClr>
            </a:pPr>
            <a:r>
              <a:rPr lang="en-US" dirty="0">
                <a:solidFill>
                  <a:schemeClr val="bg1"/>
                </a:solidFill>
                <a:effectLst>
                  <a:outerShdw blurRad="38100" dist="38100" dir="2700000" algn="tl">
                    <a:srgbClr val="000000">
                      <a:alpha val="43137"/>
                    </a:srgbClr>
                  </a:outerShdw>
                </a:effectLst>
              </a:rPr>
              <a:t>Teach the difference between holy and unholy</a:t>
            </a:r>
          </a:p>
          <a:p>
            <a:pPr lvl="1">
              <a:buClr>
                <a:schemeClr val="bg1"/>
              </a:buClr>
            </a:pPr>
            <a:r>
              <a:rPr lang="en-US" b="1" i="1" dirty="0">
                <a:solidFill>
                  <a:srgbClr val="FFC000"/>
                </a:solidFill>
                <a:effectLst>
                  <a:outerShdw blurRad="38100" dist="38100" dir="2700000" algn="tl">
                    <a:srgbClr val="000000">
                      <a:alpha val="43137"/>
                    </a:srgbClr>
                  </a:outerShdw>
                </a:effectLst>
                <a:latin typeface="Times New Roman" charset="0"/>
              </a:rPr>
              <a:t>2 Tim. 2:15</a:t>
            </a:r>
            <a:r>
              <a:rPr lang="en-US" dirty="0">
                <a:effectLst>
                  <a:outerShdw blurRad="38100" dist="38100" dir="2700000" algn="tl">
                    <a:srgbClr val="000000">
                      <a:alpha val="43137"/>
                    </a:srgbClr>
                  </a:outerShdw>
                </a:effectLst>
                <a:latin typeface="Times New Roman" charset="0"/>
              </a:rPr>
              <a:t>  </a:t>
            </a:r>
            <a:r>
              <a:rPr lang="ja-JP" altLang="en-US" dirty="0">
                <a:solidFill>
                  <a:srgbClr val="92D050"/>
                </a:solidFill>
                <a:effectLst>
                  <a:outerShdw blurRad="38100" dist="38100" dir="2700000" algn="tl">
                    <a:srgbClr val="000000">
                      <a:alpha val="43137"/>
                    </a:srgbClr>
                  </a:outerShdw>
                </a:effectLst>
                <a:latin typeface="Times"/>
                <a:ea typeface="Times New Roman"/>
              </a:rPr>
              <a:t>“</a:t>
            </a:r>
            <a:r>
              <a:rPr lang="en-US" altLang="ja-JP" dirty="0">
                <a:solidFill>
                  <a:srgbClr val="92D050"/>
                </a:solidFill>
                <a:effectLst>
                  <a:outerShdw blurRad="38100" dist="38100" dir="2700000" algn="tl">
                    <a:srgbClr val="000000">
                      <a:alpha val="43137"/>
                    </a:srgbClr>
                  </a:outerShdw>
                </a:effectLst>
                <a:latin typeface="Times New Roman" charset="0"/>
              </a:rPr>
              <a:t>…r</a:t>
            </a:r>
            <a:r>
              <a:rPr lang="en-US" dirty="0">
                <a:solidFill>
                  <a:srgbClr val="92D050"/>
                </a:solidFill>
                <a:effectLst>
                  <a:outerShdw blurRad="38100" dist="38100" dir="2700000" algn="tl">
                    <a:srgbClr val="000000">
                      <a:alpha val="43137"/>
                    </a:srgbClr>
                  </a:outerShdw>
                </a:effectLst>
                <a:latin typeface="Times New Roman" charset="0"/>
              </a:rPr>
              <a:t>ightly dividing the word</a:t>
            </a:r>
            <a:r>
              <a:rPr lang="ja-JP" altLang="en-US" dirty="0">
                <a:solidFill>
                  <a:srgbClr val="92D050"/>
                </a:solidFill>
                <a:effectLst>
                  <a:outerShdw blurRad="38100" dist="38100" dir="2700000" algn="tl">
                    <a:srgbClr val="000000">
                      <a:alpha val="43137"/>
                    </a:srgbClr>
                  </a:outerShdw>
                </a:effectLst>
                <a:latin typeface="Times"/>
                <a:ea typeface="Times New Roman"/>
              </a:rPr>
              <a:t>”</a:t>
            </a:r>
            <a:r>
              <a:rPr lang="en-US" altLang="ja-JP" dirty="0">
                <a:solidFill>
                  <a:srgbClr val="92D050"/>
                </a:solidFill>
                <a:effectLst>
                  <a:outerShdw blurRad="38100" dist="38100" dir="2700000" algn="tl">
                    <a:srgbClr val="000000">
                      <a:alpha val="43137"/>
                    </a:srgbClr>
                  </a:outerShdw>
                </a:effectLst>
                <a:latin typeface="Times"/>
                <a:ea typeface="Times New Roman"/>
              </a:rPr>
              <a:t> (</a:t>
            </a:r>
            <a:r>
              <a:rPr lang="en-US" b="1" i="1" dirty="0">
                <a:solidFill>
                  <a:srgbClr val="FFC000"/>
                </a:solidFill>
                <a:effectLst>
                  <a:outerShdw blurRad="38100" dist="38100" dir="2700000" algn="tl">
                    <a:srgbClr val="000000">
                      <a:alpha val="43137"/>
                    </a:srgbClr>
                  </a:outerShdw>
                </a:effectLst>
                <a:latin typeface="Times New Roman" charset="0"/>
              </a:rPr>
              <a:t>Heb. 5:14</a:t>
            </a:r>
            <a:r>
              <a:rPr lang="en-US" altLang="ja-JP" dirty="0">
                <a:solidFill>
                  <a:srgbClr val="92D050"/>
                </a:solidFill>
                <a:effectLst>
                  <a:outerShdw blurRad="38100" dist="38100" dir="2700000" algn="tl">
                    <a:srgbClr val="000000">
                      <a:alpha val="43137"/>
                    </a:srgbClr>
                  </a:outerShdw>
                </a:effectLst>
                <a:latin typeface="Times"/>
                <a:ea typeface="Times New Roman"/>
              </a:rPr>
              <a:t>)</a:t>
            </a:r>
            <a:endParaRPr lang="en-US" dirty="0">
              <a:solidFill>
                <a:srgbClr val="92D050"/>
              </a:solidFill>
              <a:effectLst>
                <a:outerShdw blurRad="38100" dist="38100" dir="2700000" algn="tl">
                  <a:srgbClr val="000000">
                    <a:alpha val="43137"/>
                  </a:srgbClr>
                </a:outerShdw>
              </a:effectLst>
              <a:latin typeface="Times New Roman" charset="0"/>
            </a:endParaRPr>
          </a:p>
          <a:p>
            <a:pPr lvl="1">
              <a:buClr>
                <a:schemeClr val="bg1"/>
              </a:buClr>
            </a:pPr>
            <a:r>
              <a:rPr lang="en-US" b="1" i="1" dirty="0">
                <a:solidFill>
                  <a:srgbClr val="FFC000"/>
                </a:solidFill>
                <a:effectLst>
                  <a:outerShdw blurRad="38100" dist="38100" dir="2700000" algn="tl">
                    <a:srgbClr val="000000">
                      <a:alpha val="43137"/>
                    </a:srgbClr>
                  </a:outerShdw>
                </a:effectLst>
                <a:latin typeface="Times New Roman" charset="0"/>
              </a:rPr>
              <a:t>1 Thess. 5:21-22</a:t>
            </a:r>
            <a:r>
              <a:rPr lang="en-US" dirty="0">
                <a:effectLst>
                  <a:outerShdw blurRad="38100" dist="38100" dir="2700000" algn="tl">
                    <a:srgbClr val="000000">
                      <a:alpha val="43137"/>
                    </a:srgbClr>
                  </a:outerShdw>
                </a:effectLst>
                <a:latin typeface="Times New Roman" charset="0"/>
              </a:rPr>
              <a:t>  </a:t>
            </a:r>
            <a:r>
              <a:rPr lang="ja-JP" altLang="en-US" dirty="0">
                <a:solidFill>
                  <a:srgbClr val="92D050"/>
                </a:solidFill>
                <a:effectLst>
                  <a:outerShdw blurRad="38100" dist="38100" dir="2700000" algn="tl">
                    <a:srgbClr val="000000">
                      <a:alpha val="43137"/>
                    </a:srgbClr>
                  </a:outerShdw>
                </a:effectLst>
                <a:latin typeface="Times"/>
                <a:ea typeface="Times New Roman"/>
              </a:rPr>
              <a:t>“</a:t>
            </a:r>
            <a:r>
              <a:rPr lang="en-US" dirty="0">
                <a:solidFill>
                  <a:srgbClr val="92D050"/>
                </a:solidFill>
                <a:effectLst>
                  <a:outerShdw blurRad="38100" dist="38100" dir="2700000" algn="tl">
                    <a:srgbClr val="000000">
                      <a:alpha val="43137"/>
                    </a:srgbClr>
                  </a:outerShdw>
                </a:effectLst>
                <a:latin typeface="Times New Roman" charset="0"/>
              </a:rPr>
              <a:t>prove all things</a:t>
            </a:r>
            <a:r>
              <a:rPr lang="ja-JP" altLang="en-US" dirty="0">
                <a:solidFill>
                  <a:srgbClr val="92D050"/>
                </a:solidFill>
                <a:effectLst>
                  <a:outerShdw blurRad="38100" dist="38100" dir="2700000" algn="tl">
                    <a:srgbClr val="000000">
                      <a:alpha val="43137"/>
                    </a:srgbClr>
                  </a:outerShdw>
                </a:effectLst>
                <a:latin typeface="Times"/>
                <a:ea typeface="Times New Roman"/>
              </a:rPr>
              <a:t>”</a:t>
            </a:r>
            <a:endParaRPr lang="en-US" dirty="0">
              <a:solidFill>
                <a:srgbClr val="92D050"/>
              </a:solidFill>
              <a:effectLst>
                <a:outerShdw blurRad="38100" dist="38100" dir="2700000" algn="tl">
                  <a:srgbClr val="000000">
                    <a:alpha val="43137"/>
                  </a:srgbClr>
                </a:outerShdw>
              </a:effectLst>
              <a:latin typeface="Times New Roman" charset="0"/>
            </a:endParaRPr>
          </a:p>
          <a:p>
            <a:pPr lvl="1">
              <a:buClr>
                <a:schemeClr val="bg1"/>
              </a:buClr>
            </a:pPr>
            <a:r>
              <a:rPr lang="en-US" b="1" i="1" dirty="0">
                <a:solidFill>
                  <a:srgbClr val="FFC000"/>
                </a:solidFill>
                <a:effectLst>
                  <a:outerShdw blurRad="38100" dist="38100" dir="2700000" algn="tl">
                    <a:srgbClr val="000000">
                      <a:alpha val="43137"/>
                    </a:srgbClr>
                  </a:outerShdw>
                </a:effectLst>
                <a:latin typeface="Times New Roman" charset="0"/>
              </a:rPr>
              <a:t>Eph. 5:8-10</a:t>
            </a:r>
            <a:r>
              <a:rPr lang="en-US" dirty="0">
                <a:solidFill>
                  <a:srgbClr val="FFC000"/>
                </a:solidFill>
                <a:effectLst>
                  <a:outerShdw blurRad="38100" dist="38100" dir="2700000" algn="tl">
                    <a:srgbClr val="000000">
                      <a:alpha val="43137"/>
                    </a:srgbClr>
                  </a:outerShdw>
                </a:effectLst>
                <a:latin typeface="Times New Roman" charset="0"/>
              </a:rPr>
              <a:t>  </a:t>
            </a:r>
            <a:r>
              <a:rPr lang="en-US" dirty="0">
                <a:solidFill>
                  <a:srgbClr val="92D050"/>
                </a:solidFill>
                <a:effectLst>
                  <a:outerShdw blurRad="38100" dist="38100" dir="2700000" algn="tl">
                    <a:srgbClr val="000000">
                      <a:alpha val="43137"/>
                    </a:srgbClr>
                  </a:outerShdw>
                </a:effectLst>
                <a:latin typeface="Times New Roman" charset="0"/>
              </a:rPr>
              <a:t>“...finding out what is acceptable...”</a:t>
            </a:r>
            <a:endParaRPr lang="en-US" dirty="0">
              <a:solidFill>
                <a:srgbClr val="92D050"/>
              </a:solidFill>
              <a:effectLst>
                <a:outerShdw blurRad="38100" dist="38100" dir="2700000" algn="tl">
                  <a:srgbClr val="000000">
                    <a:alpha val="43137"/>
                  </a:srgbClr>
                </a:outerShdw>
              </a:effectLst>
            </a:endParaRPr>
          </a:p>
          <a:p>
            <a:pPr>
              <a:buClr>
                <a:srgbClr val="FFFF00"/>
              </a:buClr>
            </a:pPr>
            <a:r>
              <a:rPr lang="en-US" dirty="0">
                <a:solidFill>
                  <a:schemeClr val="bg1"/>
                </a:solidFill>
                <a:effectLst>
                  <a:outerShdw blurRad="38100" dist="38100" dir="2700000" algn="tl">
                    <a:srgbClr val="000000">
                      <a:alpha val="43137"/>
                    </a:srgbClr>
                  </a:outerShdw>
                </a:effectLst>
              </a:rPr>
              <a:t>Judge in controversy based on truth taught</a:t>
            </a:r>
          </a:p>
          <a:p>
            <a:pPr lvl="1">
              <a:buClr>
                <a:schemeClr val="bg1"/>
              </a:buClr>
            </a:pPr>
            <a:r>
              <a:rPr lang="en-US" dirty="0">
                <a:solidFill>
                  <a:srgbClr val="92D050"/>
                </a:solidFill>
                <a:effectLst>
                  <a:outerShdw blurRad="38100" dist="38100" dir="2700000" algn="tl">
                    <a:srgbClr val="000000">
                      <a:alpha val="43137"/>
                    </a:srgbClr>
                  </a:outerShdw>
                </a:effectLst>
                <a:latin typeface="Times New Roman" charset="0"/>
              </a:rPr>
              <a:t>Not by appearance (</a:t>
            </a:r>
            <a:r>
              <a:rPr lang="en-US" b="1" i="1" dirty="0">
                <a:solidFill>
                  <a:srgbClr val="FFC000"/>
                </a:solidFill>
                <a:effectLst>
                  <a:outerShdw blurRad="38100" dist="38100" dir="2700000" algn="tl">
                    <a:srgbClr val="000000">
                      <a:alpha val="43137"/>
                    </a:srgbClr>
                  </a:outerShdw>
                </a:effectLst>
                <a:latin typeface="Times New Roman" charset="0"/>
              </a:rPr>
              <a:t>John 7:24</a:t>
            </a:r>
            <a:r>
              <a:rPr lang="en-US" dirty="0">
                <a:solidFill>
                  <a:srgbClr val="92D050"/>
                </a:solidFill>
                <a:effectLst>
                  <a:outerShdw blurRad="38100" dist="38100" dir="2700000" algn="tl">
                    <a:srgbClr val="000000">
                      <a:alpha val="43137"/>
                    </a:srgbClr>
                  </a:outerShdw>
                </a:effectLst>
                <a:latin typeface="Times New Roman" charset="0"/>
              </a:rPr>
              <a:t>)</a:t>
            </a:r>
          </a:p>
          <a:p>
            <a:pPr lvl="1">
              <a:buClr>
                <a:schemeClr val="bg1"/>
              </a:buClr>
            </a:pPr>
            <a:r>
              <a:rPr lang="en-US" dirty="0">
                <a:solidFill>
                  <a:srgbClr val="92D050"/>
                </a:solidFill>
                <a:effectLst>
                  <a:outerShdw blurRad="38100" dist="38100" dir="2700000" algn="tl">
                    <a:srgbClr val="000000">
                      <a:alpha val="43137"/>
                    </a:srgbClr>
                  </a:outerShdw>
                </a:effectLst>
                <a:latin typeface="Times New Roman" charset="0"/>
              </a:rPr>
              <a:t>Not based on esteem for man (</a:t>
            </a:r>
            <a:r>
              <a:rPr lang="en-US" b="1" i="1" dirty="0">
                <a:solidFill>
                  <a:srgbClr val="FFC000"/>
                </a:solidFill>
                <a:effectLst>
                  <a:outerShdw blurRad="38100" dist="38100" dir="2700000" algn="tl">
                    <a:srgbClr val="000000">
                      <a:alpha val="43137"/>
                    </a:srgbClr>
                  </a:outerShdw>
                </a:effectLst>
                <a:latin typeface="Times New Roman" charset="0"/>
              </a:rPr>
              <a:t>1 Cor. 4:6</a:t>
            </a:r>
            <a:r>
              <a:rPr lang="en-US" dirty="0">
                <a:solidFill>
                  <a:srgbClr val="92D050"/>
                </a:solidFill>
                <a:effectLst>
                  <a:outerShdw blurRad="38100" dist="38100" dir="2700000" algn="tl">
                    <a:srgbClr val="000000">
                      <a:alpha val="43137"/>
                    </a:srgbClr>
                  </a:outerShdw>
                </a:effectLst>
                <a:latin typeface="Times New Roman" charset="0"/>
              </a:rPr>
              <a:t>)</a:t>
            </a:r>
          </a:p>
          <a:p>
            <a:pPr lvl="1">
              <a:buClr>
                <a:schemeClr val="bg1"/>
              </a:buClr>
            </a:pPr>
            <a:r>
              <a:rPr lang="en-US" dirty="0">
                <a:solidFill>
                  <a:srgbClr val="92D050"/>
                </a:solidFill>
                <a:effectLst>
                  <a:outerShdw blurRad="38100" dist="38100" dir="2700000" algn="tl">
                    <a:srgbClr val="000000">
                      <a:alpha val="43137"/>
                    </a:srgbClr>
                  </a:outerShdw>
                </a:effectLst>
              </a:rPr>
              <a:t>But according to truth (</a:t>
            </a:r>
            <a:r>
              <a:rPr lang="en-US" b="1" i="1" dirty="0">
                <a:solidFill>
                  <a:srgbClr val="FFC000"/>
                </a:solidFill>
                <a:effectLst>
                  <a:outerShdw blurRad="38100" dist="38100" dir="2700000" algn="tl">
                    <a:srgbClr val="000000">
                      <a:alpha val="43137"/>
                    </a:srgbClr>
                  </a:outerShdw>
                </a:effectLst>
              </a:rPr>
              <a:t>Eph. 4:14-15</a:t>
            </a:r>
            <a:r>
              <a:rPr lang="en-US" dirty="0">
                <a:solidFill>
                  <a:srgbClr val="92D050"/>
                </a:solidFill>
                <a:effectLst>
                  <a:outerShdw blurRad="38100" dist="38100" dir="2700000" algn="tl">
                    <a:srgbClr val="000000">
                      <a:alpha val="43137"/>
                    </a:srgbClr>
                  </a:outerShdw>
                </a:effectLst>
              </a:rPr>
              <a:t>)</a:t>
            </a:r>
          </a:p>
          <a:p>
            <a:pPr>
              <a:buClr>
                <a:srgbClr val="FFFF00"/>
              </a:buClr>
            </a:pPr>
            <a:r>
              <a:rPr lang="en-US" dirty="0">
                <a:solidFill>
                  <a:schemeClr val="bg1"/>
                </a:solidFill>
                <a:effectLst>
                  <a:outerShdw blurRad="38100" dist="38100" dir="2700000" algn="tl">
                    <a:srgbClr val="000000">
                      <a:alpha val="43137"/>
                    </a:srgbClr>
                  </a:outerShdw>
                </a:effectLst>
              </a:rPr>
              <a:t>Apply the truth taught in obedience</a:t>
            </a:r>
          </a:p>
          <a:p>
            <a:pPr lvl="1">
              <a:spcBef>
                <a:spcPct val="10000"/>
              </a:spcBef>
              <a:buClr>
                <a:schemeClr val="bg1"/>
              </a:buClr>
            </a:pPr>
            <a:r>
              <a:rPr lang="en-US" b="1" i="1" dirty="0">
                <a:solidFill>
                  <a:srgbClr val="FFC000"/>
                </a:solidFill>
                <a:effectLst>
                  <a:outerShdw blurRad="38100" dist="38100" dir="2700000" algn="tl">
                    <a:srgbClr val="000000">
                      <a:alpha val="43137"/>
                    </a:srgbClr>
                  </a:outerShdw>
                </a:effectLst>
                <a:latin typeface="Times New Roman" charset="0"/>
              </a:rPr>
              <a:t>Rom. 12:1-2…</a:t>
            </a:r>
            <a:r>
              <a:rPr lang="en-US" dirty="0">
                <a:solidFill>
                  <a:srgbClr val="FFC000"/>
                </a:solidFill>
                <a:effectLst>
                  <a:outerShdw blurRad="38100" dist="38100" dir="2700000" algn="tl">
                    <a:srgbClr val="000000">
                      <a:alpha val="43137"/>
                    </a:srgbClr>
                  </a:outerShdw>
                </a:effectLst>
                <a:latin typeface="Times New Roman" charset="0"/>
              </a:rPr>
              <a:t>  </a:t>
            </a:r>
            <a:r>
              <a:rPr lang="en-US" dirty="0">
                <a:solidFill>
                  <a:srgbClr val="92D050"/>
                </a:solidFill>
                <a:effectLst>
                  <a:outerShdw blurRad="38100" dist="38100" dir="2700000" algn="tl">
                    <a:srgbClr val="000000">
                      <a:alpha val="43137"/>
                    </a:srgbClr>
                  </a:outerShdw>
                </a:effectLst>
                <a:latin typeface="Times New Roman" charset="0"/>
              </a:rPr>
              <a:t>Doctrinal section leads to application</a:t>
            </a:r>
            <a:endParaRPr lang="en-US" b="1" i="1" dirty="0">
              <a:solidFill>
                <a:srgbClr val="FFC000"/>
              </a:solidFill>
              <a:effectLst>
                <a:outerShdw blurRad="38100" dist="38100" dir="2700000" algn="tl">
                  <a:srgbClr val="000000">
                    <a:alpha val="43137"/>
                  </a:srgbClr>
                </a:outerShdw>
              </a:effectLst>
              <a:latin typeface="Times New Roman" charset="0"/>
            </a:endParaRPr>
          </a:p>
          <a:p>
            <a:pPr lvl="1">
              <a:spcBef>
                <a:spcPct val="10000"/>
              </a:spcBef>
              <a:buClr>
                <a:schemeClr val="bg1"/>
              </a:buClr>
            </a:pPr>
            <a:r>
              <a:rPr lang="en-US" b="1" i="1" dirty="0">
                <a:solidFill>
                  <a:srgbClr val="FFC000"/>
                </a:solidFill>
                <a:effectLst>
                  <a:outerShdw blurRad="38100" dist="38100" dir="2700000" algn="tl">
                    <a:srgbClr val="000000">
                      <a:alpha val="43137"/>
                    </a:srgbClr>
                  </a:outerShdw>
                </a:effectLst>
                <a:latin typeface="Times New Roman" charset="0"/>
              </a:rPr>
              <a:t>1 Peter 4:1-4…</a:t>
            </a:r>
            <a:r>
              <a:rPr lang="en-US" dirty="0">
                <a:solidFill>
                  <a:srgbClr val="FFC000"/>
                </a:solidFill>
                <a:effectLst>
                  <a:outerShdw blurRad="38100" dist="38100" dir="2700000" algn="tl">
                    <a:srgbClr val="000000">
                      <a:alpha val="43137"/>
                    </a:srgbClr>
                  </a:outerShdw>
                </a:effectLst>
                <a:latin typeface="Times New Roman" charset="0"/>
              </a:rPr>
              <a:t>  </a:t>
            </a:r>
            <a:r>
              <a:rPr lang="en-US" dirty="0">
                <a:solidFill>
                  <a:srgbClr val="92D050"/>
                </a:solidFill>
                <a:effectLst>
                  <a:outerShdw blurRad="38100" dist="38100" dir="2700000" algn="tl">
                    <a:srgbClr val="000000">
                      <a:alpha val="43137"/>
                    </a:srgbClr>
                  </a:outerShdw>
                </a:effectLst>
                <a:latin typeface="Times New Roman" charset="0"/>
              </a:rPr>
              <a:t>What it means to </a:t>
            </a:r>
            <a:r>
              <a:rPr lang="en-US" u="sng" dirty="0">
                <a:solidFill>
                  <a:srgbClr val="92D050"/>
                </a:solidFill>
                <a:effectLst>
                  <a:outerShdw blurRad="38100" dist="38100" dir="2700000" algn="tl">
                    <a:srgbClr val="000000">
                      <a:alpha val="43137"/>
                    </a:srgbClr>
                  </a:outerShdw>
                </a:effectLst>
                <a:latin typeface="Times New Roman" charset="0"/>
              </a:rPr>
              <a:t>live</a:t>
            </a:r>
            <a:r>
              <a:rPr lang="en-US" dirty="0">
                <a:solidFill>
                  <a:srgbClr val="92D050"/>
                </a:solidFill>
                <a:effectLst>
                  <a:outerShdw blurRad="38100" dist="38100" dir="2700000" algn="tl">
                    <a:srgbClr val="000000">
                      <a:alpha val="43137"/>
                    </a:srgbClr>
                  </a:outerShdw>
                </a:effectLst>
                <a:latin typeface="Times New Roman" charset="0"/>
              </a:rPr>
              <a:t> the will of God</a:t>
            </a:r>
            <a:endParaRPr lang="en-US" dirty="0">
              <a:solidFill>
                <a:srgbClr val="FFC000"/>
              </a:solidFill>
              <a:effectLst>
                <a:outerShdw blurRad="38100" dist="38100" dir="2700000" algn="tl">
                  <a:srgbClr val="000000">
                    <a:alpha val="43137"/>
                  </a:srgbClr>
                </a:outerShdw>
              </a:effectLst>
              <a:latin typeface="Times New Roman" charset="0"/>
            </a:endParaRPr>
          </a:p>
          <a:p>
            <a:pPr lvl="1">
              <a:spcBef>
                <a:spcPct val="10000"/>
              </a:spcBef>
              <a:buClr>
                <a:schemeClr val="bg1"/>
              </a:buClr>
            </a:pPr>
            <a:r>
              <a:rPr lang="en-US" b="1" i="1" dirty="0">
                <a:solidFill>
                  <a:srgbClr val="FFC000"/>
                </a:solidFill>
                <a:effectLst>
                  <a:outerShdw blurRad="38100" dist="38100" dir="2700000" algn="tl">
                    <a:srgbClr val="000000">
                      <a:alpha val="43137"/>
                    </a:srgbClr>
                  </a:outerShdw>
                </a:effectLst>
                <a:latin typeface="Times New Roman" charset="0"/>
              </a:rPr>
              <a:t>Rev. 2 &amp; 3</a:t>
            </a:r>
            <a:r>
              <a:rPr lang="en-US" dirty="0">
                <a:solidFill>
                  <a:srgbClr val="FFC000"/>
                </a:solidFill>
                <a:effectLst>
                  <a:outerShdw blurRad="38100" dist="38100" dir="2700000" algn="tl">
                    <a:srgbClr val="000000">
                      <a:alpha val="43137"/>
                    </a:srgbClr>
                  </a:outerShdw>
                </a:effectLst>
                <a:latin typeface="Times New Roman" charset="0"/>
              </a:rPr>
              <a:t>  </a:t>
            </a:r>
            <a:r>
              <a:rPr lang="en-US" dirty="0">
                <a:solidFill>
                  <a:srgbClr val="92D050"/>
                </a:solidFill>
                <a:effectLst>
                  <a:outerShdw blurRad="38100" dist="38100" dir="2700000" algn="tl">
                    <a:srgbClr val="000000">
                      <a:alpha val="43137"/>
                    </a:srgbClr>
                  </a:outerShdw>
                </a:effectLst>
                <a:latin typeface="Times New Roman" charset="0"/>
              </a:rPr>
              <a:t>How Christ judges churches in practice</a:t>
            </a:r>
            <a:endParaRPr lang="en-US" b="1" i="1" dirty="0">
              <a:solidFill>
                <a:srgbClr val="FFC000"/>
              </a:solidFill>
              <a:effectLst>
                <a:outerShdw blurRad="38100" dist="38100" dir="2700000" algn="tl">
                  <a:srgbClr val="000000">
                    <a:alpha val="43137"/>
                  </a:srgbClr>
                </a:outerShdw>
              </a:effectLst>
              <a:latin typeface="Times New Roman" charset="0"/>
            </a:endParaRPr>
          </a:p>
        </p:txBody>
      </p:sp>
    </p:spTree>
    <p:extLst>
      <p:ext uri="{BB962C8B-B14F-4D97-AF65-F5344CB8AC3E}">
        <p14:creationId xmlns:p14="http://schemas.microsoft.com/office/powerpoint/2010/main" val="146780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 calcmode="lin" valueType="num">
                                      <p:cBhvr>
                                        <p:cTn id="7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 calcmode="lin" valueType="num">
                                      <p:cBhvr>
                                        <p:cTn id="79"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3">
                                            <p:txEl>
                                              <p:pRg st="10" end="10"/>
                                            </p:txEl>
                                          </p:spTgt>
                                        </p:tgtEl>
                                        <p:attrNameLst>
                                          <p:attrName>style.visibility</p:attrName>
                                        </p:attrNameLst>
                                      </p:cBhvr>
                                      <p:to>
                                        <p:strVal val="visible"/>
                                      </p:to>
                                    </p:set>
                                    <p:anim calcmode="lin" valueType="num">
                                      <p:cBhvr>
                                        <p:cTn id="87"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88"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89"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90" dur="1000"/>
                                        <p:tgtEl>
                                          <p:spTgt spid="3">
                                            <p:txEl>
                                              <p:pRg st="10" end="10"/>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3">
                                            <p:txEl>
                                              <p:pRg st="11" end="11"/>
                                            </p:txEl>
                                          </p:spTgt>
                                        </p:tgtEl>
                                        <p:attrNameLst>
                                          <p:attrName>style.visibility</p:attrName>
                                        </p:attrNameLst>
                                      </p:cBhvr>
                                      <p:to>
                                        <p:strVal val="visible"/>
                                      </p:to>
                                    </p:set>
                                    <p:anim calcmode="lin" valueType="num">
                                      <p:cBhvr>
                                        <p:cTn id="95"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96" dur="1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97" dur="1000" fill="hold"/>
                                        <p:tgtEl>
                                          <p:spTgt spid="3">
                                            <p:txEl>
                                              <p:pRg st="11" end="11"/>
                                            </p:txEl>
                                          </p:spTgt>
                                        </p:tgtEl>
                                        <p:attrNameLst>
                                          <p:attrName>style.rotation</p:attrName>
                                        </p:attrNameLst>
                                      </p:cBhvr>
                                      <p:tavLst>
                                        <p:tav tm="0">
                                          <p:val>
                                            <p:fltVal val="90"/>
                                          </p:val>
                                        </p:tav>
                                        <p:tav tm="100000">
                                          <p:val>
                                            <p:fltVal val="0"/>
                                          </p:val>
                                        </p:tav>
                                      </p:tavLst>
                                    </p:anim>
                                    <p:animEffect transition="in" filter="fade">
                                      <p:cBhvr>
                                        <p:cTn id="98"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407</TotalTime>
  <Words>234</Words>
  <Application>Microsoft Office PowerPoint</Application>
  <PresentationFormat>On-screen Show (4:3)</PresentationFormat>
  <Paragraphs>28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ＭＳ Ｐゴシック</vt:lpstr>
      <vt:lpstr>Arial</vt:lpstr>
      <vt:lpstr>Times</vt:lpstr>
      <vt:lpstr>Times New Roman</vt:lpstr>
      <vt:lpstr>Office Theme</vt:lpstr>
      <vt:lpstr>Necessities of Teaching Truth</vt:lpstr>
      <vt:lpstr>Ezekiel 44:23-24</vt:lpstr>
      <vt:lpstr>God Is Instructing the Priests</vt:lpstr>
      <vt:lpstr>Necessities of Teaching the Truth</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Necessities of Teaching Truth</dc:title>
  <dc:creator>Harry Osborne</dc:creator>
  <cp:lastModifiedBy>John Osborne</cp:lastModifiedBy>
  <cp:revision>14</cp:revision>
  <dcterms:created xsi:type="dcterms:W3CDTF">2016-10-22T19:36:28Z</dcterms:created>
  <dcterms:modified xsi:type="dcterms:W3CDTF">2016-10-23T12:33:16Z</dcterms:modified>
</cp:coreProperties>
</file>