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</p:sldMasterIdLst>
  <p:sldIdLst>
    <p:sldId id="290" r:id="rId2"/>
    <p:sldId id="297" r:id="rId3"/>
    <p:sldId id="291" r:id="rId4"/>
    <p:sldId id="292" r:id="rId5"/>
    <p:sldId id="293" r:id="rId6"/>
    <p:sldId id="294" r:id="rId7"/>
    <p:sldId id="295" r:id="rId8"/>
    <p:sldId id="298" r:id="rId9"/>
    <p:sldId id="29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004080"/>
    <a:srgbClr val="000080"/>
    <a:srgbClr val="FFFFCC"/>
    <a:srgbClr val="000000"/>
    <a:srgbClr val="FF99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345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068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76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128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511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049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295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742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75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7140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14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46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063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4080"/>
            </a:gs>
            <a:gs pos="50000">
              <a:srgbClr val="00008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295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effectLst>
            <a:outerShdw blurRad="38100" dist="38100" dir="2700000" algn="tl">
              <a:srgbClr val="DDDDDD"/>
            </a:outerShdw>
          </a:effectLst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71600"/>
            <a:ext cx="9144000" cy="2362200"/>
          </a:xfrm>
          <a:effectLst>
            <a:outerShdw blurRad="63500" dist="71842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 eaLnBrk="1" hangingPunct="1"/>
            <a:r>
              <a:rPr lang="ja-JP" altLang="en-US" sz="6400" b="1">
                <a:solidFill>
                  <a:srgbClr val="FFFF00"/>
                </a:solidFill>
                <a:effectLst/>
              </a:rPr>
              <a:t>“</a:t>
            </a:r>
            <a:r>
              <a:rPr lang="en-US" altLang="ja-JP" sz="6400" b="1">
                <a:solidFill>
                  <a:srgbClr val="FFFF00"/>
                </a:solidFill>
                <a:effectLst/>
              </a:rPr>
              <a:t>Who Is the Lord that I Should Obey His Voice?</a:t>
            </a:r>
            <a:r>
              <a:rPr lang="ja-JP" altLang="en-US" sz="6400" b="1">
                <a:solidFill>
                  <a:srgbClr val="FFFF00"/>
                </a:solidFill>
                <a:effectLst/>
              </a:rPr>
              <a:t>”</a:t>
            </a:r>
            <a:endParaRPr lang="en-US" altLang="en-US" sz="54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b="1" i="1" dirty="0">
                <a:ea typeface="+mn-ea"/>
                <a:cs typeface="+mn-cs"/>
              </a:rPr>
              <a:t>Exodus 5:1-2</a:t>
            </a:r>
            <a:endParaRPr lang="en-US" sz="5400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2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Exodus 5:1-2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458200" cy="4770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800" b="1" baseline="30000">
                <a:solidFill>
                  <a:schemeClr val="bg1"/>
                </a:solidFill>
              </a:rPr>
              <a:t>1 </a:t>
            </a:r>
            <a:r>
              <a:rPr lang="en-US" altLang="en-US" sz="3800">
                <a:solidFill>
                  <a:schemeClr val="bg1"/>
                </a:solidFill>
              </a:rPr>
              <a:t>Afterward Moses and Aaron went in and told Pharaoh, “Thus says the Lord God of Israel: ‘Let My people go, that they may hold a feast to Me in the wilderness.’”</a:t>
            </a:r>
          </a:p>
          <a:p>
            <a:r>
              <a:rPr lang="en-US" altLang="en-US" sz="3800" b="1" baseline="30000">
                <a:solidFill>
                  <a:schemeClr val="bg1"/>
                </a:solidFill>
              </a:rPr>
              <a:t>2</a:t>
            </a:r>
            <a:r>
              <a:rPr lang="en-US" altLang="en-US" sz="3800" b="1">
                <a:solidFill>
                  <a:schemeClr val="bg1"/>
                </a:solidFill>
              </a:rPr>
              <a:t> </a:t>
            </a:r>
            <a:r>
              <a:rPr lang="en-US" altLang="en-US" sz="3800">
                <a:solidFill>
                  <a:schemeClr val="bg1"/>
                </a:solidFill>
              </a:rPr>
              <a:t>And Pharaoh said, “Who is the Lord, that I should obey His voice to let Israel go? I do not know the Lord, nor will I let Israel go.”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Almighty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Term declares the omnipotent nature of God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Rev. 19:6 </a:t>
            </a:r>
            <a:r>
              <a:rPr lang="en-US" altLang="en-US" sz="3200">
                <a:solidFill>
                  <a:srgbClr val="FFFFFF"/>
                </a:solidFill>
              </a:rPr>
              <a:t> The Lord God Omnipotent reigns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Chron. 29:10-13  </a:t>
            </a:r>
            <a:r>
              <a:rPr lang="en-US" altLang="en-US" sz="3200">
                <a:solidFill>
                  <a:srgbClr val="FFFFFF"/>
                </a:solidFill>
              </a:rPr>
              <a:t>Sovereignty of God praised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It is the first foundation for faith in God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Acts 17:22-28  </a:t>
            </a:r>
            <a:r>
              <a:rPr lang="en-US" altLang="en-US" sz="3200">
                <a:solidFill>
                  <a:srgbClr val="FFFFFF"/>
                </a:solidFill>
              </a:rPr>
              <a:t>True God is Creator of all things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Creation account introduces this point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Gen. 1 &amp; 2  </a:t>
            </a:r>
            <a:r>
              <a:rPr lang="en-US" altLang="en-US" sz="3200">
                <a:solidFill>
                  <a:srgbClr val="FFFFFF"/>
                </a:solidFill>
              </a:rPr>
              <a:t>“In the beginning, God…”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33:8-9 </a:t>
            </a:r>
            <a:r>
              <a:rPr lang="en-US" altLang="en-US" sz="3200">
                <a:solidFill>
                  <a:srgbClr val="FFFFFF"/>
                </a:solidFill>
              </a:rPr>
              <a:t> “Spoke and was done… stood fast” 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>
                <a:solidFill>
                  <a:schemeClr val="hlink"/>
                </a:solidFill>
              </a:rPr>
              <a:t>Vastness of creation shows omnipotence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>
                <a:solidFill>
                  <a:schemeClr val="hlink"/>
                </a:solidFill>
              </a:rPr>
              <a:t>Intricacy of creation (design) shows omnipotence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Holy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90678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</a:t>
            </a:r>
            <a:r>
              <a:rPr lang="ja-JP" altLang="en-US" sz="3600">
                <a:latin typeface="Arial" panose="020B0604020202020204" pitchFamily="34" charset="0"/>
              </a:rPr>
              <a:t>’</a:t>
            </a:r>
            <a:r>
              <a:rPr lang="en-US" altLang="ja-JP" sz="3600"/>
              <a:t>s nature is absolute in holiness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The holiness of God repeatedly declared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Exod. 15:11</a:t>
            </a:r>
            <a:r>
              <a:rPr lang="en-US" altLang="en-US" sz="3200">
                <a:solidFill>
                  <a:srgbClr val="FFFFFF"/>
                </a:solidFill>
              </a:rPr>
              <a:t>  “Glorious in holiness”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99</a:t>
            </a:r>
            <a:r>
              <a:rPr lang="en-US" altLang="en-US" sz="3200">
                <a:solidFill>
                  <a:srgbClr val="FFFFFF"/>
                </a:solidFill>
              </a:rPr>
              <a:t>  Refrain: “He is holy”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Isa. 6:3 </a:t>
            </a:r>
            <a:r>
              <a:rPr lang="en-US" altLang="en-US" sz="3200">
                <a:solidFill>
                  <a:srgbClr val="FFFFFF"/>
                </a:solidFill>
              </a:rPr>
              <a:t> “Holy, holy, holy is the Lord of host”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Rev.4:8 </a:t>
            </a:r>
            <a:r>
              <a:rPr lang="en-US" altLang="en-US" sz="3200">
                <a:solidFill>
                  <a:srgbClr val="FFFFFF"/>
                </a:solidFill>
              </a:rPr>
              <a:t> Triune holiness of God exalted at throne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 has absolutely no desire for evil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Hab. 1:13 </a:t>
            </a:r>
            <a:r>
              <a:rPr lang="en-US" altLang="en-US" sz="3200">
                <a:solidFill>
                  <a:srgbClr val="FFFFFF"/>
                </a:solidFill>
              </a:rPr>
              <a:t> “Of purer eyes than to behold evil…”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Jas. 1:13 </a:t>
            </a:r>
            <a:r>
              <a:rPr lang="en-US" altLang="en-US" sz="3200">
                <a:solidFill>
                  <a:srgbClr val="FFFFFF"/>
                </a:solidFill>
              </a:rPr>
              <a:t> There is nothing in God desiring evil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>
                <a:solidFill>
                  <a:schemeClr val="hlink"/>
                </a:solidFill>
              </a:rPr>
              <a:t>Fundamental difference in God &amp; idolatry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6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6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Righteous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Difference in </a:t>
            </a:r>
            <a:r>
              <a:rPr lang="ja-JP" altLang="en-US" sz="3600">
                <a:latin typeface="Arial" panose="020B0604020202020204" pitchFamily="34" charset="0"/>
              </a:rPr>
              <a:t>“</a:t>
            </a:r>
            <a:r>
              <a:rPr lang="en-US" altLang="ja-JP" sz="3600"/>
              <a:t>holy</a:t>
            </a:r>
            <a:r>
              <a:rPr lang="ja-JP" altLang="en-US" sz="3600">
                <a:latin typeface="Arial" panose="020B0604020202020204" pitchFamily="34" charset="0"/>
              </a:rPr>
              <a:t>”</a:t>
            </a:r>
            <a:r>
              <a:rPr lang="en-US" altLang="ja-JP" sz="3600"/>
              <a:t> &amp; </a:t>
            </a:r>
            <a:r>
              <a:rPr lang="ja-JP" altLang="en-US" sz="3600">
                <a:latin typeface="Arial" panose="020B0604020202020204" pitchFamily="34" charset="0"/>
              </a:rPr>
              <a:t>“</a:t>
            </a:r>
            <a:r>
              <a:rPr lang="en-US" altLang="ja-JP" sz="3600"/>
              <a:t>righteous</a:t>
            </a:r>
            <a:r>
              <a:rPr lang="ja-JP" altLang="en-US" sz="3600">
                <a:latin typeface="Arial" panose="020B0604020202020204" pitchFamily="34" charset="0"/>
              </a:rPr>
              <a:t>”</a:t>
            </a:r>
            <a:endParaRPr lang="en-US" altLang="ja-JP" sz="3600"/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>
                <a:solidFill>
                  <a:srgbClr val="FFFF99"/>
                </a:solidFill>
              </a:rPr>
              <a:t>Holy: </a:t>
            </a:r>
            <a:r>
              <a:rPr lang="en-US" altLang="en-US" sz="3200" i="1">
                <a:solidFill>
                  <a:srgbClr val="FF8000"/>
                </a:solidFill>
              </a:rPr>
              <a:t>Describes who God is in character</a:t>
            </a:r>
            <a:endParaRPr lang="en-US" altLang="en-US" sz="3200" b="1">
              <a:solidFill>
                <a:srgbClr val="FF8000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>
                <a:solidFill>
                  <a:srgbClr val="FFFF99"/>
                </a:solidFill>
              </a:rPr>
              <a:t>Righteous: </a:t>
            </a:r>
            <a:r>
              <a:rPr lang="en-US" altLang="en-US" sz="3200" i="1">
                <a:solidFill>
                  <a:srgbClr val="FF8000"/>
                </a:solidFill>
              </a:rPr>
              <a:t>Depicts God</a:t>
            </a:r>
            <a:r>
              <a:rPr lang="ja-JP" altLang="en-US" sz="3200" i="1">
                <a:solidFill>
                  <a:srgbClr val="FF8000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3200" i="1">
                <a:solidFill>
                  <a:srgbClr val="FF8000"/>
                </a:solidFill>
              </a:rPr>
              <a:t>s action (order</a:t>
            </a:r>
            <a:r>
              <a:rPr lang="en-US" altLang="ja-JP" sz="3200" i="1">
                <a:solidFill>
                  <a:srgbClr val="66FFFF"/>
                </a:solidFill>
              </a:rPr>
              <a:t>)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</a:t>
            </a:r>
            <a:r>
              <a:rPr lang="ja-JP" altLang="en-US" sz="3600">
                <a:latin typeface="Arial" panose="020B0604020202020204" pitchFamily="34" charset="0"/>
              </a:rPr>
              <a:t>’</a:t>
            </a:r>
            <a:r>
              <a:rPr lang="en-US" altLang="ja-JP" sz="3600"/>
              <a:t>s righteousness affirmed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97:1-2 </a:t>
            </a:r>
            <a:r>
              <a:rPr lang="en-US" altLang="en-US" sz="3200"/>
              <a:t>Righteousness is foundation of throne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119:137-138 </a:t>
            </a:r>
            <a:r>
              <a:rPr lang="en-US" altLang="en-US" sz="3200">
                <a:solidFill>
                  <a:srgbClr val="FFFFFF"/>
                </a:solidFill>
              </a:rPr>
              <a:t> True of God &amp; His commands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145:17 </a:t>
            </a:r>
            <a:r>
              <a:rPr lang="en-US" altLang="en-US" sz="3200">
                <a:solidFill>
                  <a:srgbClr val="FFFFFF"/>
                </a:solidFill>
              </a:rPr>
              <a:t> Righteous in all His ways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Test of righteousness found in actions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2:29  </a:t>
            </a:r>
            <a:r>
              <a:rPr lang="en-US" altLang="en-US" sz="3200">
                <a:solidFill>
                  <a:srgbClr val="FFFFFF"/>
                </a:solidFill>
              </a:rPr>
              <a:t>Righteousness is something practiced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3:7  </a:t>
            </a:r>
            <a:r>
              <a:rPr lang="en-US" altLang="en-US" sz="3200">
                <a:solidFill>
                  <a:srgbClr val="FFFFFF"/>
                </a:solidFill>
              </a:rPr>
              <a:t>Righteous practice imitates God</a:t>
            </a:r>
            <a:endParaRPr lang="en-US" altLang="en-US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Truth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Defines truthfulness -- Impossible to lie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Heb. 6:18  </a:t>
            </a:r>
            <a:r>
              <a:rPr lang="en-US" altLang="en-US" sz="3200">
                <a:solidFill>
                  <a:srgbClr val="FFFFFF"/>
                </a:solidFill>
              </a:rPr>
              <a:t>“It is impossible for God to lie”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Titus 1:1-3 </a:t>
            </a:r>
            <a:r>
              <a:rPr lang="en-US" altLang="en-US" sz="3200">
                <a:solidFill>
                  <a:srgbClr val="FFFFFF"/>
                </a:solidFill>
              </a:rPr>
              <a:t> “God, who cannot lie…”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</a:t>
            </a:r>
            <a:r>
              <a:rPr lang="ja-JP" altLang="en-US" sz="3600">
                <a:latin typeface="Arial" panose="020B0604020202020204" pitchFamily="34" charset="0"/>
              </a:rPr>
              <a:t>’</a:t>
            </a:r>
            <a:r>
              <a:rPr lang="en-US" altLang="ja-JP" sz="3600"/>
              <a:t>s word exhibits same truthfulness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Kings 8:56 </a:t>
            </a:r>
            <a:r>
              <a:rPr lang="en-US" altLang="en-US" sz="3200">
                <a:solidFill>
                  <a:srgbClr val="FFFFFF"/>
                </a:solidFill>
              </a:rPr>
              <a:t> Not a single promise of God failed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119:151, 160 </a:t>
            </a:r>
            <a:r>
              <a:rPr lang="en-US" altLang="en-US" sz="3200">
                <a:solidFill>
                  <a:srgbClr val="FFFFFF"/>
                </a:solidFill>
              </a:rPr>
              <a:t> God’s word true in all it says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Pet. 1:22-25 </a:t>
            </a:r>
            <a:r>
              <a:rPr lang="en-US" altLang="en-US" sz="3200">
                <a:solidFill>
                  <a:srgbClr val="FFFFFF"/>
                </a:solidFill>
              </a:rPr>
              <a:t> True, abiding, incorruptible seed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If conflict exists, remember God is true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Rom. 3:4 </a:t>
            </a:r>
            <a:r>
              <a:rPr lang="en-US" altLang="en-US" sz="3200">
                <a:solidFill>
                  <a:srgbClr val="FFFFFF"/>
                </a:solidFill>
              </a:rPr>
              <a:t> “Let God be true but every man a liar”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>
                <a:solidFill>
                  <a:schemeClr val="hlink"/>
                </a:solidFill>
              </a:rPr>
              <a:t>Proven in history, prophecy, wisdom...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8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Love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Love is another defining nature of God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4:7-8 </a:t>
            </a:r>
            <a:r>
              <a:rPr lang="en-US" altLang="en-US" sz="3200">
                <a:solidFill>
                  <a:srgbClr val="FFFFFF"/>
                </a:solidFill>
              </a:rPr>
              <a:t> “Love is of God… for God is love”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4:16 </a:t>
            </a:r>
            <a:r>
              <a:rPr lang="en-US" altLang="en-US" sz="3200">
                <a:solidFill>
                  <a:srgbClr val="FFFFFF"/>
                </a:solidFill>
              </a:rPr>
              <a:t> God is love &amp; one loving is in God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 showed His love for Israel in OT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Deut. 7:8 </a:t>
            </a:r>
            <a:r>
              <a:rPr lang="en-US" altLang="en-US" sz="3200">
                <a:solidFill>
                  <a:srgbClr val="66FFFF"/>
                </a:solidFill>
              </a:rPr>
              <a:t> </a:t>
            </a:r>
            <a:r>
              <a:rPr lang="en-US" altLang="en-US" sz="3200">
                <a:solidFill>
                  <a:srgbClr val="FFFFFF"/>
                </a:solidFill>
              </a:rPr>
              <a:t>In bringing the nation to exist</a:t>
            </a:r>
            <a:endParaRPr lang="en-US" altLang="en-US" sz="3200" b="1" i="1">
              <a:solidFill>
                <a:srgbClr val="FFFFFF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Jer. 31: 3 </a:t>
            </a:r>
            <a:r>
              <a:rPr lang="en-US" altLang="en-US" sz="3200">
                <a:solidFill>
                  <a:srgbClr val="FFFFFF"/>
                </a:solidFill>
              </a:rPr>
              <a:t> In renewal by messianic hope</a:t>
            </a:r>
            <a:endParaRPr lang="en-US" altLang="en-US" sz="3200" b="1" i="1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Ultimate love seen in salvation by Jesus</a:t>
            </a: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Jn. 15:13 </a:t>
            </a:r>
            <a:r>
              <a:rPr lang="en-US" altLang="en-US" sz="3200">
                <a:solidFill>
                  <a:srgbClr val="FFFFFF"/>
                </a:solidFill>
              </a:rPr>
              <a:t> No greater love than Jesus’ sacrifice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Jn. 3:16 </a:t>
            </a:r>
            <a:r>
              <a:rPr lang="en-US" altLang="en-US" sz="3200">
                <a:solidFill>
                  <a:srgbClr val="FFFFFF"/>
                </a:solidFill>
              </a:rPr>
              <a:t> God’s love manifest in giving Christ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Rom. 5:8 </a:t>
            </a:r>
            <a:r>
              <a:rPr lang="en-US" altLang="en-US" sz="3200">
                <a:solidFill>
                  <a:srgbClr val="FFFFFF"/>
                </a:solidFill>
              </a:rPr>
              <a:t> God demonstrated His love (</a:t>
            </a:r>
            <a:r>
              <a:rPr lang="en-US" altLang="en-US" sz="3200" i="1">
                <a:solidFill>
                  <a:srgbClr val="FF8000"/>
                </a:solidFill>
              </a:rPr>
              <a:t>action</a:t>
            </a:r>
            <a:r>
              <a:rPr lang="en-US" altLang="en-US" sz="3200">
                <a:solidFill>
                  <a:srgbClr val="FFFFFF"/>
                </a:solidFill>
              </a:rPr>
              <a:t>)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1 Jn. 3:1 </a:t>
            </a:r>
            <a:r>
              <a:rPr lang="en-US" altLang="en-US" sz="3200">
                <a:solidFill>
                  <a:srgbClr val="FFFFFF"/>
                </a:solidFill>
              </a:rPr>
              <a:t> Love gave us place as God’s children</a:t>
            </a:r>
            <a:endParaRPr lang="en-US" altLang="en-US" sz="320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9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God Is Just and Our Judge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9916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Some emphasize God’s love &amp; forget He is also guided by perfect justice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>
                <a:solidFill>
                  <a:srgbClr val="FFFF99"/>
                </a:solidFill>
              </a:rPr>
              <a:t>His justice is why Christ had to die for our sins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Bible plainly declares the just nature of God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Deut. 32:4 </a:t>
            </a:r>
            <a:r>
              <a:rPr lang="en-US" altLang="en-US" sz="3200"/>
              <a:t> “All His ways are justice”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Zeph. 3:5 </a:t>
            </a:r>
            <a:r>
              <a:rPr lang="en-US" altLang="en-US" sz="3200">
                <a:solidFill>
                  <a:srgbClr val="FFFFFF"/>
                </a:solidFill>
              </a:rPr>
              <a:t> “…He brings justice to light”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Jer. 31:23  </a:t>
            </a:r>
            <a:r>
              <a:rPr lang="en-US" altLang="en-US" sz="3200"/>
              <a:t>God demands justice of His people</a:t>
            </a:r>
            <a:endParaRPr lang="en-US" altLang="en-US" sz="3200" b="1" i="1">
              <a:solidFill>
                <a:srgbClr val="FFFF99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</a:pPr>
            <a:r>
              <a:rPr lang="en-US" altLang="en-US" sz="3600"/>
              <a:t>God will judge according to His justice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Psa. 58:11 </a:t>
            </a:r>
            <a:r>
              <a:rPr lang="en-US" altLang="en-US" sz="3200">
                <a:solidFill>
                  <a:srgbClr val="FFFFFF"/>
                </a:solidFill>
              </a:rPr>
              <a:t> “He is God who judges in the earth”</a:t>
            </a:r>
            <a:endParaRPr lang="en-US" altLang="ja-JP" sz="3200" b="1" i="1">
              <a:solidFill>
                <a:srgbClr val="FFFF99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panose="05000000000000000000" pitchFamily="2" charset="2"/>
              <a:buChar char="w"/>
            </a:pPr>
            <a:r>
              <a:rPr lang="en-US" altLang="en-US" sz="3200" b="1" i="1">
                <a:solidFill>
                  <a:srgbClr val="FFFF99"/>
                </a:solidFill>
              </a:rPr>
              <a:t>Rom. 2:2 </a:t>
            </a:r>
            <a:r>
              <a:rPr lang="en-US" altLang="en-US" sz="3200">
                <a:solidFill>
                  <a:srgbClr val="FFFFFF"/>
                </a:solidFill>
              </a:rPr>
              <a:t> Judgment of God is according to truth</a:t>
            </a:r>
            <a:endParaRPr lang="en-US" altLang="en-US" sz="3200" b="1" i="1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87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effectLst>
            <a:outerShdw blurRad="63500" dist="38099" dir="2700000" algn="ctr" rotWithShape="0">
              <a:schemeClr val="tx1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6600" b="1" dirty="0">
                <a:solidFill>
                  <a:srgbClr val="FFFF00"/>
                </a:solidFill>
                <a:effectLst/>
                <a:ea typeface="+mj-ea"/>
                <a:cs typeface="+mj-cs"/>
              </a:rPr>
              <a:t>That Is Who God Is!</a:t>
            </a:r>
            <a:endParaRPr lang="en-US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962400"/>
            <a:ext cx="89154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/>
              <a:buChar char="•"/>
              <a:defRPr/>
            </a:pPr>
            <a:r>
              <a:rPr lang="en-US" sz="3600" dirty="0">
                <a:ea typeface="+mn-ea"/>
                <a:cs typeface="+mn-cs"/>
              </a:rPr>
              <a:t>David rightly noted unworthy to serve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charset="0"/>
              <a:buChar char="w"/>
              <a:defRPr/>
            </a:pPr>
            <a:r>
              <a:rPr lang="en-US" sz="3200" b="1" i="1" dirty="0">
                <a:solidFill>
                  <a:srgbClr val="FFFF99"/>
                </a:solidFill>
                <a:ea typeface="+mn-ea"/>
              </a:rPr>
              <a:t>1 Chron. 29:14-15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/>
              <a:buChar char="•"/>
              <a:defRPr/>
            </a:pPr>
            <a:r>
              <a:rPr lang="en-US" sz="3600" dirty="0">
                <a:ea typeface="+mn-ea"/>
                <a:cs typeface="+mn-cs"/>
              </a:rPr>
              <a:t>Psalmist asked why God cares for man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SzPct val="70000"/>
              <a:buFont typeface="Wingdings" charset="0"/>
              <a:buChar char="w"/>
              <a:defRPr/>
            </a:pPr>
            <a:r>
              <a:rPr lang="en-US" sz="3200" b="1" i="1" dirty="0">
                <a:solidFill>
                  <a:srgbClr val="FFFF99"/>
                </a:solidFill>
                <a:ea typeface="+mn-ea"/>
              </a:rPr>
              <a:t>Psa. 8:4 </a:t>
            </a:r>
            <a:r>
              <a:rPr lang="en-US" sz="3000" dirty="0">
                <a:solidFill>
                  <a:srgbClr val="FF8000"/>
                </a:solidFill>
                <a:ea typeface="+mn-ea"/>
              </a:rPr>
              <a:t>What is man that You are mindful of him</a:t>
            </a:r>
            <a:endParaRPr lang="en-US" sz="3000" b="1" i="1" dirty="0">
              <a:solidFill>
                <a:srgbClr val="FF8000"/>
              </a:solidFill>
              <a:ea typeface="+mn-ea"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/>
              <a:buChar char="•"/>
              <a:defRPr/>
            </a:pPr>
            <a:r>
              <a:rPr lang="en-US" sz="3600" dirty="0">
                <a:solidFill>
                  <a:srgbClr val="66FFFF"/>
                </a:solidFill>
                <a:ea typeface="+mn-ea"/>
                <a:cs typeface="+mn-cs"/>
              </a:rPr>
              <a:t>Who am I to question what God commands?</a:t>
            </a:r>
            <a:endParaRPr lang="en-US" sz="3600" dirty="0">
              <a:solidFill>
                <a:schemeClr val="hlink"/>
              </a:solidFill>
              <a:ea typeface="+mn-ea"/>
              <a:cs typeface="+mn-cs"/>
            </a:endParaRPr>
          </a:p>
        </p:txBody>
      </p:sp>
      <p:sp>
        <p:nvSpPr>
          <p:cNvPr id="120836" name="AutoShape 4"/>
          <p:cNvSpPr>
            <a:spLocks noChangeArrowheads="1"/>
          </p:cNvSpPr>
          <p:nvPr/>
        </p:nvSpPr>
        <p:spPr bwMode="auto">
          <a:xfrm>
            <a:off x="381000" y="1143000"/>
            <a:ext cx="8382000" cy="2743200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5400">
                <a:solidFill>
                  <a:schemeClr val="bg1"/>
                </a:solidFill>
              </a:rPr>
              <a:t>Question to Consider…</a:t>
            </a:r>
          </a:p>
          <a:p>
            <a:pPr algn="ctr"/>
            <a:endParaRPr lang="en-US" altLang="en-US" sz="3200">
              <a:solidFill>
                <a:schemeClr val="bg1"/>
              </a:solidFill>
            </a:endParaRPr>
          </a:p>
          <a:p>
            <a:pPr algn="ctr"/>
            <a:endParaRPr lang="en-US" altLang="en-US" sz="5400">
              <a:solidFill>
                <a:schemeClr val="bg1"/>
              </a:solidFill>
            </a:endParaRP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066800" y="2286000"/>
            <a:ext cx="7086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600" b="1" i="1" dirty="0">
                <a:solidFill>
                  <a:srgbClr val="FFFF66"/>
                </a:solidFill>
                <a:latin typeface="Times New Roman" charset="0"/>
                <a:ea typeface="ＭＳ Ｐゴシック" charset="0"/>
              </a:rPr>
              <a:t>Who Am I?</a:t>
            </a:r>
            <a:endParaRPr lang="en-US" sz="6000" b="1" i="1" dirty="0">
              <a:solidFill>
                <a:srgbClr val="FFFF66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/>
      <p:bldP spid="120836" grpId="0" animBg="1" autoUpdateAnimBg="0"/>
      <p:bldP spid="120837" grpId="0" autoUpdateAnimBg="0"/>
    </p:bldLst>
  </p:timing>
</p:sld>
</file>

<file path=ppt/theme/theme1.xml><?xml version="1.0" encoding="utf-8"?>
<a:theme xmlns:a="http://schemas.openxmlformats.org/drawingml/2006/main" name="Big-lighthouse">
  <a:themeElements>
    <a:clrScheme name="Big-lighthou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g-lighthous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ig-lighthou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g-lighthou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g-lighthou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Office\Templates\Big-lighthouse.pot</Template>
  <TotalTime>2128</TotalTime>
  <Words>677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MS PGothic</vt:lpstr>
      <vt:lpstr>Arial</vt:lpstr>
      <vt:lpstr>Calibri</vt:lpstr>
      <vt:lpstr>Wingdings</vt:lpstr>
      <vt:lpstr>Big-lighthouse</vt:lpstr>
      <vt:lpstr>“Who Is the Lord that I Should Obey His Voice?”</vt:lpstr>
      <vt:lpstr>Exodus 5:1-2</vt:lpstr>
      <vt:lpstr>God Is Almighty</vt:lpstr>
      <vt:lpstr>God Is Holy</vt:lpstr>
      <vt:lpstr>God Is Righteous</vt:lpstr>
      <vt:lpstr>God Is Truth</vt:lpstr>
      <vt:lpstr>God Is Love</vt:lpstr>
      <vt:lpstr>God Is Just and Our Judge</vt:lpstr>
      <vt:lpstr>That Is Who God Is!</vt:lpstr>
    </vt:vector>
  </TitlesOfParts>
  <Company>South Livingston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John Osborne</cp:lastModifiedBy>
  <cp:revision>40</cp:revision>
  <dcterms:created xsi:type="dcterms:W3CDTF">2001-07-15T02:29:27Z</dcterms:created>
  <dcterms:modified xsi:type="dcterms:W3CDTF">2016-10-02T12:18:25Z</dcterms:modified>
</cp:coreProperties>
</file>