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7" autoAdjust="0"/>
  </p:normalViewPr>
  <p:slideViewPr>
    <p:cSldViewPr snapToGrid="0" snapToObjects="1">
      <p:cViewPr varScale="1">
        <p:scale>
          <a:sx n="189" d="100"/>
          <a:sy n="189" d="100"/>
        </p:scale>
        <p:origin x="-2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 smtClean="0"/>
              <a:t>Determining Truth</a:t>
            </a:r>
            <a:endParaRPr lang="en-US" sz="4000" b="1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heavy" dirty="0" smtClean="0"/>
              <a:t>Determining Truth</a:t>
            </a:r>
            <a:endParaRPr lang="en-US" b="1" u="heavy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Millions are gathered to worship God this morning.</a:t>
            </a:r>
          </a:p>
          <a:p>
            <a:r>
              <a:rPr lang="en-US" dirty="0" smtClean="0"/>
              <a:t>Thousands of denominations are represented, each teaching different doctrines, at least in part.</a:t>
            </a:r>
          </a:p>
          <a:p>
            <a:r>
              <a:rPr lang="en-US" dirty="0" smtClean="0"/>
              <a:t>Yet, all think they believe and teach the truth that will get them to heaven.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The answer lies in how people determine what truth is.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4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 smtClean="0"/>
              <a:t>Methods of Determining Truth</a:t>
            </a:r>
            <a:endParaRPr lang="en-US" sz="4000" b="1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Religious Leaders</a:t>
            </a:r>
          </a:p>
          <a:p>
            <a:pPr lvl="2">
              <a:buFont typeface="Wingdings" charset="2"/>
              <a:buChar char="q"/>
            </a:pPr>
            <a:endParaRPr lang="en-US" dirty="0" smtClean="0"/>
          </a:p>
          <a:p>
            <a:pPr lvl="2">
              <a:buFont typeface="Wingdings" charset="2"/>
              <a:buChar char="q"/>
            </a:pPr>
            <a:r>
              <a:rPr lang="en-US" dirty="0" smtClean="0"/>
              <a:t>Pope –  final authority for Catholics</a:t>
            </a:r>
          </a:p>
          <a:p>
            <a:pPr lvl="2">
              <a:buFont typeface="Wingdings" charset="2"/>
              <a:buChar char="q"/>
            </a:pPr>
            <a:endParaRPr lang="en-US" dirty="0" smtClean="0"/>
          </a:p>
          <a:p>
            <a:pPr lvl="2">
              <a:buFont typeface="Wingdings" charset="2"/>
              <a:buChar char="q"/>
            </a:pPr>
            <a:r>
              <a:rPr lang="en-US" dirty="0" smtClean="0"/>
              <a:t>Conventions, Committees, meetings of leaders</a:t>
            </a:r>
          </a:p>
          <a:p>
            <a:pPr lvl="2">
              <a:buFont typeface="Wingdings" charset="2"/>
              <a:buChar char="q"/>
            </a:pPr>
            <a:endParaRPr lang="en-US" dirty="0" smtClean="0"/>
          </a:p>
          <a:p>
            <a:pPr lvl="2">
              <a:buFont typeface="Wingdings" charset="2"/>
              <a:buChar char="q"/>
            </a:pPr>
            <a:r>
              <a:rPr lang="en-US" dirty="0" smtClean="0"/>
              <a:t>Charismatic leaders of cults and cult-like groups</a:t>
            </a:r>
          </a:p>
          <a:p>
            <a:pPr lvl="2">
              <a:buFont typeface="Wingdings" charset="2"/>
              <a:buChar char="q"/>
            </a:pPr>
            <a:endParaRPr lang="en-US" dirty="0" smtClean="0"/>
          </a:p>
          <a:p>
            <a:pPr lvl="2">
              <a:buFont typeface="Wingdings" charset="2"/>
              <a:buChar char="q"/>
            </a:pPr>
            <a:r>
              <a:rPr lang="en-US" dirty="0" smtClean="0"/>
              <a:t>TV “evangelists”</a:t>
            </a:r>
          </a:p>
          <a:p>
            <a:pPr lvl="2">
              <a:buFont typeface="Wingdings" charset="2"/>
              <a:buChar char="q"/>
            </a:pPr>
            <a:endParaRPr lang="en-US" dirty="0" smtClean="0"/>
          </a:p>
          <a:p>
            <a:pPr lvl="2">
              <a:buFont typeface="Wingdings" charset="2"/>
              <a:buChar char="q"/>
            </a:pPr>
            <a:r>
              <a:rPr lang="en-US" dirty="0" smtClean="0"/>
              <a:t>What about us?</a:t>
            </a:r>
          </a:p>
          <a:p>
            <a:pPr lvl="1">
              <a:buFont typeface="Wingdings" charset="2"/>
              <a:buChar char="q"/>
            </a:pPr>
            <a:endParaRPr lang="en-US" dirty="0" smtClean="0"/>
          </a:p>
          <a:p>
            <a:pPr>
              <a:buFont typeface="Wingdings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1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/>
              <a:t>Methods of Determining Truth</a:t>
            </a:r>
            <a:endParaRPr lang="en-US" sz="4000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The Majority</a:t>
            </a:r>
          </a:p>
          <a:p>
            <a:pPr lvl="2">
              <a:buFont typeface="Wingdings" charset="2"/>
              <a:buChar char="Ø"/>
            </a:pPr>
            <a:endParaRPr lang="en-US" sz="2400" dirty="0" smtClean="0"/>
          </a:p>
          <a:p>
            <a:pPr lvl="2">
              <a:buFont typeface="Wingdings" charset="2"/>
              <a:buChar char="Ø"/>
            </a:pPr>
            <a:r>
              <a:rPr lang="en-US" sz="2400" dirty="0" smtClean="0"/>
              <a:t>Safety in numbers – Comforting at first thought</a:t>
            </a:r>
          </a:p>
          <a:p>
            <a:pPr lvl="2">
              <a:buFont typeface="Wingdings" charset="2"/>
              <a:buChar char="Ø"/>
            </a:pPr>
            <a:endParaRPr lang="en-US" sz="2400" dirty="0" smtClean="0"/>
          </a:p>
          <a:p>
            <a:pPr lvl="2">
              <a:buFont typeface="Wingdings" charset="2"/>
              <a:buChar char="Ø"/>
            </a:pPr>
            <a:r>
              <a:rPr lang="en-US" sz="2400" dirty="0" smtClean="0"/>
              <a:t>At Mt. </a:t>
            </a:r>
            <a:r>
              <a:rPr lang="en-US" sz="2400" dirty="0"/>
              <a:t>Sinai – </a:t>
            </a:r>
            <a:r>
              <a:rPr lang="en-US" dirty="0" smtClean="0">
                <a:solidFill>
                  <a:srgbClr val="0000FF"/>
                </a:solidFill>
              </a:rPr>
              <a:t>Ex 23:2 – “You </a:t>
            </a:r>
            <a:r>
              <a:rPr lang="en-US" dirty="0">
                <a:solidFill>
                  <a:srgbClr val="0000FF"/>
                </a:solidFill>
              </a:rPr>
              <a:t>shall not follow a crowd to do evil; nor shall you testify in a dispute so as to turn aside after many to pervert </a:t>
            </a:r>
            <a:r>
              <a:rPr lang="en-US" dirty="0" smtClean="0">
                <a:solidFill>
                  <a:srgbClr val="0000FF"/>
                </a:solidFill>
              </a:rPr>
              <a:t>justice.”</a:t>
            </a:r>
          </a:p>
          <a:p>
            <a:pPr lvl="2">
              <a:buFont typeface="Wingdings" charset="2"/>
              <a:buChar char="Ø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buFont typeface="Wingdings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Enter by the narrow Gate – Matt 7:13-14</a:t>
            </a:r>
          </a:p>
          <a:p>
            <a:pPr lvl="2">
              <a:buFont typeface="Wingdings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 lvl="2"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/>
              <a:t>Methods of Determining Truth</a:t>
            </a:r>
            <a:endParaRPr lang="en-US" sz="4000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en-US" dirty="0" smtClean="0"/>
              <a:t>Parents (Family)</a:t>
            </a:r>
          </a:p>
          <a:p>
            <a:pPr lvl="1">
              <a:lnSpc>
                <a:spcPct val="150000"/>
              </a:lnSpc>
              <a:buFont typeface="Wingdings" charset="2"/>
              <a:buChar char="v"/>
            </a:pPr>
            <a:r>
              <a:rPr lang="en-US" sz="2400" dirty="0" smtClean="0"/>
              <a:t>Family relations are important in God’s plan</a:t>
            </a:r>
          </a:p>
          <a:p>
            <a:pPr lvl="1">
              <a:lnSpc>
                <a:spcPct val="150000"/>
              </a:lnSpc>
              <a:buFont typeface="Wingdings" charset="2"/>
              <a:buChar char="v"/>
            </a:pPr>
            <a:r>
              <a:rPr lang="en-US" sz="2400" dirty="0" smtClean="0"/>
              <a:t>Overriding Principle: Must place God first</a:t>
            </a:r>
          </a:p>
          <a:p>
            <a:pPr lvl="1">
              <a:lnSpc>
                <a:spcPct val="150000"/>
              </a:lnSpc>
              <a:buFont typeface="Wingdings" charset="2"/>
              <a:buChar char="v"/>
            </a:pPr>
            <a:r>
              <a:rPr lang="en-US" sz="2400" dirty="0" smtClean="0"/>
              <a:t>Great faith needed to overcome family ties</a:t>
            </a:r>
          </a:p>
          <a:p>
            <a:pPr lvl="2"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smtClean="0"/>
              <a:t>Practicing discipline – unfaithful children</a:t>
            </a:r>
          </a:p>
          <a:p>
            <a:pPr lvl="2"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smtClean="0"/>
              <a:t>Remarriage of parents or children</a:t>
            </a:r>
          </a:p>
          <a:p>
            <a:pPr lvl="2"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smtClean="0"/>
              <a:t>Church splits – whole family acting as a unit</a:t>
            </a:r>
          </a:p>
          <a:p>
            <a:pPr lvl="2">
              <a:lnSpc>
                <a:spcPct val="150000"/>
              </a:lnSpc>
              <a:buFont typeface="Wingdings" charset="2"/>
              <a:buChar char="v"/>
            </a:pPr>
            <a:endParaRPr lang="en-US" dirty="0" smtClean="0"/>
          </a:p>
          <a:p>
            <a:pPr lvl="1">
              <a:lnSpc>
                <a:spcPct val="150000"/>
              </a:lnSpc>
              <a:buFont typeface="Wingdings" charset="2"/>
              <a:buChar char="v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4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/>
              <a:t>Methods of Determining Truth</a:t>
            </a:r>
            <a:endParaRPr lang="en-US" sz="4000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4"/>
            </a:pPr>
            <a:r>
              <a:rPr lang="en-US" dirty="0" smtClean="0"/>
              <a:t>Sincerity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/>
              <a:t>Sincerity is an important </a:t>
            </a:r>
            <a:r>
              <a:rPr lang="en-US" dirty="0" err="1" smtClean="0"/>
              <a:t>christian</a:t>
            </a:r>
            <a:r>
              <a:rPr lang="en-US" dirty="0" smtClean="0"/>
              <a:t> trait – </a:t>
            </a:r>
            <a:r>
              <a:rPr lang="en-US" dirty="0" smtClean="0">
                <a:solidFill>
                  <a:srgbClr val="0000FF"/>
                </a:solidFill>
              </a:rPr>
              <a:t>Phil 1:9-10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/>
              <a:t>But not a basis for determining truth – </a:t>
            </a:r>
            <a:r>
              <a:rPr lang="en-US" dirty="0" smtClean="0">
                <a:solidFill>
                  <a:srgbClr val="0000FF"/>
                </a:solidFill>
              </a:rPr>
              <a:t>Isa 55:8-9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/>
              <a:t>Paul’s example – </a:t>
            </a:r>
            <a:r>
              <a:rPr lang="en-US" dirty="0" smtClean="0">
                <a:solidFill>
                  <a:srgbClr val="0000FF"/>
                </a:solidFill>
              </a:rPr>
              <a:t>Acts 23:1; Acts 26:9-11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595959"/>
                </a:solidFill>
              </a:rPr>
              <a:t>Example of Cornelius – </a:t>
            </a:r>
            <a:r>
              <a:rPr lang="en-US" dirty="0" smtClean="0">
                <a:solidFill>
                  <a:srgbClr val="0000FF"/>
                </a:solidFill>
              </a:rPr>
              <a:t>Acts 10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595959"/>
                </a:solidFill>
              </a:rPr>
              <a:t>We can be sincerely wrong</a:t>
            </a:r>
          </a:p>
          <a:p>
            <a:pPr lvl="1">
              <a:lnSpc>
                <a:spcPct val="15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595959"/>
                </a:solidFill>
              </a:rPr>
              <a:t>Paul says we should test ourselves – </a:t>
            </a:r>
            <a:r>
              <a:rPr lang="en-US" dirty="0" smtClean="0">
                <a:solidFill>
                  <a:srgbClr val="0000FF"/>
                </a:solidFill>
              </a:rPr>
              <a:t>2Cor 13:5</a:t>
            </a:r>
          </a:p>
          <a:p>
            <a:pPr lvl="1">
              <a:buFont typeface="Wingdings" charset="2"/>
              <a:buChar char="ü"/>
            </a:pPr>
            <a:endParaRPr lang="en-US" dirty="0" smtClean="0">
              <a:solidFill>
                <a:srgbClr val="595959"/>
              </a:solidFill>
            </a:endParaRP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1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/>
              <a:t>Methods of Determining Truth</a:t>
            </a:r>
            <a:endParaRPr lang="en-US" sz="4000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dirty="0" smtClean="0"/>
              <a:t>Emotions (feelings)</a:t>
            </a: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People sometimes believe that what they feel in their heart trumps scripture.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Great example of Jacob when he believed Joseph was dead – </a:t>
            </a:r>
            <a:r>
              <a:rPr lang="en-US" dirty="0">
                <a:solidFill>
                  <a:srgbClr val="0000FF"/>
                </a:solidFill>
              </a:rPr>
              <a:t>Gen 37:31-35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The heart is deceitful. – </a:t>
            </a:r>
            <a:r>
              <a:rPr lang="en-US" dirty="0" err="1">
                <a:solidFill>
                  <a:srgbClr val="0000FF"/>
                </a:solidFill>
              </a:rPr>
              <a:t>Jer</a:t>
            </a:r>
            <a:r>
              <a:rPr lang="en-US" dirty="0">
                <a:solidFill>
                  <a:srgbClr val="0000FF"/>
                </a:solidFill>
              </a:rPr>
              <a:t> 17:</a:t>
            </a:r>
            <a:r>
              <a:rPr lang="en-US" dirty="0" smtClean="0">
                <a:solidFill>
                  <a:srgbClr val="0000FF"/>
                </a:solidFill>
              </a:rPr>
              <a:t>9</a:t>
            </a:r>
            <a:endParaRPr lang="en-US" dirty="0" smtClean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Paul said the gentiles walked </a:t>
            </a:r>
            <a:r>
              <a:rPr lang="en-US" dirty="0" smtClean="0">
                <a:solidFill>
                  <a:srgbClr val="0000FF"/>
                </a:solidFill>
              </a:rPr>
              <a:t>“in the futility of their mind.” </a:t>
            </a:r>
            <a:r>
              <a:rPr lang="en-US" dirty="0" smtClean="0"/>
              <a:t>(</a:t>
            </a:r>
            <a:r>
              <a:rPr lang="en-US" dirty="0" err="1" smtClean="0"/>
              <a:t>Eph</a:t>
            </a:r>
            <a:r>
              <a:rPr lang="en-US" dirty="0" smtClean="0"/>
              <a:t> 4:17)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Jesus said, </a:t>
            </a:r>
            <a:r>
              <a:rPr lang="en-US" dirty="0" smtClean="0">
                <a:solidFill>
                  <a:srgbClr val="0000FF"/>
                </a:solidFill>
              </a:rPr>
              <a:t>“Sanctify </a:t>
            </a:r>
            <a:r>
              <a:rPr lang="en-US" dirty="0">
                <a:solidFill>
                  <a:srgbClr val="0000FF"/>
                </a:solidFill>
              </a:rPr>
              <a:t>them by Your truth. Your word is </a:t>
            </a:r>
            <a:r>
              <a:rPr lang="en-US" dirty="0" smtClean="0">
                <a:solidFill>
                  <a:srgbClr val="0000FF"/>
                </a:solidFill>
              </a:rPr>
              <a:t>truth.” </a:t>
            </a:r>
            <a:r>
              <a:rPr lang="en-US" dirty="0" smtClean="0"/>
              <a:t>(John 17:17)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In any conflict between our feelings and the written word, God’s word always prevails.</a:t>
            </a:r>
          </a:p>
        </p:txBody>
      </p:sp>
    </p:spTree>
    <p:extLst>
      <p:ext uri="{BB962C8B-B14F-4D97-AF65-F5344CB8AC3E}">
        <p14:creationId xmlns:p14="http://schemas.microsoft.com/office/powerpoint/2010/main" val="38199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heavy" dirty="0"/>
              <a:t>Determining </a:t>
            </a:r>
            <a:r>
              <a:rPr lang="en-US" sz="4000" b="1" u="heavy" dirty="0" smtClean="0"/>
              <a:t>Truth</a:t>
            </a:r>
            <a:endParaRPr lang="en-US" sz="4000" u="heav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for Us:</a:t>
            </a:r>
          </a:p>
          <a:p>
            <a:r>
              <a:rPr lang="en-US" dirty="0" smtClean="0"/>
              <a:t>We are in danger if we let anything other than God’s word direct us to truth.</a:t>
            </a:r>
          </a:p>
          <a:p>
            <a:r>
              <a:rPr lang="en-US" dirty="0" smtClean="0"/>
              <a:t>Preachers or religious leaders, majority opinion, </a:t>
            </a:r>
            <a:r>
              <a:rPr lang="en-US" dirty="0"/>
              <a:t>f</a:t>
            </a:r>
            <a:r>
              <a:rPr lang="en-US" dirty="0" smtClean="0"/>
              <a:t>amily loyalty, sincerity and emotions are all inadequate for determining truth.</a:t>
            </a:r>
          </a:p>
          <a:p>
            <a:r>
              <a:rPr lang="en-US" dirty="0" smtClean="0"/>
              <a:t>There is only one standard for determining truth – </a:t>
            </a:r>
            <a:r>
              <a:rPr lang="en-US" sz="3200" b="1" dirty="0" smtClean="0">
                <a:solidFill>
                  <a:srgbClr val="FF0000"/>
                </a:solidFill>
              </a:rPr>
              <a:t>God’s Word!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1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439</Words>
  <Application>Microsoft Macintosh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Determining Truth</vt:lpstr>
      <vt:lpstr>Determining Truth</vt:lpstr>
      <vt:lpstr>Methods of Determining Truth</vt:lpstr>
      <vt:lpstr>Methods of Determining Truth</vt:lpstr>
      <vt:lpstr>Methods of Determining Truth</vt:lpstr>
      <vt:lpstr>Methods of Determining Truth</vt:lpstr>
      <vt:lpstr>Methods of Determining Truth</vt:lpstr>
      <vt:lpstr>Determining Truth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Truth</dc:title>
  <dc:creator>Larry Legg</dc:creator>
  <cp:lastModifiedBy>Larry Legg</cp:lastModifiedBy>
  <cp:revision>38</cp:revision>
  <dcterms:created xsi:type="dcterms:W3CDTF">2015-03-21T15:04:40Z</dcterms:created>
  <dcterms:modified xsi:type="dcterms:W3CDTF">2016-11-02T15:53:28Z</dcterms:modified>
</cp:coreProperties>
</file>