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Lst>
  <p:notesMasterIdLst>
    <p:notesMasterId r:id="rId16"/>
  </p:notesMasterIdLst>
  <p:handoutMasterIdLst>
    <p:handoutMasterId r:id="rId17"/>
  </p:handoutMasterIdLst>
  <p:sldIdLst>
    <p:sldId id="276" r:id="rId2"/>
    <p:sldId id="498" r:id="rId3"/>
    <p:sldId id="514" r:id="rId4"/>
    <p:sldId id="515" r:id="rId5"/>
    <p:sldId id="501" r:id="rId6"/>
    <p:sldId id="502" r:id="rId7"/>
    <p:sldId id="517" r:id="rId8"/>
    <p:sldId id="504" r:id="rId9"/>
    <p:sldId id="518" r:id="rId10"/>
    <p:sldId id="519" r:id="rId11"/>
    <p:sldId id="505" r:id="rId12"/>
    <p:sldId id="520" r:id="rId13"/>
    <p:sldId id="506" r:id="rId14"/>
    <p:sldId id="512"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87" autoAdjust="0"/>
    <p:restoredTop sz="94703" autoAdjust="0"/>
  </p:normalViewPr>
  <p:slideViewPr>
    <p:cSldViewPr>
      <p:cViewPr varScale="1">
        <p:scale>
          <a:sx n="78" d="100"/>
          <a:sy n="78" d="100"/>
        </p:scale>
        <p:origin x="-1200" y="-104"/>
      </p:cViewPr>
      <p:guideLst>
        <p:guide orient="horz" pos="2160"/>
        <p:guide pos="2880"/>
      </p:guideLst>
    </p:cSldViewPr>
  </p:slideViewPr>
  <p:outlineViewPr>
    <p:cViewPr>
      <p:scale>
        <a:sx n="33" d="100"/>
        <a:sy n="33" d="100"/>
      </p:scale>
      <p:origin x="0" y="8617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7" d="100"/>
          <a:sy n="67" d="100"/>
        </p:scale>
        <p:origin x="-284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55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30F075DF-3BD0-4A32-BCDA-CBF9F3167C90}" type="datetimeFigureOut">
              <a:rPr lang="en-US"/>
              <a:pPr/>
              <a:t>11/27/16</a:t>
            </a:fld>
            <a:endParaRPr lang="en-US"/>
          </a:p>
        </p:txBody>
      </p:sp>
      <p:sp>
        <p:nvSpPr>
          <p:cNvPr id="55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BE218714-E051-4FA5-BEFA-EA4885AAA4AA}" type="slidenum">
              <a:rPr lang="en-US"/>
              <a:pPr/>
              <a:t>‹#›</a:t>
            </a:fld>
            <a:endParaRPr lang="en-US"/>
          </a:p>
        </p:txBody>
      </p:sp>
    </p:spTree>
    <p:extLst>
      <p:ext uri="{BB962C8B-B14F-4D97-AF65-F5344CB8AC3E}">
        <p14:creationId xmlns:p14="http://schemas.microsoft.com/office/powerpoint/2010/main" val="815152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E986BB9-2649-446F-B0A3-F400982B0522}" type="slidenum">
              <a:rPr lang="en-US"/>
              <a:pPr>
                <a:defRPr/>
              </a:pPr>
              <a:t>‹#›</a:t>
            </a:fld>
            <a:endParaRPr lang="en-US"/>
          </a:p>
        </p:txBody>
      </p:sp>
    </p:spTree>
    <p:extLst>
      <p:ext uri="{BB962C8B-B14F-4D97-AF65-F5344CB8AC3E}">
        <p14:creationId xmlns:p14="http://schemas.microsoft.com/office/powerpoint/2010/main" val="4104872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10</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14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5</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6</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7</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8</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7B52EB5-437C-42A0-A8A4-5C472B15D6AB}" type="slidenum">
              <a:rPr lang="en-US" smtClean="0"/>
              <a:pPr/>
              <a:t>9</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9C05F8-869E-4D54-9CC1-DC209CD291E1}"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7C6F162-84EB-4B35-8405-48BBDF32E9A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F5D8529-7322-4923-8C2E-A67687F7DCB0}"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F5D8529-7322-4923-8C2E-A67687F7DCB0}" type="slidenum">
              <a:rPr lang="en-US" smtClean="0"/>
              <a:pPr>
                <a:defRPr/>
              </a:pPr>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7DB02C-99B3-4C5D-847F-0D9CBCA62CBA}"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78E4AE9-1913-4871-AD51-304CA9B075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F7CF777-6248-4343-8B5F-352DCBD9A9F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F5D8529-7322-4923-8C2E-A67687F7DCB0}" type="slidenum">
              <a:rPr lang="en-US" smtClean="0"/>
              <a:pPr>
                <a:defRPr/>
              </a:pPr>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53B6F1-0B29-457A-988A-87535D87B09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3B5CD7B-ACC7-42D1-A969-9DE4012153D9}"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2CC842-9B13-4972-92E0-DFC4A2275236}" type="slidenum">
              <a:rPr lang="en-US" smtClean="0"/>
              <a:pPr>
                <a:defRPr/>
              </a:pPr>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5403EC8-9690-4288-A4A9-B6F0177B8AC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BB77CB9-458A-425D-B5BB-7D4ED68A772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C5DCA7A-2C24-49EC-8C61-4F8774A0CCB7}"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pPr>
              <a:defRPr/>
            </a:pPr>
            <a:fld id="{6F5D8529-7322-4923-8C2E-A67687F7DCB0}"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8458200" y="6324600"/>
            <a:ext cx="533400" cy="369332"/>
          </a:xfrm>
          <a:prstGeom prst="rect">
            <a:avLst/>
          </a:prstGeom>
          <a:noFill/>
        </p:spPr>
        <p:txBody>
          <a:bodyPr wrap="square" rtlCol="0">
            <a:spAutoFit/>
          </a:bodyPr>
          <a:lstStyle/>
          <a:p>
            <a:r>
              <a:rPr lang="en-US" dirty="0" smtClean="0"/>
              <a:t>TH</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normAutofit/>
          </a:bodyPr>
          <a:lstStyle/>
          <a:p>
            <a:pPr marL="0" lvl="0" indent="0">
              <a:buNone/>
            </a:pPr>
            <a:r>
              <a:rPr lang="en-US" sz="3200" u="sng" dirty="0" smtClean="0">
                <a:solidFill>
                  <a:srgbClr val="F9D59B"/>
                </a:solidFill>
                <a:latin typeface="Calibri"/>
                <a:cs typeface="Calibri"/>
              </a:rPr>
              <a:t>2 Thessalonians 3:6, 14-15</a:t>
            </a:r>
            <a:endParaRPr lang="en-US" sz="3200" u="sng" dirty="0">
              <a:solidFill>
                <a:srgbClr val="F9D59B"/>
              </a:solidFill>
              <a:latin typeface="Calibri"/>
              <a:cs typeface="Calibri"/>
            </a:endParaRPr>
          </a:p>
          <a:p>
            <a:pPr marL="457200" lvl="1" indent="0">
              <a:buNone/>
            </a:pPr>
            <a:r>
              <a:rPr lang="en-US" sz="2600" dirty="0">
                <a:latin typeface="Calibri"/>
                <a:cs typeface="Calibri"/>
              </a:rPr>
              <a:t>But we command you, brethren, in the name of our Lord Jesus Christ, that you withdraw from every brother who walks disorderly and not according to the tradition which he received from us</a:t>
            </a:r>
            <a:r>
              <a:rPr lang="en-US" sz="2600" dirty="0" smtClean="0">
                <a:latin typeface="Calibri"/>
                <a:cs typeface="Calibri"/>
              </a:rPr>
              <a:t>.</a:t>
            </a:r>
          </a:p>
          <a:p>
            <a:pPr marL="457200" lvl="1" indent="0">
              <a:buNone/>
            </a:pPr>
            <a:r>
              <a:rPr lang="en-US" sz="1600" dirty="0" smtClean="0">
                <a:latin typeface="Calibri"/>
                <a:cs typeface="Calibri"/>
              </a:rPr>
              <a:t>(14) </a:t>
            </a:r>
            <a:r>
              <a:rPr lang="en-US" sz="2600" dirty="0" smtClean="0">
                <a:latin typeface="Calibri"/>
                <a:cs typeface="Calibri"/>
              </a:rPr>
              <a:t>And </a:t>
            </a:r>
            <a:r>
              <a:rPr lang="en-US" sz="2600" dirty="0">
                <a:latin typeface="Calibri"/>
                <a:cs typeface="Calibri"/>
              </a:rPr>
              <a:t>if anyone does not obey our word in this epistle, note that person and do not keep company with him, that he may be ashamed. Yet do not count him as an enemy, but admonish him as a brother.</a:t>
            </a:r>
          </a:p>
        </p:txBody>
      </p:sp>
    </p:spTree>
    <p:extLst>
      <p:ext uri="{BB962C8B-B14F-4D97-AF65-F5344CB8AC3E}">
        <p14:creationId xmlns:p14="http://schemas.microsoft.com/office/powerpoint/2010/main" val="414398681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normAutofit/>
          </a:bodyPr>
          <a:lstStyle/>
          <a:p>
            <a:pPr marL="0" lvl="0" indent="0">
              <a:buNone/>
            </a:pPr>
            <a:r>
              <a:rPr lang="en-US" sz="3200" u="sng" dirty="0" smtClean="0">
                <a:solidFill>
                  <a:srgbClr val="F9D59B"/>
                </a:solidFill>
                <a:latin typeface="Calibri"/>
                <a:cs typeface="Calibri"/>
              </a:rPr>
              <a:t>1 Peter 5:2-3</a:t>
            </a:r>
            <a:endParaRPr lang="en-US" sz="3200" u="sng" dirty="0">
              <a:solidFill>
                <a:srgbClr val="F9D59B"/>
              </a:solidFill>
              <a:latin typeface="Calibri"/>
              <a:cs typeface="Calibri"/>
            </a:endParaRPr>
          </a:p>
          <a:p>
            <a:pPr marL="457200" lvl="1" indent="0">
              <a:buNone/>
            </a:pPr>
            <a:r>
              <a:rPr lang="en-US" sz="2600" dirty="0">
                <a:latin typeface="Calibri"/>
                <a:cs typeface="Calibri"/>
              </a:rPr>
              <a:t>Shepherd the flock of God which is among you, serving as overseers, not by compulsion but willingly, not for dishonest gain but eagerly; nor as being lords over those entrusted to you, but being examples to the </a:t>
            </a:r>
            <a:r>
              <a:rPr lang="en-US" sz="2600" dirty="0" smtClean="0">
                <a:latin typeface="Calibri"/>
                <a:cs typeface="Calibri"/>
              </a:rPr>
              <a:t>flock.</a:t>
            </a:r>
            <a:endParaRPr lang="en-US" sz="2600" dirty="0" smtClean="0">
              <a:effectLst/>
              <a:latin typeface="Calibri"/>
              <a:cs typeface="Calibri"/>
            </a:endParaRPr>
          </a:p>
          <a:p>
            <a:pPr marL="0" lvl="0" indent="0">
              <a:buNone/>
            </a:pPr>
            <a:r>
              <a:rPr lang="en-US" sz="3200" u="sng" dirty="0" smtClean="0">
                <a:solidFill>
                  <a:srgbClr val="F9D59B"/>
                </a:solidFill>
                <a:latin typeface="Calibri"/>
                <a:cs typeface="Calibri"/>
              </a:rPr>
              <a:t>2 Timothy 4:2</a:t>
            </a:r>
            <a:endParaRPr lang="en-US" sz="3200" u="sng" dirty="0">
              <a:solidFill>
                <a:srgbClr val="F9D59B"/>
              </a:solidFill>
              <a:latin typeface="Calibri"/>
              <a:cs typeface="Calibri"/>
            </a:endParaRPr>
          </a:p>
          <a:p>
            <a:pPr marL="457200" lvl="1" indent="0">
              <a:buNone/>
            </a:pPr>
            <a:r>
              <a:rPr lang="en-US" sz="2600" dirty="0">
                <a:latin typeface="Calibri"/>
                <a:cs typeface="Calibri"/>
              </a:rPr>
              <a:t>Preach the word! Be ready in season and out of season. Convince, rebuke, exhort, with all longsuffering and </a:t>
            </a:r>
            <a:r>
              <a:rPr lang="en-US" sz="2600" dirty="0" smtClean="0">
                <a:latin typeface="Calibri"/>
                <a:cs typeface="Calibri"/>
              </a:rPr>
              <a:t>teaching.</a:t>
            </a:r>
            <a:endParaRPr lang="en-US" sz="2600" dirty="0">
              <a:latin typeface="Calibri"/>
              <a:cs typeface="Calibri"/>
            </a:endParaRPr>
          </a:p>
        </p:txBody>
      </p:sp>
    </p:spTree>
    <p:extLst>
      <p:ext uri="{BB962C8B-B14F-4D97-AF65-F5344CB8AC3E}">
        <p14:creationId xmlns:p14="http://schemas.microsoft.com/office/powerpoint/2010/main" val="15483358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normAutofit/>
          </a:bodyPr>
          <a:lstStyle/>
          <a:p>
            <a:pPr marL="0" lvl="0" indent="0">
              <a:buNone/>
            </a:pPr>
            <a:r>
              <a:rPr lang="en-US" sz="3200" u="sng" dirty="0" smtClean="0">
                <a:solidFill>
                  <a:srgbClr val="F9D59B"/>
                </a:solidFill>
                <a:latin typeface="Calibri"/>
                <a:cs typeface="Calibri"/>
              </a:rPr>
              <a:t>John 7:24</a:t>
            </a:r>
          </a:p>
          <a:p>
            <a:pPr marL="457200" lvl="1" indent="0">
              <a:buNone/>
            </a:pPr>
            <a:r>
              <a:rPr lang="en-US" sz="2600" dirty="0" smtClean="0">
                <a:latin typeface="Calibri"/>
                <a:cs typeface="Calibri"/>
              </a:rPr>
              <a:t>Do not judge according to appearance, but judge with righteous judgment.</a:t>
            </a:r>
          </a:p>
          <a:p>
            <a:pPr marL="0" lvl="0" indent="0">
              <a:buNone/>
            </a:pPr>
            <a:r>
              <a:rPr lang="en-US" sz="3200" u="sng" dirty="0" smtClean="0">
                <a:solidFill>
                  <a:srgbClr val="F9D59B"/>
                </a:solidFill>
                <a:latin typeface="Calibri"/>
                <a:cs typeface="Calibri"/>
              </a:rPr>
              <a:t>John 12:48</a:t>
            </a:r>
          </a:p>
          <a:p>
            <a:pPr marL="457200" lvl="1" indent="0">
              <a:buNone/>
            </a:pPr>
            <a:r>
              <a:rPr lang="en-US" sz="2600" dirty="0" smtClean="0">
                <a:latin typeface="Calibri"/>
                <a:cs typeface="Calibri"/>
              </a:rPr>
              <a:t>He who rejects Me, and does not receive My words, has that which judges him—the word that I have spoken will judge him in the last day.</a:t>
            </a:r>
          </a:p>
          <a:p>
            <a:pPr marL="0" lvl="0" indent="0">
              <a:buNone/>
            </a:pPr>
            <a:r>
              <a:rPr lang="en-US" sz="3200" u="sng" dirty="0">
                <a:solidFill>
                  <a:srgbClr val="F9D59B"/>
                </a:solidFill>
                <a:latin typeface="Calibri"/>
                <a:cs typeface="Calibri"/>
              </a:rPr>
              <a:t>Romans 1:16</a:t>
            </a:r>
          </a:p>
          <a:p>
            <a:pPr marL="457200" lvl="1" indent="0">
              <a:buNone/>
            </a:pPr>
            <a:r>
              <a:rPr lang="en-US" sz="2600" dirty="0">
                <a:latin typeface="Calibri"/>
                <a:cs typeface="Calibri"/>
              </a:rPr>
              <a:t>For I am not ashamed of the gospel of Christ, for it is the power of God to salvation for everyone who believes, for the Jew first and also for the Greek</a:t>
            </a:r>
            <a:r>
              <a:rPr lang="en-US" sz="2600" dirty="0" smtClean="0">
                <a:latin typeface="Calibri"/>
                <a:cs typeface="Calibri"/>
              </a:rPr>
              <a:t>.</a:t>
            </a:r>
          </a:p>
          <a:p>
            <a:pPr marL="457200" lvl="1" indent="0">
              <a:buNone/>
            </a:pPr>
            <a:endParaRPr lang="en-US" sz="2600" dirty="0">
              <a:latin typeface="Calibri"/>
              <a:cs typeface="Calibri"/>
            </a:endParaRPr>
          </a:p>
        </p:txBody>
      </p:sp>
    </p:spTree>
    <p:extLst>
      <p:ext uri="{BB962C8B-B14F-4D97-AF65-F5344CB8AC3E}">
        <p14:creationId xmlns:p14="http://schemas.microsoft.com/office/powerpoint/2010/main" val="25914106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7409">
                                            <p:txEl>
                                              <p:pRg st="4" end="4"/>
                                            </p:txEl>
                                          </p:spTgt>
                                        </p:tgtEl>
                                        <p:attrNameLst>
                                          <p:attrName>style.visibility</p:attrName>
                                        </p:attrNameLst>
                                      </p:cBhvr>
                                      <p:to>
                                        <p:strVal val="visible"/>
                                      </p:to>
                                    </p:set>
                                    <p:animEffect transition="in" filter="blinds(horizontal)">
                                      <p:cBhvr>
                                        <p:cTn id="15" dur="500"/>
                                        <p:tgtEl>
                                          <p:spTgt spid="17409">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7409">
                                            <p:txEl>
                                              <p:pRg st="5" end="5"/>
                                            </p:txEl>
                                          </p:spTgt>
                                        </p:tgtEl>
                                        <p:attrNameLst>
                                          <p:attrName>style.visibility</p:attrName>
                                        </p:attrNameLst>
                                      </p:cBhvr>
                                      <p:to>
                                        <p:strVal val="visible"/>
                                      </p:to>
                                    </p:set>
                                    <p:animEffect transition="in" filter="blinds(horizontal)">
                                      <p:cBhvr>
                                        <p:cTn id="18" dur="500"/>
                                        <p:tgtEl>
                                          <p:spTgt spid="1740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normAutofit/>
          </a:bodyPr>
          <a:lstStyle/>
          <a:p>
            <a:pPr marL="0" lvl="0" indent="0">
              <a:buNone/>
            </a:pPr>
            <a:r>
              <a:rPr lang="en-US" sz="3200" u="sng" dirty="0" smtClean="0">
                <a:solidFill>
                  <a:srgbClr val="F9D59B"/>
                </a:solidFill>
                <a:latin typeface="Calibri"/>
                <a:cs typeface="Calibri"/>
              </a:rPr>
              <a:t>James 3:14-16</a:t>
            </a:r>
            <a:endParaRPr lang="en-US" sz="3200" u="sng" dirty="0">
              <a:solidFill>
                <a:srgbClr val="F9D59B"/>
              </a:solidFill>
              <a:latin typeface="Calibri"/>
              <a:cs typeface="Calibri"/>
            </a:endParaRPr>
          </a:p>
          <a:p>
            <a:pPr marL="457200" lvl="1" indent="0">
              <a:buNone/>
            </a:pPr>
            <a:r>
              <a:rPr lang="en-US" sz="2600" dirty="0">
                <a:latin typeface="Calibri"/>
                <a:cs typeface="Calibri"/>
              </a:rPr>
              <a:t>But if you have bitter envy and self-seeking in your hearts, do not boast and lie against the truth. This wisdom does not descend from above, but is earthly, sensual, demonic. For where envy and self-seeking exist, confusion and every evil thing are </a:t>
            </a:r>
            <a:r>
              <a:rPr lang="en-US" sz="2600" dirty="0" smtClean="0">
                <a:latin typeface="Calibri"/>
                <a:cs typeface="Calibri"/>
              </a:rPr>
              <a:t>there.</a:t>
            </a:r>
          </a:p>
          <a:p>
            <a:pPr marL="0" lvl="0" indent="0">
              <a:buNone/>
            </a:pPr>
            <a:r>
              <a:rPr lang="en-US" sz="3200" u="sng" dirty="0" smtClean="0">
                <a:solidFill>
                  <a:srgbClr val="F9D59B"/>
                </a:solidFill>
                <a:latin typeface="Calibri"/>
                <a:cs typeface="Calibri"/>
              </a:rPr>
              <a:t>Acts 20:27</a:t>
            </a:r>
            <a:endParaRPr lang="en-US" sz="3200" u="sng" dirty="0">
              <a:solidFill>
                <a:srgbClr val="F9D59B"/>
              </a:solidFill>
              <a:latin typeface="Calibri"/>
              <a:cs typeface="Calibri"/>
            </a:endParaRPr>
          </a:p>
          <a:p>
            <a:pPr marL="457200" lvl="1" indent="0">
              <a:buNone/>
            </a:pPr>
            <a:r>
              <a:rPr lang="en-US" sz="2600" dirty="0">
                <a:latin typeface="Calibri"/>
                <a:cs typeface="Calibri"/>
              </a:rPr>
              <a:t>For I have not shunned to declare to you the whole counsel of God.</a:t>
            </a:r>
          </a:p>
        </p:txBody>
      </p:sp>
    </p:spTree>
    <p:extLst>
      <p:ext uri="{BB962C8B-B14F-4D97-AF65-F5344CB8AC3E}">
        <p14:creationId xmlns:p14="http://schemas.microsoft.com/office/powerpoint/2010/main" val="15483358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81000" y="1066800"/>
            <a:ext cx="8305800" cy="4191000"/>
          </a:xfrm>
        </p:spPr>
        <p:txBody>
          <a:bodyPr>
            <a:normAutofit/>
          </a:bodyPr>
          <a:lstStyle/>
          <a:p>
            <a:pPr marL="457200" lvl="1" indent="0" algn="ctr">
              <a:buNone/>
            </a:pPr>
            <a:r>
              <a:rPr lang="en-US" sz="4000" i="1" dirty="0" smtClean="0">
                <a:latin typeface="Calibri"/>
                <a:cs typeface="Calibri"/>
              </a:rPr>
              <a:t>But </a:t>
            </a:r>
            <a:r>
              <a:rPr lang="en-US" sz="4000" i="1" dirty="0">
                <a:latin typeface="Calibri"/>
                <a:cs typeface="Calibri"/>
              </a:rPr>
              <a:t>sanctify the Lord God in your hearts, and always be ready to give a defense to everyone who asks you a reason for the hope that is in you, with meekness and </a:t>
            </a:r>
            <a:r>
              <a:rPr lang="en-US" sz="4000" i="1" dirty="0" smtClean="0">
                <a:latin typeface="Calibri"/>
                <a:cs typeface="Calibri"/>
              </a:rPr>
              <a:t>fear.</a:t>
            </a:r>
          </a:p>
          <a:p>
            <a:pPr marL="457200" lvl="1" indent="0" algn="ctr">
              <a:buNone/>
            </a:pPr>
            <a:r>
              <a:rPr lang="en-US" sz="4400" dirty="0" smtClean="0">
                <a:solidFill>
                  <a:srgbClr val="F9D59B"/>
                </a:solidFill>
                <a:latin typeface="Calibri"/>
                <a:cs typeface="Calibri"/>
              </a:rPr>
              <a:t>1 Peter 3:15</a:t>
            </a:r>
            <a:endParaRPr lang="en-US" sz="4400" dirty="0">
              <a:solidFill>
                <a:srgbClr val="F9D59B"/>
              </a:solidFill>
              <a:latin typeface="Calibri"/>
              <a:cs typeface="Calibri"/>
            </a:endParaRPr>
          </a:p>
        </p:txBody>
      </p:sp>
    </p:spTree>
    <p:extLst>
      <p:ext uri="{BB962C8B-B14F-4D97-AF65-F5344CB8AC3E}">
        <p14:creationId xmlns:p14="http://schemas.microsoft.com/office/powerpoint/2010/main" val="15483358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228600" y="1600200"/>
            <a:ext cx="8382000" cy="1981200"/>
          </a:xfrm>
        </p:spPr>
        <p:txBody>
          <a:bodyPr>
            <a:normAutofit fontScale="92500" lnSpcReduction="10000"/>
          </a:bodyPr>
          <a:lstStyle/>
          <a:p>
            <a:pPr marL="457200" lvl="1" indent="0" algn="ctr">
              <a:buNone/>
            </a:pPr>
            <a:r>
              <a:rPr lang="en-US" sz="7200" dirty="0" smtClean="0">
                <a:latin typeface="Calibri"/>
                <a:cs typeface="Calibri"/>
              </a:rPr>
              <a:t>The Christian </a:t>
            </a:r>
            <a:r>
              <a:rPr lang="en-US" sz="7200" dirty="0" smtClean="0">
                <a:latin typeface="Calibri"/>
                <a:cs typeface="Calibri"/>
              </a:rPr>
              <a:t>and Confrontation</a:t>
            </a:r>
            <a:endParaRPr lang="en-US" sz="7200" dirty="0">
              <a:latin typeface="Calibri"/>
              <a:cs typeface="Calibri"/>
            </a:endParaRPr>
          </a:p>
        </p:txBody>
      </p:sp>
    </p:spTree>
    <p:extLst>
      <p:ext uri="{BB962C8B-B14F-4D97-AF65-F5344CB8AC3E}">
        <p14:creationId xmlns:p14="http://schemas.microsoft.com/office/powerpoint/2010/main" val="28742415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610600" cy="6400800"/>
          </a:xfrm>
        </p:spPr>
        <p:txBody>
          <a:bodyPr>
            <a:normAutofit/>
          </a:bodyPr>
          <a:lstStyle/>
          <a:p>
            <a:pPr marL="0" lvl="0" indent="0">
              <a:buNone/>
            </a:pPr>
            <a:r>
              <a:rPr lang="en-US" sz="3200" u="sng" dirty="0">
                <a:solidFill>
                  <a:srgbClr val="F9D59B"/>
                </a:solidFill>
                <a:latin typeface="Calibri"/>
                <a:cs typeface="Calibri"/>
              </a:rPr>
              <a:t>2 Timothy 1:7</a:t>
            </a:r>
          </a:p>
          <a:p>
            <a:pPr marL="457200" lvl="1" indent="0">
              <a:buNone/>
            </a:pPr>
            <a:r>
              <a:rPr lang="en-US" sz="2600" dirty="0">
                <a:latin typeface="Calibri"/>
                <a:cs typeface="Calibri"/>
              </a:rPr>
              <a:t>For God has not given us a spirit of fear, but of power and of love and of a sound mind</a:t>
            </a:r>
            <a:r>
              <a:rPr lang="en-US" sz="2600" dirty="0" smtClean="0">
                <a:latin typeface="Calibri"/>
                <a:cs typeface="Calibri"/>
              </a:rPr>
              <a:t>.</a:t>
            </a:r>
            <a:endParaRPr lang="en-US" sz="2800" u="sng" dirty="0" smtClean="0">
              <a:latin typeface="Calibri"/>
              <a:cs typeface="Calibri"/>
            </a:endParaRPr>
          </a:p>
          <a:p>
            <a:pPr marL="0" lvl="0" indent="0">
              <a:buNone/>
            </a:pPr>
            <a:r>
              <a:rPr lang="en-US" sz="3200" u="sng" dirty="0" smtClean="0">
                <a:solidFill>
                  <a:srgbClr val="F9D59B"/>
                </a:solidFill>
                <a:latin typeface="Calibri"/>
                <a:cs typeface="Calibri"/>
              </a:rPr>
              <a:t>Acts 4:29</a:t>
            </a:r>
          </a:p>
          <a:p>
            <a:pPr marL="457200" lvl="1" indent="0">
              <a:buNone/>
            </a:pPr>
            <a:r>
              <a:rPr lang="en-US" sz="2600" dirty="0" smtClean="0">
                <a:latin typeface="Calibri"/>
                <a:cs typeface="Calibri"/>
              </a:rPr>
              <a:t>Now</a:t>
            </a:r>
            <a:r>
              <a:rPr lang="en-US" sz="2600" dirty="0">
                <a:latin typeface="Calibri"/>
                <a:cs typeface="Calibri"/>
              </a:rPr>
              <a:t>, Lord, look on their threats, and grant to Your servants that with all boldness they may speak Your </a:t>
            </a:r>
            <a:r>
              <a:rPr lang="en-US" sz="2600" dirty="0" smtClean="0">
                <a:latin typeface="Calibri"/>
                <a:cs typeface="Calibri"/>
              </a:rPr>
              <a:t>word</a:t>
            </a:r>
          </a:p>
          <a:p>
            <a:pPr marL="0" lvl="0" indent="0">
              <a:buNone/>
            </a:pPr>
            <a:r>
              <a:rPr lang="en-US" sz="3200" u="sng" smtClean="0">
                <a:solidFill>
                  <a:srgbClr val="F9D59B"/>
                </a:solidFill>
                <a:latin typeface="Calibri"/>
                <a:cs typeface="Calibri"/>
              </a:rPr>
              <a:t>Galatians </a:t>
            </a:r>
            <a:r>
              <a:rPr lang="en-US" sz="3200" u="sng" dirty="0" smtClean="0">
                <a:solidFill>
                  <a:srgbClr val="F9D59B"/>
                </a:solidFill>
                <a:latin typeface="Calibri"/>
                <a:cs typeface="Calibri"/>
              </a:rPr>
              <a:t>2:14</a:t>
            </a:r>
          </a:p>
          <a:p>
            <a:pPr marL="457200" lvl="1" indent="0">
              <a:buNone/>
            </a:pPr>
            <a:r>
              <a:rPr lang="en-US" sz="2600" dirty="0">
                <a:latin typeface="Calibri"/>
                <a:cs typeface="Calibri"/>
              </a:rPr>
              <a:t>But when I saw that they were not straightforward about the truth of the gospel, I said to Peter before them all, “If you, being a Jew, live in the manner of Gentiles and not as the Jews, why do you compel Gentiles to live as Jews</a:t>
            </a:r>
            <a:r>
              <a:rPr lang="en-US" sz="2600" dirty="0" smtClean="0">
                <a:latin typeface="Calibri"/>
                <a:cs typeface="Calibri"/>
              </a:rPr>
              <a:t>?</a:t>
            </a:r>
            <a:endParaRPr lang="en-US" sz="2600" dirty="0">
              <a:latin typeface="Calibri"/>
              <a:cs typeface="Calibri"/>
            </a:endParaRPr>
          </a:p>
        </p:txBody>
      </p:sp>
    </p:spTree>
    <p:extLst>
      <p:ext uri="{BB962C8B-B14F-4D97-AF65-F5344CB8AC3E}">
        <p14:creationId xmlns:p14="http://schemas.microsoft.com/office/powerpoint/2010/main" val="40333962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7409">
                                            <p:txEl>
                                              <p:pRg st="4" end="4"/>
                                            </p:txEl>
                                          </p:spTgt>
                                        </p:tgtEl>
                                        <p:attrNameLst>
                                          <p:attrName>style.visibility</p:attrName>
                                        </p:attrNameLst>
                                      </p:cBhvr>
                                      <p:to>
                                        <p:strVal val="visible"/>
                                      </p:to>
                                    </p:set>
                                    <p:animEffect transition="in" filter="blinds(horizontal)">
                                      <p:cBhvr>
                                        <p:cTn id="15" dur="500"/>
                                        <p:tgtEl>
                                          <p:spTgt spid="17409">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7409">
                                            <p:txEl>
                                              <p:pRg st="5" end="5"/>
                                            </p:txEl>
                                          </p:spTgt>
                                        </p:tgtEl>
                                        <p:attrNameLst>
                                          <p:attrName>style.visibility</p:attrName>
                                        </p:attrNameLst>
                                      </p:cBhvr>
                                      <p:to>
                                        <p:strVal val="visible"/>
                                      </p:to>
                                    </p:set>
                                    <p:animEffect transition="in" filter="blinds(horizontal)">
                                      <p:cBhvr>
                                        <p:cTn id="18" dur="500"/>
                                        <p:tgtEl>
                                          <p:spTgt spid="1740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normAutofit/>
          </a:bodyPr>
          <a:lstStyle/>
          <a:p>
            <a:pPr marL="0" lvl="0" indent="0">
              <a:buNone/>
            </a:pPr>
            <a:r>
              <a:rPr lang="en-US" sz="3200" u="sng" dirty="0">
                <a:solidFill>
                  <a:srgbClr val="F9D59B"/>
                </a:solidFill>
                <a:latin typeface="Calibri"/>
                <a:cs typeface="Calibri"/>
              </a:rPr>
              <a:t>Luke 12:49-53</a:t>
            </a:r>
          </a:p>
          <a:p>
            <a:pPr marL="457200" lvl="1" indent="0">
              <a:buNone/>
            </a:pPr>
            <a:r>
              <a:rPr lang="en-US" sz="2600" dirty="0" smtClean="0">
                <a:latin typeface="Calibri"/>
                <a:cs typeface="Calibri"/>
              </a:rPr>
              <a:t>“Do </a:t>
            </a:r>
            <a:r>
              <a:rPr lang="en-US" sz="2600" dirty="0">
                <a:latin typeface="Calibri"/>
                <a:cs typeface="Calibri"/>
              </a:rPr>
              <a:t>you suppose that I came to give peace on earth? I tell you, not at all, but rather division. For from now on five in one house will be divided: three against two, and two against three. Father will be divided against son and son against father, mother against daughter and daughter against mother, mother-in-law against her daughter-in-law and daughter-in-law against her mother-in-law.”</a:t>
            </a:r>
          </a:p>
        </p:txBody>
      </p:sp>
    </p:spTree>
    <p:extLst>
      <p:ext uri="{BB962C8B-B14F-4D97-AF65-F5344CB8AC3E}">
        <p14:creationId xmlns:p14="http://schemas.microsoft.com/office/powerpoint/2010/main" val="9731012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normAutofit/>
          </a:bodyPr>
          <a:lstStyle/>
          <a:p>
            <a:pPr marL="0" lvl="0" indent="0">
              <a:buNone/>
            </a:pPr>
            <a:r>
              <a:rPr lang="en-US" sz="3200" u="sng" dirty="0" smtClean="0">
                <a:solidFill>
                  <a:srgbClr val="F9D59B"/>
                </a:solidFill>
                <a:latin typeface="Calibri"/>
                <a:cs typeface="Calibri"/>
              </a:rPr>
              <a:t>Jude 3</a:t>
            </a:r>
            <a:endParaRPr lang="en-US" sz="3200" u="sng" dirty="0">
              <a:solidFill>
                <a:srgbClr val="F9D59B"/>
              </a:solidFill>
              <a:latin typeface="Calibri"/>
              <a:cs typeface="Calibri"/>
            </a:endParaRPr>
          </a:p>
          <a:p>
            <a:pPr marL="457200" lvl="1" indent="0">
              <a:buNone/>
            </a:pPr>
            <a:r>
              <a:rPr lang="en-US" sz="2600" dirty="0">
                <a:latin typeface="Calibri"/>
                <a:cs typeface="Calibri"/>
              </a:rPr>
              <a:t>Beloved, while I was very diligent to write to you concerning our common salvation, I found it necessary to write to you exhorting you to contend earnestly for the faith which was once for all delivered to the </a:t>
            </a:r>
            <a:r>
              <a:rPr lang="en-US" sz="2600" dirty="0" smtClean="0">
                <a:latin typeface="Calibri"/>
                <a:cs typeface="Calibri"/>
              </a:rPr>
              <a:t>saints.</a:t>
            </a:r>
            <a:endParaRPr lang="en-US" sz="2600" kern="1200" dirty="0" smtClean="0">
              <a:solidFill>
                <a:schemeClr val="tx1"/>
              </a:solidFill>
              <a:effectLst/>
              <a:latin typeface="Calibri"/>
              <a:cs typeface="Calibri"/>
            </a:endParaRPr>
          </a:p>
          <a:p>
            <a:pPr marL="0" lvl="0" indent="0">
              <a:buNone/>
            </a:pPr>
            <a:r>
              <a:rPr lang="en-US" sz="3200" u="sng" dirty="0" smtClean="0">
                <a:solidFill>
                  <a:srgbClr val="F9D59B"/>
                </a:solidFill>
                <a:latin typeface="Calibri"/>
                <a:cs typeface="Calibri"/>
              </a:rPr>
              <a:t>Ephesians 6:17</a:t>
            </a:r>
            <a:endParaRPr lang="en-US" sz="3200" u="sng" dirty="0">
              <a:solidFill>
                <a:srgbClr val="F9D59B"/>
              </a:solidFill>
              <a:latin typeface="Calibri"/>
              <a:cs typeface="Calibri"/>
            </a:endParaRPr>
          </a:p>
          <a:p>
            <a:pPr marL="457200" lvl="1" indent="0">
              <a:buNone/>
            </a:pPr>
            <a:r>
              <a:rPr lang="en-US" sz="2600" dirty="0">
                <a:latin typeface="Calibri"/>
                <a:cs typeface="Calibri"/>
              </a:rPr>
              <a:t>And take the helmet of salvation, and the sword of the Spirit, which is the word of </a:t>
            </a:r>
            <a:r>
              <a:rPr lang="en-US" sz="2600" dirty="0" smtClean="0">
                <a:latin typeface="Calibri"/>
                <a:cs typeface="Calibri"/>
              </a:rPr>
              <a:t>God</a:t>
            </a:r>
            <a:endParaRPr lang="en-US" sz="2600" dirty="0">
              <a:latin typeface="Calibri"/>
              <a:cs typeface="Calibri"/>
            </a:endParaRPr>
          </a:p>
        </p:txBody>
      </p:sp>
    </p:spTree>
    <p:extLst>
      <p:ext uri="{BB962C8B-B14F-4D97-AF65-F5344CB8AC3E}">
        <p14:creationId xmlns:p14="http://schemas.microsoft.com/office/powerpoint/2010/main" val="15483358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normAutofit/>
          </a:bodyPr>
          <a:lstStyle/>
          <a:p>
            <a:pPr marL="0" lvl="0" indent="0">
              <a:buNone/>
            </a:pPr>
            <a:r>
              <a:rPr lang="en-US" sz="3200" u="sng" dirty="0" smtClean="0">
                <a:solidFill>
                  <a:srgbClr val="F9D59B"/>
                </a:solidFill>
                <a:latin typeface="Calibri"/>
                <a:cs typeface="Calibri"/>
              </a:rPr>
              <a:t>1 John 3:4</a:t>
            </a:r>
            <a:endParaRPr lang="en-US" sz="3200" u="sng" dirty="0">
              <a:solidFill>
                <a:srgbClr val="F9D59B"/>
              </a:solidFill>
              <a:latin typeface="Calibri"/>
              <a:cs typeface="Calibri"/>
            </a:endParaRPr>
          </a:p>
          <a:p>
            <a:pPr marL="457200" lvl="1" indent="0">
              <a:buNone/>
            </a:pPr>
            <a:r>
              <a:rPr lang="en-US" sz="2800" dirty="0">
                <a:latin typeface="Calibri"/>
                <a:cs typeface="Calibri"/>
              </a:rPr>
              <a:t>Whoever commits sin also commits lawlessness, and sin is lawlessness</a:t>
            </a:r>
            <a:r>
              <a:rPr lang="en-US" sz="2800" dirty="0" smtClean="0">
                <a:latin typeface="Calibri"/>
                <a:cs typeface="Calibri"/>
              </a:rPr>
              <a:t>.</a:t>
            </a:r>
            <a:endParaRPr lang="en-US" sz="2800" kern="1200" dirty="0" smtClean="0">
              <a:solidFill>
                <a:schemeClr val="tx1"/>
              </a:solidFill>
              <a:effectLst/>
              <a:latin typeface="Calibri"/>
              <a:cs typeface="Calibri"/>
            </a:endParaRPr>
          </a:p>
          <a:p>
            <a:pPr marL="0" lvl="0" indent="0">
              <a:buNone/>
            </a:pPr>
            <a:r>
              <a:rPr lang="en-US" sz="3200" u="sng" dirty="0" smtClean="0">
                <a:solidFill>
                  <a:srgbClr val="F9D59B"/>
                </a:solidFill>
                <a:latin typeface="Calibri"/>
                <a:cs typeface="Calibri"/>
              </a:rPr>
              <a:t>Jude 22-23</a:t>
            </a:r>
            <a:endParaRPr lang="en-US" sz="3200" u="sng" dirty="0">
              <a:solidFill>
                <a:srgbClr val="F9D59B"/>
              </a:solidFill>
              <a:latin typeface="Calibri"/>
              <a:cs typeface="Calibri"/>
            </a:endParaRPr>
          </a:p>
          <a:p>
            <a:pPr marL="457200" lvl="1" indent="0">
              <a:buNone/>
            </a:pPr>
            <a:r>
              <a:rPr lang="en-US" sz="2800" dirty="0">
                <a:latin typeface="Calibri"/>
                <a:cs typeface="Calibri"/>
              </a:rPr>
              <a:t>And on some have compassion, making a distinction; but others save with fear, pulling them out of the fire, hating even the garment defiled by the </a:t>
            </a:r>
            <a:r>
              <a:rPr lang="en-US" sz="2800" dirty="0" smtClean="0">
                <a:latin typeface="Calibri"/>
                <a:cs typeface="Calibri"/>
              </a:rPr>
              <a:t>flesh</a:t>
            </a:r>
            <a:r>
              <a:rPr lang="en-US" sz="2800" dirty="0" smtClean="0">
                <a:effectLst/>
                <a:latin typeface="Calibri"/>
                <a:cs typeface="Calibri"/>
              </a:rPr>
              <a:t>.</a:t>
            </a:r>
          </a:p>
        </p:txBody>
      </p:sp>
    </p:spTree>
    <p:extLst>
      <p:ext uri="{BB962C8B-B14F-4D97-AF65-F5344CB8AC3E}">
        <p14:creationId xmlns:p14="http://schemas.microsoft.com/office/powerpoint/2010/main" val="15483358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normAutofit/>
          </a:bodyPr>
          <a:lstStyle/>
          <a:p>
            <a:pPr marL="0" lvl="0" indent="0">
              <a:buNone/>
            </a:pPr>
            <a:r>
              <a:rPr lang="en-US" sz="3200" u="sng" dirty="0" smtClean="0">
                <a:solidFill>
                  <a:srgbClr val="F9D59B"/>
                </a:solidFill>
                <a:latin typeface="Calibri"/>
                <a:cs typeface="Calibri"/>
              </a:rPr>
              <a:t>Jude 3-4</a:t>
            </a:r>
            <a:endParaRPr lang="en-US" sz="3200" u="sng" dirty="0">
              <a:solidFill>
                <a:srgbClr val="F9D59B"/>
              </a:solidFill>
              <a:latin typeface="Calibri"/>
              <a:cs typeface="Calibri"/>
            </a:endParaRPr>
          </a:p>
          <a:p>
            <a:pPr marL="457200" lvl="1" indent="0">
              <a:buNone/>
            </a:pPr>
            <a:r>
              <a:rPr lang="en-US" sz="2600" dirty="0">
                <a:latin typeface="Calibri"/>
                <a:cs typeface="Calibri"/>
              </a:rPr>
              <a:t>Beloved, while I was very diligent to write to you concerning our common salvation, I found it necessary to write to you exhorting you to contend earnestly for the faith which was once for all delivered to the saints. For certain men have crept in unnoticed, who long ago were marked out for this condemnation, ungodly men, who turn the grace of our God into lewdness and deny the only Lord God and our Lord Jesus </a:t>
            </a:r>
            <a:r>
              <a:rPr lang="en-US" sz="2600" dirty="0" smtClean="0">
                <a:latin typeface="Calibri"/>
                <a:cs typeface="Calibri"/>
              </a:rPr>
              <a:t>Christ.</a:t>
            </a:r>
            <a:endParaRPr lang="en-US" sz="2600" dirty="0">
              <a:latin typeface="Calibri"/>
              <a:cs typeface="Calibri"/>
            </a:endParaRPr>
          </a:p>
          <a:p>
            <a:pPr marL="0" lvl="0" indent="0">
              <a:buNone/>
            </a:pPr>
            <a:r>
              <a:rPr lang="en-US" sz="3200" u="sng" dirty="0" smtClean="0">
                <a:solidFill>
                  <a:srgbClr val="F9D59B"/>
                </a:solidFill>
                <a:latin typeface="Calibri"/>
                <a:cs typeface="Calibri"/>
              </a:rPr>
              <a:t>2 John 9</a:t>
            </a:r>
            <a:endParaRPr lang="en-US" sz="3200" u="sng" dirty="0">
              <a:solidFill>
                <a:srgbClr val="F9D59B"/>
              </a:solidFill>
              <a:latin typeface="Calibri"/>
              <a:cs typeface="Calibri"/>
            </a:endParaRPr>
          </a:p>
          <a:p>
            <a:pPr marL="457200" lvl="1" indent="0">
              <a:buNone/>
            </a:pPr>
            <a:r>
              <a:rPr lang="en-US" sz="2600" dirty="0">
                <a:latin typeface="Calibri"/>
                <a:cs typeface="Calibri"/>
              </a:rPr>
              <a:t>Whoever transgresses and does not abide in the doctrine of Christ does not have God. He who abides in the doctrine of Christ has both the Father and the </a:t>
            </a:r>
            <a:r>
              <a:rPr lang="en-US" sz="2600" dirty="0" smtClean="0">
                <a:latin typeface="Calibri"/>
                <a:cs typeface="Calibri"/>
              </a:rPr>
              <a:t>Son.</a:t>
            </a:r>
            <a:endParaRPr lang="en-US" sz="2600" dirty="0">
              <a:latin typeface="Calibri"/>
              <a:cs typeface="Calibri"/>
            </a:endParaRPr>
          </a:p>
        </p:txBody>
      </p:sp>
    </p:spTree>
    <p:extLst>
      <p:ext uri="{BB962C8B-B14F-4D97-AF65-F5344CB8AC3E}">
        <p14:creationId xmlns:p14="http://schemas.microsoft.com/office/powerpoint/2010/main" val="33338877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normAutofit/>
          </a:bodyPr>
          <a:lstStyle/>
          <a:p>
            <a:pPr marL="0" lvl="0" indent="0">
              <a:buNone/>
            </a:pPr>
            <a:r>
              <a:rPr lang="en-US" sz="3200" u="sng" dirty="0" smtClean="0">
                <a:solidFill>
                  <a:srgbClr val="F9D59B"/>
                </a:solidFill>
                <a:latin typeface="Calibri"/>
                <a:cs typeface="Calibri"/>
              </a:rPr>
              <a:t>James 4:4</a:t>
            </a:r>
            <a:endParaRPr lang="en-US" sz="3200" u="sng" dirty="0">
              <a:solidFill>
                <a:srgbClr val="F9D59B"/>
              </a:solidFill>
              <a:latin typeface="Calibri"/>
              <a:cs typeface="Calibri"/>
            </a:endParaRPr>
          </a:p>
          <a:p>
            <a:pPr marL="457200" lvl="1" indent="0">
              <a:buNone/>
            </a:pPr>
            <a:r>
              <a:rPr lang="en-US" sz="2600" dirty="0">
                <a:latin typeface="Calibri"/>
                <a:cs typeface="Calibri"/>
              </a:rPr>
              <a:t>Adulterers and adulteresses! Do you not know that friendship with the world is enmity with God? Whoever therefore wants to be a friend of the world makes himself an enemy of </a:t>
            </a:r>
            <a:r>
              <a:rPr lang="en-US" sz="2600" dirty="0" smtClean="0">
                <a:latin typeface="Calibri"/>
                <a:cs typeface="Calibri"/>
              </a:rPr>
              <a:t>God.</a:t>
            </a:r>
            <a:endParaRPr lang="en-US" sz="2600" kern="1200" dirty="0" smtClean="0">
              <a:solidFill>
                <a:schemeClr val="tx1"/>
              </a:solidFill>
              <a:effectLst/>
              <a:latin typeface="Calibri"/>
              <a:cs typeface="Calibri"/>
            </a:endParaRPr>
          </a:p>
          <a:p>
            <a:pPr marL="0" lvl="0" indent="0">
              <a:buNone/>
            </a:pPr>
            <a:r>
              <a:rPr lang="en-US" sz="3200" u="sng" dirty="0" smtClean="0">
                <a:solidFill>
                  <a:srgbClr val="F9D59B"/>
                </a:solidFill>
                <a:latin typeface="Calibri"/>
                <a:cs typeface="Calibri"/>
              </a:rPr>
              <a:t>2 Corinthians 6:17</a:t>
            </a:r>
            <a:endParaRPr lang="en-US" sz="3200" u="sng" dirty="0">
              <a:solidFill>
                <a:srgbClr val="F9D59B"/>
              </a:solidFill>
              <a:latin typeface="Calibri"/>
              <a:cs typeface="Calibri"/>
            </a:endParaRPr>
          </a:p>
          <a:p>
            <a:pPr marL="457200" lvl="1" indent="0">
              <a:buNone/>
            </a:pPr>
            <a:r>
              <a:rPr lang="en-US" sz="2600" dirty="0">
                <a:latin typeface="Calibri"/>
                <a:cs typeface="Calibri"/>
              </a:rPr>
              <a:t>Therefore</a:t>
            </a:r>
          </a:p>
          <a:p>
            <a:pPr marL="457200" lvl="1" indent="0">
              <a:buNone/>
            </a:pPr>
            <a:r>
              <a:rPr lang="en-US" sz="2600" dirty="0">
                <a:latin typeface="Calibri"/>
                <a:cs typeface="Calibri"/>
              </a:rPr>
              <a:t>“Come out from among them</a:t>
            </a:r>
          </a:p>
          <a:p>
            <a:pPr marL="457200" lvl="1" indent="0">
              <a:buNone/>
            </a:pPr>
            <a:r>
              <a:rPr lang="en-US" sz="2600" dirty="0">
                <a:latin typeface="Calibri"/>
                <a:cs typeface="Calibri"/>
              </a:rPr>
              <a:t>And be separate, says the Lord.</a:t>
            </a:r>
          </a:p>
          <a:p>
            <a:pPr marL="457200" lvl="1" indent="0">
              <a:buNone/>
            </a:pPr>
            <a:r>
              <a:rPr lang="en-US" sz="2600" dirty="0">
                <a:latin typeface="Calibri"/>
                <a:cs typeface="Calibri"/>
              </a:rPr>
              <a:t>Do not touch what is unclean,</a:t>
            </a:r>
          </a:p>
          <a:p>
            <a:pPr marL="457200" lvl="1" indent="0">
              <a:buNone/>
            </a:pPr>
            <a:r>
              <a:rPr lang="en-US" sz="2600" dirty="0">
                <a:latin typeface="Calibri"/>
                <a:cs typeface="Calibri"/>
              </a:rPr>
              <a:t>And I will receive you.</a:t>
            </a:r>
            <a:r>
              <a:rPr lang="en-US" sz="2600" dirty="0" smtClean="0">
                <a:latin typeface="Calibri"/>
                <a:cs typeface="Calibri"/>
              </a:rPr>
              <a:t>”</a:t>
            </a:r>
            <a:endParaRPr lang="en-US" sz="2600" dirty="0" smtClean="0">
              <a:effectLst/>
              <a:latin typeface="Calibri"/>
              <a:cs typeface="Calibri"/>
            </a:endParaRPr>
          </a:p>
        </p:txBody>
      </p:sp>
    </p:spTree>
    <p:extLst>
      <p:ext uri="{BB962C8B-B14F-4D97-AF65-F5344CB8AC3E}">
        <p14:creationId xmlns:p14="http://schemas.microsoft.com/office/powerpoint/2010/main" val="15483358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09">
                                            <p:txEl>
                                              <p:pRg st="2" end="2"/>
                                            </p:txEl>
                                          </p:spTgt>
                                        </p:tgtEl>
                                        <p:attrNameLst>
                                          <p:attrName>style.visibility</p:attrName>
                                        </p:attrNameLst>
                                      </p:cBhvr>
                                      <p:to>
                                        <p:strVal val="visible"/>
                                      </p:to>
                                    </p:set>
                                    <p:animEffect transition="in" filter="blinds(horizontal)">
                                      <p:cBhvr>
                                        <p:cTn id="7" dur="500"/>
                                        <p:tgtEl>
                                          <p:spTgt spid="1740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7409">
                                            <p:txEl>
                                              <p:pRg st="3" end="3"/>
                                            </p:txEl>
                                          </p:spTgt>
                                        </p:tgtEl>
                                        <p:attrNameLst>
                                          <p:attrName>style.visibility</p:attrName>
                                        </p:attrNameLst>
                                      </p:cBhvr>
                                      <p:to>
                                        <p:strVal val="visible"/>
                                      </p:to>
                                    </p:set>
                                    <p:animEffect transition="in" filter="blinds(horizontal)">
                                      <p:cBhvr>
                                        <p:cTn id="10" dur="500"/>
                                        <p:tgtEl>
                                          <p:spTgt spid="17409">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7409">
                                            <p:txEl>
                                              <p:pRg st="4" end="4"/>
                                            </p:txEl>
                                          </p:spTgt>
                                        </p:tgtEl>
                                        <p:attrNameLst>
                                          <p:attrName>style.visibility</p:attrName>
                                        </p:attrNameLst>
                                      </p:cBhvr>
                                      <p:to>
                                        <p:strVal val="visible"/>
                                      </p:to>
                                    </p:set>
                                    <p:animEffect transition="in" filter="blinds(horizontal)">
                                      <p:cBhvr>
                                        <p:cTn id="13" dur="500"/>
                                        <p:tgtEl>
                                          <p:spTgt spid="17409">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7409">
                                            <p:txEl>
                                              <p:pRg st="5" end="5"/>
                                            </p:txEl>
                                          </p:spTgt>
                                        </p:tgtEl>
                                        <p:attrNameLst>
                                          <p:attrName>style.visibility</p:attrName>
                                        </p:attrNameLst>
                                      </p:cBhvr>
                                      <p:to>
                                        <p:strVal val="visible"/>
                                      </p:to>
                                    </p:set>
                                    <p:animEffect transition="in" filter="blinds(horizontal)">
                                      <p:cBhvr>
                                        <p:cTn id="16" dur="500"/>
                                        <p:tgtEl>
                                          <p:spTgt spid="17409">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7409">
                                            <p:txEl>
                                              <p:pRg st="6" end="6"/>
                                            </p:txEl>
                                          </p:spTgt>
                                        </p:tgtEl>
                                        <p:attrNameLst>
                                          <p:attrName>style.visibility</p:attrName>
                                        </p:attrNameLst>
                                      </p:cBhvr>
                                      <p:to>
                                        <p:strVal val="visible"/>
                                      </p:to>
                                    </p:set>
                                    <p:animEffect transition="in" filter="blinds(horizontal)">
                                      <p:cBhvr>
                                        <p:cTn id="19" dur="500"/>
                                        <p:tgtEl>
                                          <p:spTgt spid="17409">
                                            <p:txEl>
                                              <p:pRg st="6" end="6"/>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17409">
                                            <p:txEl>
                                              <p:pRg st="7" end="7"/>
                                            </p:txEl>
                                          </p:spTgt>
                                        </p:tgtEl>
                                        <p:attrNameLst>
                                          <p:attrName>style.visibility</p:attrName>
                                        </p:attrNameLst>
                                      </p:cBhvr>
                                      <p:to>
                                        <p:strVal val="visible"/>
                                      </p:to>
                                    </p:set>
                                    <p:animEffect transition="in" filter="blinds(horizontal)">
                                      <p:cBhvr>
                                        <p:cTn id="22" dur="500"/>
                                        <p:tgtEl>
                                          <p:spTgt spid="1740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a:xfrm>
            <a:off x="304800" y="228600"/>
            <a:ext cx="8305800" cy="6400800"/>
          </a:xfrm>
        </p:spPr>
        <p:txBody>
          <a:bodyPr>
            <a:normAutofit/>
          </a:bodyPr>
          <a:lstStyle/>
          <a:p>
            <a:pPr marL="0" lvl="0" indent="0">
              <a:buNone/>
            </a:pPr>
            <a:r>
              <a:rPr lang="en-US" sz="2800" u="sng" dirty="0" smtClean="0">
                <a:solidFill>
                  <a:srgbClr val="F9D59B"/>
                </a:solidFill>
                <a:latin typeface="Calibri"/>
                <a:cs typeface="Calibri"/>
              </a:rPr>
              <a:t>1 Corinthians 5:1-2, 6</a:t>
            </a:r>
            <a:endParaRPr lang="en-US" sz="2800" u="sng" dirty="0">
              <a:solidFill>
                <a:srgbClr val="F9D59B"/>
              </a:solidFill>
              <a:latin typeface="Calibri"/>
              <a:cs typeface="Calibri"/>
            </a:endParaRPr>
          </a:p>
          <a:p>
            <a:pPr marL="457200" lvl="1" indent="0">
              <a:buNone/>
            </a:pPr>
            <a:r>
              <a:rPr lang="en-US" sz="2600" dirty="0">
                <a:latin typeface="Calibri"/>
                <a:cs typeface="Calibri"/>
              </a:rPr>
              <a:t>It is actually reported that there is sexual immorality among you, and such sexual immorality as is not even named among the Gentiles—that a man has his father's wife! And you are puffed up, and have not rather mourned, that he who has done this deed might be taken away from among </a:t>
            </a:r>
            <a:r>
              <a:rPr lang="en-US" sz="2600" dirty="0" smtClean="0">
                <a:latin typeface="Calibri"/>
                <a:cs typeface="Calibri"/>
              </a:rPr>
              <a:t>you.</a:t>
            </a:r>
          </a:p>
          <a:p>
            <a:pPr marL="457200" lvl="1" indent="0">
              <a:buNone/>
            </a:pPr>
            <a:r>
              <a:rPr lang="en-US" sz="1600" dirty="0" smtClean="0">
                <a:latin typeface="Calibri"/>
                <a:cs typeface="Calibri"/>
              </a:rPr>
              <a:t>(6) </a:t>
            </a:r>
            <a:r>
              <a:rPr lang="en-US" sz="2600" dirty="0" smtClean="0">
                <a:latin typeface="Calibri"/>
                <a:cs typeface="Calibri"/>
              </a:rPr>
              <a:t>Your </a:t>
            </a:r>
            <a:r>
              <a:rPr lang="en-US" sz="2600" dirty="0">
                <a:latin typeface="Calibri"/>
                <a:cs typeface="Calibri"/>
              </a:rPr>
              <a:t>glorying is not good. Do you not know that a little leaven leavens the whole lump</a:t>
            </a:r>
            <a:r>
              <a:rPr lang="en-US" sz="2600" dirty="0" smtClean="0">
                <a:latin typeface="Calibri"/>
                <a:cs typeface="Calibri"/>
              </a:rPr>
              <a:t>?</a:t>
            </a:r>
            <a:endParaRPr lang="en-US" sz="2600" dirty="0">
              <a:latin typeface="Calibri"/>
              <a:cs typeface="Calibri"/>
            </a:endParaRPr>
          </a:p>
        </p:txBody>
      </p:sp>
    </p:spTree>
    <p:extLst>
      <p:ext uri="{BB962C8B-B14F-4D97-AF65-F5344CB8AC3E}">
        <p14:creationId xmlns:p14="http://schemas.microsoft.com/office/powerpoint/2010/main" val="249423815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20979</TotalTime>
  <Words>1027</Words>
  <Application>Microsoft Macintosh PowerPoint</Application>
  <PresentationFormat>On-screen Show (4:3)</PresentationFormat>
  <Paragraphs>65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Hogland</dc:creator>
  <cp:lastModifiedBy>Tyler Hogland</cp:lastModifiedBy>
  <cp:revision>675</cp:revision>
  <dcterms:created xsi:type="dcterms:W3CDTF">2009-07-07T21:37:33Z</dcterms:created>
  <dcterms:modified xsi:type="dcterms:W3CDTF">2016-11-27T14:46:24Z</dcterms:modified>
</cp:coreProperties>
</file>