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58" r:id="rId7"/>
    <p:sldId id="259" r:id="rId8"/>
    <p:sldId id="261" r:id="rId9"/>
    <p:sldId id="260" r:id="rId10"/>
    <p:sldId id="267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37" autoAdjust="0"/>
  </p:normalViewPr>
  <p:slideViewPr>
    <p:cSldViewPr snapToGrid="0" snapToObjects="1">
      <p:cViewPr varScale="1">
        <p:scale>
          <a:sx n="102" d="100"/>
          <a:sy n="102" d="100"/>
        </p:scale>
        <p:origin x="-13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2A0D-7A8C-404A-8A2A-F4F6DF6B5D07}" type="datetimeFigureOut">
              <a:rPr lang="en-US" smtClean="0"/>
              <a:t>1/28/17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AFE0-1C80-B94A-A22B-2E0B8F44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02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2A0D-7A8C-404A-8A2A-F4F6DF6B5D07}" type="datetimeFigureOut">
              <a:rPr lang="en-US" smtClean="0"/>
              <a:t>1/28/17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AFE0-1C80-B94A-A22B-2E0B8F44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93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2A0D-7A8C-404A-8A2A-F4F6DF6B5D07}" type="datetimeFigureOut">
              <a:rPr lang="en-US" smtClean="0"/>
              <a:t>1/28/17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AFE0-1C80-B94A-A22B-2E0B8F44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59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2A0D-7A8C-404A-8A2A-F4F6DF6B5D07}" type="datetimeFigureOut">
              <a:rPr lang="en-US" smtClean="0"/>
              <a:t>1/28/17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AFE0-1C80-B94A-A22B-2E0B8F44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967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2A0D-7A8C-404A-8A2A-F4F6DF6B5D07}" type="datetimeFigureOut">
              <a:rPr lang="en-US" smtClean="0"/>
              <a:t>1/28/17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AFE0-1C80-B94A-A22B-2E0B8F44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345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2A0D-7A8C-404A-8A2A-F4F6DF6B5D07}" type="datetimeFigureOut">
              <a:rPr lang="en-US" smtClean="0"/>
              <a:t>1/28/17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AFE0-1C80-B94A-A22B-2E0B8F44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69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2A0D-7A8C-404A-8A2A-F4F6DF6B5D07}" type="datetimeFigureOut">
              <a:rPr lang="en-US" smtClean="0"/>
              <a:t>1/28/17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AFE0-1C80-B94A-A22B-2E0B8F44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564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2A0D-7A8C-404A-8A2A-F4F6DF6B5D07}" type="datetimeFigureOut">
              <a:rPr lang="en-US" smtClean="0"/>
              <a:t>1/28/17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AFE0-1C80-B94A-A22B-2E0B8F44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31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2A0D-7A8C-404A-8A2A-F4F6DF6B5D07}" type="datetimeFigureOut">
              <a:rPr lang="en-US" smtClean="0"/>
              <a:t>1/28/17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AFE0-1C80-B94A-A22B-2E0B8F44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4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2A0D-7A8C-404A-8A2A-F4F6DF6B5D07}" type="datetimeFigureOut">
              <a:rPr lang="en-US" smtClean="0"/>
              <a:t>1/28/17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AFE0-1C80-B94A-A22B-2E0B8F44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5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2A0D-7A8C-404A-8A2A-F4F6DF6B5D07}" type="datetimeFigureOut">
              <a:rPr lang="en-US" smtClean="0"/>
              <a:t>1/28/17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AFE0-1C80-B94A-A22B-2E0B8F44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29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/>
              </a:defRPr>
            </a:lvl1pPr>
          </a:lstStyle>
          <a:p>
            <a:fld id="{8B722A0D-7A8C-404A-8A2A-F4F6DF6B5D07}" type="datetimeFigureOut">
              <a:rPr lang="en-US" smtClean="0"/>
              <a:pPr/>
              <a:t>1/28/17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/>
              </a:defRPr>
            </a:lvl1pPr>
          </a:lstStyle>
          <a:p>
            <a:fld id="{C1ADAFE0-1C80-B94A-A22B-2E0B8F449EE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871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imes New Roman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imes New Roman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imes New Roman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imes New Roman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imes New Roman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espect - Parents - Tit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605714"/>
            <a:ext cx="9144000" cy="43472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en-US" dirty="0" smtClean="0"/>
              <a:t>Loving Respect in the Home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324418"/>
            <a:ext cx="6400800" cy="674887"/>
          </a:xfrm>
        </p:spPr>
        <p:txBody>
          <a:bodyPr>
            <a:normAutofit fontScale="92500" lnSpcReduction="20000"/>
          </a:bodyPr>
          <a:lstStyle/>
          <a:p>
            <a:r>
              <a:rPr lang="en-US" sz="4800" b="1" i="1" dirty="0" smtClean="0">
                <a:solidFill>
                  <a:srgbClr val="800000"/>
                </a:solidFill>
              </a:rPr>
              <a:t>Proverbs 23:22-26</a:t>
            </a:r>
            <a:endParaRPr lang="en-US" sz="4800" b="1" i="1" dirty="0">
              <a:solidFill>
                <a:srgbClr val="800000"/>
              </a:solidFill>
            </a:endParaRPr>
          </a:p>
        </p:txBody>
      </p:sp>
      <p:sp>
        <p:nvSpPr>
          <p:cNvPr id="4" name="Bevel 3"/>
          <p:cNvSpPr/>
          <p:nvPr/>
        </p:nvSpPr>
        <p:spPr>
          <a:xfrm>
            <a:off x="0" y="0"/>
            <a:ext cx="9144000" cy="2867593"/>
          </a:xfrm>
          <a:prstGeom prst="bevel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8800" b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Loving Respect in the Home</a:t>
            </a:r>
            <a:endParaRPr lang="en-US" sz="8800" b="1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36440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espect - Parents_Age 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84" y="0"/>
            <a:ext cx="8900529" cy="8288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130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espect - Parents 1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06" y="-1"/>
            <a:ext cx="8238717" cy="7158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99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100000">
              <a:srgbClr val="000000"/>
            </a:gs>
            <a:gs pos="50000">
              <a:schemeClr val="accent1">
                <a:lumMod val="5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Proverbs 23:22-26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47" y="1286698"/>
            <a:ext cx="9039254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22</a:t>
            </a:r>
            <a:r>
              <a:rPr lang="en-US" sz="3200" b="1" dirty="0">
                <a:solidFill>
                  <a:schemeClr val="bg1"/>
                </a:solidFill>
                <a:latin typeface="Times New Roman"/>
                <a:cs typeface="Times New Roman"/>
              </a:rPr>
              <a:t> 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Listen </a:t>
            </a: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to your father who begot you,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	And </a:t>
            </a: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do not despise your mother when she is old.</a:t>
            </a:r>
          </a:p>
          <a:p>
            <a:r>
              <a:rPr lang="en-US" sz="32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23</a:t>
            </a:r>
            <a:r>
              <a:rPr lang="en-US" sz="3200" b="1" dirty="0">
                <a:solidFill>
                  <a:schemeClr val="bg1"/>
                </a:solidFill>
                <a:latin typeface="Times New Roman"/>
                <a:cs typeface="Times New Roman"/>
              </a:rPr>
              <a:t> 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Buy </a:t>
            </a: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the truth, and do not sell </a:t>
            </a:r>
            <a:r>
              <a:rPr lang="en-US" sz="3200" i="1" dirty="0">
                <a:solidFill>
                  <a:schemeClr val="bg1"/>
                </a:solidFill>
                <a:latin typeface="Times New Roman"/>
                <a:cs typeface="Times New Roman"/>
              </a:rPr>
              <a:t>it,</a:t>
            </a:r>
            <a:endParaRPr lang="en-US" sz="32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r>
              <a:rPr lang="en-US" sz="3200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	Also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wisdom and instruction and understanding.</a:t>
            </a:r>
          </a:p>
          <a:p>
            <a:r>
              <a:rPr lang="en-US" sz="32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24</a:t>
            </a:r>
            <a:r>
              <a:rPr lang="en-US" sz="3200" b="1" dirty="0">
                <a:solidFill>
                  <a:schemeClr val="bg1"/>
                </a:solidFill>
                <a:latin typeface="Times New Roman"/>
                <a:cs typeface="Times New Roman"/>
              </a:rPr>
              <a:t> 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The </a:t>
            </a: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father of the righteous will greatly rejoice,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	And </a:t>
            </a: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he who begets a wise </a:t>
            </a:r>
            <a:r>
              <a:rPr lang="en-US" sz="3200" i="1" dirty="0">
                <a:solidFill>
                  <a:schemeClr val="bg1"/>
                </a:solidFill>
                <a:latin typeface="Times New Roman"/>
                <a:cs typeface="Times New Roman"/>
              </a:rPr>
              <a:t>child</a:t>
            </a: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 will delight in him.</a:t>
            </a:r>
          </a:p>
          <a:p>
            <a:r>
              <a:rPr lang="en-US" sz="32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25</a:t>
            </a:r>
            <a:r>
              <a:rPr lang="en-US" sz="3200" b="1" dirty="0">
                <a:solidFill>
                  <a:schemeClr val="bg1"/>
                </a:solidFill>
                <a:latin typeface="Times New Roman"/>
                <a:cs typeface="Times New Roman"/>
              </a:rPr>
              <a:t> 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Let </a:t>
            </a: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your father and your mother be glad,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	And </a:t>
            </a: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let her who bore you rejoice.</a:t>
            </a:r>
          </a:p>
          <a:p>
            <a:r>
              <a:rPr lang="en-US" sz="32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26</a:t>
            </a:r>
            <a:r>
              <a:rPr lang="en-US" sz="3200" b="1" dirty="0">
                <a:solidFill>
                  <a:schemeClr val="bg1"/>
                </a:solidFill>
                <a:latin typeface="Times New Roman"/>
                <a:cs typeface="Times New Roman"/>
              </a:rPr>
              <a:t> 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My </a:t>
            </a: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son, give me your heart,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	And </a:t>
            </a: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let your eyes observe my ways.</a:t>
            </a:r>
          </a:p>
        </p:txBody>
      </p:sp>
    </p:spTree>
    <p:extLst>
      <p:ext uri="{BB962C8B-B14F-4D97-AF65-F5344CB8AC3E}">
        <p14:creationId xmlns:p14="http://schemas.microsoft.com/office/powerpoint/2010/main" val="4181717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100000">
              <a:srgbClr val="000000"/>
            </a:gs>
            <a:gs pos="50000">
              <a:schemeClr val="accent1">
                <a:lumMod val="5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Proverbs 23:22-26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47" y="1286698"/>
            <a:ext cx="9039254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22</a:t>
            </a:r>
            <a:r>
              <a:rPr lang="en-US" sz="3200" b="1" dirty="0">
                <a:solidFill>
                  <a:schemeClr val="bg1"/>
                </a:solidFill>
                <a:latin typeface="Times New Roman"/>
                <a:cs typeface="Times New Roman"/>
              </a:rPr>
              <a:t> 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Listen </a:t>
            </a: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to your father who begot you,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	And </a:t>
            </a: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do not despise your mother when she is old.</a:t>
            </a:r>
          </a:p>
          <a:p>
            <a:r>
              <a:rPr lang="en-US" sz="32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23</a:t>
            </a:r>
            <a:r>
              <a:rPr lang="en-US" sz="3200" b="1" dirty="0">
                <a:solidFill>
                  <a:schemeClr val="bg1"/>
                </a:solidFill>
                <a:latin typeface="Times New Roman"/>
                <a:cs typeface="Times New Roman"/>
              </a:rPr>
              <a:t> 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Buy </a:t>
            </a: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the truth, and do not sell </a:t>
            </a:r>
            <a:r>
              <a:rPr lang="en-US" sz="3200" i="1" dirty="0">
                <a:solidFill>
                  <a:schemeClr val="bg1"/>
                </a:solidFill>
                <a:latin typeface="Times New Roman"/>
                <a:cs typeface="Times New Roman"/>
              </a:rPr>
              <a:t>it,</a:t>
            </a:r>
            <a:endParaRPr lang="en-US" sz="32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r>
              <a:rPr lang="en-US" sz="3200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	Also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wisdom and instruction and understanding.</a:t>
            </a:r>
          </a:p>
          <a:p>
            <a:r>
              <a:rPr lang="en-US" sz="32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24</a:t>
            </a:r>
            <a:r>
              <a:rPr lang="en-US" sz="3200" b="1" dirty="0">
                <a:solidFill>
                  <a:schemeClr val="bg1"/>
                </a:solidFill>
                <a:latin typeface="Times New Roman"/>
                <a:cs typeface="Times New Roman"/>
              </a:rPr>
              <a:t> 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The </a:t>
            </a: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father of the righteous will greatly rejoice,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	And </a:t>
            </a: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he who begets a wise </a:t>
            </a:r>
            <a:r>
              <a:rPr lang="en-US" sz="3200" i="1" dirty="0">
                <a:solidFill>
                  <a:schemeClr val="bg1"/>
                </a:solidFill>
                <a:latin typeface="Times New Roman"/>
                <a:cs typeface="Times New Roman"/>
              </a:rPr>
              <a:t>child</a:t>
            </a: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 will delight in him.</a:t>
            </a:r>
          </a:p>
          <a:p>
            <a:r>
              <a:rPr lang="en-US" sz="32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25</a:t>
            </a:r>
            <a:r>
              <a:rPr lang="en-US" sz="3200" b="1" dirty="0">
                <a:solidFill>
                  <a:schemeClr val="bg1"/>
                </a:solidFill>
                <a:latin typeface="Times New Roman"/>
                <a:cs typeface="Times New Roman"/>
              </a:rPr>
              <a:t> 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Let </a:t>
            </a: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your father and your mother be glad,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	And </a:t>
            </a: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let her who bore you rejoice.</a:t>
            </a:r>
          </a:p>
          <a:p>
            <a:r>
              <a:rPr lang="en-US" sz="32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26</a:t>
            </a:r>
            <a:r>
              <a:rPr lang="en-US" sz="3200" b="1" dirty="0">
                <a:solidFill>
                  <a:schemeClr val="bg1"/>
                </a:solidFill>
                <a:latin typeface="Times New Roman"/>
                <a:cs typeface="Times New Roman"/>
              </a:rPr>
              <a:t> </a:t>
            </a:r>
            <a:r>
              <a:rPr lang="en-US" sz="3200" b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My </a:t>
            </a:r>
            <a:r>
              <a:rPr lang="en-US" sz="3200" b="1" dirty="0">
                <a:solidFill>
                  <a:srgbClr val="FFFF00"/>
                </a:solidFill>
                <a:latin typeface="Times New Roman"/>
                <a:cs typeface="Times New Roman"/>
              </a:rPr>
              <a:t>son</a:t>
            </a: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, give me your heart,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	And </a:t>
            </a: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let your eyes observe my ways.</a:t>
            </a:r>
          </a:p>
        </p:txBody>
      </p:sp>
    </p:spTree>
    <p:extLst>
      <p:ext uri="{BB962C8B-B14F-4D97-AF65-F5344CB8AC3E}">
        <p14:creationId xmlns:p14="http://schemas.microsoft.com/office/powerpoint/2010/main" val="3723876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100000">
              <a:srgbClr val="000000"/>
            </a:gs>
            <a:gs pos="50000">
              <a:schemeClr val="accent1">
                <a:lumMod val="5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Proverbs 23:22-26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47" y="1286698"/>
            <a:ext cx="9039254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22</a:t>
            </a:r>
            <a:r>
              <a:rPr lang="en-US" sz="3200" b="1" dirty="0">
                <a:solidFill>
                  <a:schemeClr val="bg1"/>
                </a:solidFill>
                <a:latin typeface="Times New Roman"/>
                <a:cs typeface="Times New Roman"/>
              </a:rPr>
              <a:t> 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Listen </a:t>
            </a: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to your father who begot you,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	And </a:t>
            </a: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do not despise your mother when she is old.</a:t>
            </a:r>
          </a:p>
          <a:p>
            <a:r>
              <a:rPr lang="en-US" sz="32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23</a:t>
            </a:r>
            <a:r>
              <a:rPr lang="en-US" sz="3200" b="1" dirty="0">
                <a:solidFill>
                  <a:schemeClr val="bg1"/>
                </a:solidFill>
                <a:latin typeface="Times New Roman"/>
                <a:cs typeface="Times New Roman"/>
              </a:rPr>
              <a:t> 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Buy </a:t>
            </a: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the truth, and do not sell </a:t>
            </a:r>
            <a:r>
              <a:rPr lang="en-US" sz="3200" i="1" dirty="0">
                <a:solidFill>
                  <a:schemeClr val="bg1"/>
                </a:solidFill>
                <a:latin typeface="Times New Roman"/>
                <a:cs typeface="Times New Roman"/>
              </a:rPr>
              <a:t>it,</a:t>
            </a:r>
            <a:endParaRPr lang="en-US" sz="32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r>
              <a:rPr lang="en-US" sz="3200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	Also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wisdom and instruction and understanding.</a:t>
            </a:r>
          </a:p>
          <a:p>
            <a:r>
              <a:rPr lang="en-US" sz="32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24</a:t>
            </a:r>
            <a:r>
              <a:rPr lang="en-US" sz="3200" b="1" dirty="0">
                <a:solidFill>
                  <a:schemeClr val="bg1"/>
                </a:solidFill>
                <a:latin typeface="Times New Roman"/>
                <a:cs typeface="Times New Roman"/>
              </a:rPr>
              <a:t> 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The </a:t>
            </a: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father of the righteous will greatly rejoice,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	And </a:t>
            </a: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he who begets a wise </a:t>
            </a:r>
            <a:r>
              <a:rPr lang="en-US" sz="3200" i="1" dirty="0">
                <a:solidFill>
                  <a:schemeClr val="bg1"/>
                </a:solidFill>
                <a:latin typeface="Times New Roman"/>
                <a:cs typeface="Times New Roman"/>
              </a:rPr>
              <a:t>child</a:t>
            </a: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 will delight in him.</a:t>
            </a:r>
          </a:p>
          <a:p>
            <a:r>
              <a:rPr lang="en-US" sz="32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25</a:t>
            </a:r>
            <a:r>
              <a:rPr lang="en-US" sz="3200" b="1" dirty="0">
                <a:solidFill>
                  <a:schemeClr val="bg1"/>
                </a:solidFill>
                <a:latin typeface="Times New Roman"/>
                <a:cs typeface="Times New Roman"/>
              </a:rPr>
              <a:t> 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Let </a:t>
            </a: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your father and your mother be glad,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	And </a:t>
            </a: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let her who bore you rejoice.</a:t>
            </a:r>
          </a:p>
          <a:p>
            <a:r>
              <a:rPr lang="en-US" sz="32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26</a:t>
            </a:r>
            <a:r>
              <a:rPr lang="en-US" sz="3200" b="1" dirty="0">
                <a:solidFill>
                  <a:schemeClr val="bg1"/>
                </a:solidFill>
                <a:latin typeface="Times New Roman"/>
                <a:cs typeface="Times New Roman"/>
              </a:rPr>
              <a:t> </a:t>
            </a:r>
            <a:r>
              <a:rPr lang="en-US" sz="3200" b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My </a:t>
            </a:r>
            <a:r>
              <a:rPr lang="en-US" sz="3200" b="1" dirty="0">
                <a:solidFill>
                  <a:srgbClr val="FFFF00"/>
                </a:solidFill>
                <a:latin typeface="Times New Roman"/>
                <a:cs typeface="Times New Roman"/>
              </a:rPr>
              <a:t>son</a:t>
            </a: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, </a:t>
            </a:r>
            <a:r>
              <a:rPr lang="en-US" sz="3200" b="1" cap="small" dirty="0">
                <a:solidFill>
                  <a:srgbClr val="FFFF00"/>
                </a:solidFill>
                <a:latin typeface="Times New Roman"/>
                <a:cs typeface="Times New Roman"/>
              </a:rPr>
              <a:t>give me your heart</a:t>
            </a: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,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	And </a:t>
            </a: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let your eyes observe my ways.</a:t>
            </a:r>
          </a:p>
        </p:txBody>
      </p:sp>
    </p:spTree>
    <p:extLst>
      <p:ext uri="{BB962C8B-B14F-4D97-AF65-F5344CB8AC3E}">
        <p14:creationId xmlns:p14="http://schemas.microsoft.com/office/powerpoint/2010/main" val="1046501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100000">
              <a:srgbClr val="000000"/>
            </a:gs>
            <a:gs pos="50000">
              <a:schemeClr val="accent1">
                <a:lumMod val="5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Proverbs 23:22-26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47" y="1286698"/>
            <a:ext cx="9039254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22</a:t>
            </a:r>
            <a:r>
              <a:rPr lang="en-US" sz="3200" b="1" dirty="0">
                <a:solidFill>
                  <a:schemeClr val="bg1"/>
                </a:solidFill>
                <a:latin typeface="Times New Roman"/>
                <a:cs typeface="Times New Roman"/>
              </a:rPr>
              <a:t> 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Listen </a:t>
            </a: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to your father who begot you,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	And </a:t>
            </a: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do not despise your mother when she is old.</a:t>
            </a:r>
          </a:p>
          <a:p>
            <a:r>
              <a:rPr lang="en-US" sz="32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23</a:t>
            </a:r>
            <a:r>
              <a:rPr lang="en-US" sz="3200" b="1" dirty="0">
                <a:solidFill>
                  <a:schemeClr val="bg1"/>
                </a:solidFill>
                <a:latin typeface="Times New Roman"/>
                <a:cs typeface="Times New Roman"/>
              </a:rPr>
              <a:t> 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Buy </a:t>
            </a: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the truth, and do not sell </a:t>
            </a:r>
            <a:r>
              <a:rPr lang="en-US" sz="3200" i="1" dirty="0">
                <a:solidFill>
                  <a:schemeClr val="bg1"/>
                </a:solidFill>
                <a:latin typeface="Times New Roman"/>
                <a:cs typeface="Times New Roman"/>
              </a:rPr>
              <a:t>it,</a:t>
            </a:r>
            <a:endParaRPr lang="en-US" sz="32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r>
              <a:rPr lang="en-US" sz="3200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	Also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wisdom and instruction and understanding.</a:t>
            </a:r>
          </a:p>
          <a:p>
            <a:r>
              <a:rPr lang="en-US" sz="32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24</a:t>
            </a:r>
            <a:r>
              <a:rPr lang="en-US" sz="3200" b="1" dirty="0">
                <a:solidFill>
                  <a:schemeClr val="bg1"/>
                </a:solidFill>
                <a:latin typeface="Times New Roman"/>
                <a:cs typeface="Times New Roman"/>
              </a:rPr>
              <a:t> 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The </a:t>
            </a: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father of the righteous will greatly rejoice,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	And </a:t>
            </a: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he who begets a wise </a:t>
            </a:r>
            <a:r>
              <a:rPr lang="en-US" sz="3200" i="1" dirty="0">
                <a:solidFill>
                  <a:schemeClr val="bg1"/>
                </a:solidFill>
                <a:latin typeface="Times New Roman"/>
                <a:cs typeface="Times New Roman"/>
              </a:rPr>
              <a:t>child</a:t>
            </a: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 will delight in him.</a:t>
            </a:r>
          </a:p>
          <a:p>
            <a:r>
              <a:rPr lang="en-US" sz="32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25</a:t>
            </a:r>
            <a:r>
              <a:rPr lang="en-US" sz="3200" b="1" dirty="0">
                <a:solidFill>
                  <a:schemeClr val="bg1"/>
                </a:solidFill>
                <a:latin typeface="Times New Roman"/>
                <a:cs typeface="Times New Roman"/>
              </a:rPr>
              <a:t> 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Let </a:t>
            </a: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your father and your mother be glad,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	And </a:t>
            </a: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let her who bore you rejoice.</a:t>
            </a:r>
          </a:p>
          <a:p>
            <a:r>
              <a:rPr lang="en-US" sz="32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26</a:t>
            </a:r>
            <a:r>
              <a:rPr lang="en-US" sz="3200" b="1" dirty="0">
                <a:solidFill>
                  <a:schemeClr val="bg1"/>
                </a:solidFill>
                <a:latin typeface="Times New Roman"/>
                <a:cs typeface="Times New Roman"/>
              </a:rPr>
              <a:t> </a:t>
            </a:r>
            <a:r>
              <a:rPr lang="en-US" sz="3200" b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My </a:t>
            </a:r>
            <a:r>
              <a:rPr lang="en-US" sz="3200" b="1" dirty="0">
                <a:solidFill>
                  <a:srgbClr val="FFFF00"/>
                </a:solidFill>
                <a:latin typeface="Times New Roman"/>
                <a:cs typeface="Times New Roman"/>
              </a:rPr>
              <a:t>son</a:t>
            </a: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, </a:t>
            </a:r>
            <a:r>
              <a:rPr lang="en-US" sz="3200" b="1" cap="small" dirty="0">
                <a:solidFill>
                  <a:srgbClr val="FFFF00"/>
                </a:solidFill>
                <a:latin typeface="Times New Roman"/>
                <a:cs typeface="Times New Roman"/>
              </a:rPr>
              <a:t>give me your heart</a:t>
            </a: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,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	</a:t>
            </a:r>
            <a:r>
              <a:rPr lang="en-US" sz="3200" b="1" cap="small" dirty="0" smtClean="0">
                <a:solidFill>
                  <a:schemeClr val="bg1"/>
                </a:solidFill>
                <a:latin typeface="Times New Roman"/>
                <a:cs typeface="Times New Roman"/>
              </a:rPr>
              <a:t>And </a:t>
            </a:r>
            <a:r>
              <a:rPr lang="en-US" sz="3200" b="1" cap="small" dirty="0">
                <a:solidFill>
                  <a:schemeClr val="bg1"/>
                </a:solidFill>
                <a:latin typeface="Times New Roman"/>
                <a:cs typeface="Times New Roman"/>
              </a:rPr>
              <a:t>let your eyes observe my ways.</a:t>
            </a:r>
          </a:p>
        </p:txBody>
      </p:sp>
    </p:spTree>
    <p:extLst>
      <p:ext uri="{BB962C8B-B14F-4D97-AF65-F5344CB8AC3E}">
        <p14:creationId xmlns:p14="http://schemas.microsoft.com/office/powerpoint/2010/main" val="1757804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100000">
              <a:srgbClr val="000000"/>
            </a:gs>
            <a:gs pos="50000">
              <a:schemeClr val="accent1">
                <a:lumMod val="5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758"/>
            <a:ext cx="9144000" cy="746696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For Loving Respect To Be Present…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59454"/>
            <a:ext cx="9144000" cy="623276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</a:rPr>
              <a:t>Parents Have Responsibility to Teach It</a:t>
            </a:r>
          </a:p>
          <a:p>
            <a:pPr lvl="1">
              <a:lnSpc>
                <a:spcPct val="98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</a:rPr>
              <a:t>Psa. 127:1-5</a:t>
            </a:r>
            <a:r>
              <a:rPr lang="en-US" dirty="0" smtClean="0">
                <a:solidFill>
                  <a:schemeClr val="bg1"/>
                </a:solidFill>
              </a:rPr>
              <a:t>  Starts with understanding what children are</a:t>
            </a:r>
          </a:p>
          <a:p>
            <a:pPr lvl="1">
              <a:lnSpc>
                <a:spcPct val="98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</a:rPr>
              <a:t>Psa. 34:8-11</a:t>
            </a:r>
            <a:r>
              <a:rPr lang="en-US" dirty="0" smtClean="0">
                <a:solidFill>
                  <a:schemeClr val="bg1"/>
                </a:solidFill>
              </a:rPr>
              <a:t>; </a:t>
            </a:r>
            <a:r>
              <a:rPr lang="en-US" b="1" i="1" dirty="0" smtClean="0">
                <a:solidFill>
                  <a:srgbClr val="FFFF66"/>
                </a:solidFill>
              </a:rPr>
              <a:t>Prov. 22:6,</a:t>
            </a:r>
            <a:r>
              <a:rPr lang="en-US" sz="1700" b="1" i="1" dirty="0" smtClean="0">
                <a:solidFill>
                  <a:srgbClr val="FFFF66"/>
                </a:solidFill>
              </a:rPr>
              <a:t> </a:t>
            </a:r>
            <a:r>
              <a:rPr lang="en-US" b="1" i="1" dirty="0" smtClean="0">
                <a:solidFill>
                  <a:srgbClr val="FFFF66"/>
                </a:solidFill>
              </a:rPr>
              <a:t>15</a:t>
            </a:r>
            <a:r>
              <a:rPr lang="en-US" dirty="0" smtClean="0">
                <a:solidFill>
                  <a:schemeClr val="bg1"/>
                </a:solidFill>
              </a:rPr>
              <a:t>; </a:t>
            </a:r>
            <a:r>
              <a:rPr lang="en-US" b="1" i="1" dirty="0" smtClean="0">
                <a:solidFill>
                  <a:srgbClr val="FFFF66"/>
                </a:solidFill>
              </a:rPr>
              <a:t>19:18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nstill respect of Lord</a:t>
            </a:r>
          </a:p>
          <a:p>
            <a:pPr lvl="1">
              <a:lnSpc>
                <a:spcPct val="98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</a:rPr>
              <a:t>Gen. 18:16-19</a:t>
            </a:r>
            <a:r>
              <a:rPr lang="en-US" dirty="0" smtClean="0">
                <a:solidFill>
                  <a:schemeClr val="bg1"/>
                </a:solidFill>
              </a:rPr>
              <a:t>  Lord knew Abraham would teach rightly in…</a:t>
            </a:r>
          </a:p>
          <a:p>
            <a:pPr lvl="1">
              <a:lnSpc>
                <a:spcPct val="98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</a:rPr>
              <a:t>Eph. 6:4</a:t>
            </a:r>
            <a:r>
              <a:rPr lang="en-US" sz="1900" dirty="0" smtClean="0">
                <a:solidFill>
                  <a:schemeClr val="bg1"/>
                </a:solidFill>
              </a:rPr>
              <a:t>  </a:t>
            </a:r>
            <a:r>
              <a:rPr lang="en-US" dirty="0" smtClean="0">
                <a:solidFill>
                  <a:schemeClr val="bg1"/>
                </a:solidFill>
              </a:rPr>
              <a:t>Fathers charged with training &amp; admonition in Lord</a:t>
            </a:r>
          </a:p>
          <a:p>
            <a:pPr>
              <a:lnSpc>
                <a:spcPct val="9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</a:rPr>
              <a:t>Children Have Responsibility to Learn It</a:t>
            </a:r>
          </a:p>
          <a:p>
            <a:pPr lvl="1">
              <a:lnSpc>
                <a:spcPct val="98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</a:rPr>
              <a:t>Exod. 20:12</a:t>
            </a:r>
            <a:r>
              <a:rPr lang="en-US" dirty="0" smtClean="0">
                <a:solidFill>
                  <a:schemeClr val="bg1"/>
                </a:solidFill>
              </a:rPr>
              <a:t>; </a:t>
            </a:r>
            <a:r>
              <a:rPr lang="en-US" b="1" i="1" dirty="0" smtClean="0">
                <a:solidFill>
                  <a:srgbClr val="FFFF66"/>
                </a:solidFill>
              </a:rPr>
              <a:t>Lev. 19:1-3</a:t>
            </a:r>
            <a:r>
              <a:rPr lang="en-US" dirty="0" smtClean="0">
                <a:solidFill>
                  <a:schemeClr val="bg1"/>
                </a:solidFill>
              </a:rPr>
              <a:t>  Required to honor father &amp; mother</a:t>
            </a:r>
          </a:p>
          <a:p>
            <a:pPr lvl="1">
              <a:lnSpc>
                <a:spcPct val="98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</a:rPr>
              <a:t>Deut. 27:16</a:t>
            </a:r>
            <a:r>
              <a:rPr lang="en-US" dirty="0" smtClean="0">
                <a:solidFill>
                  <a:schemeClr val="bg1"/>
                </a:solidFill>
              </a:rPr>
              <a:t>; </a:t>
            </a:r>
            <a:r>
              <a:rPr lang="en-US" b="1" i="1" dirty="0" smtClean="0">
                <a:solidFill>
                  <a:srgbClr val="FFFF66"/>
                </a:solidFill>
              </a:rPr>
              <a:t>Prov. 20:20</a:t>
            </a:r>
            <a:r>
              <a:rPr lang="en-US" dirty="0" smtClean="0">
                <a:solidFill>
                  <a:schemeClr val="bg1"/>
                </a:solidFill>
              </a:rPr>
              <a:t>; </a:t>
            </a:r>
            <a:r>
              <a:rPr lang="en-US" b="1" i="1" dirty="0" smtClean="0">
                <a:solidFill>
                  <a:srgbClr val="FFFF66"/>
                </a:solidFill>
              </a:rPr>
              <a:t>30:17</a:t>
            </a:r>
            <a:r>
              <a:rPr lang="en-US" dirty="0" smtClean="0">
                <a:solidFill>
                  <a:schemeClr val="bg1"/>
                </a:solidFill>
              </a:rPr>
              <a:t>  Lack of honor condemned</a:t>
            </a:r>
          </a:p>
          <a:p>
            <a:pPr lvl="1">
              <a:lnSpc>
                <a:spcPct val="98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</a:rPr>
              <a:t>Lam. 3:25-29</a:t>
            </a:r>
            <a:r>
              <a:rPr lang="en-US" dirty="0" smtClean="0">
                <a:solidFill>
                  <a:schemeClr val="bg1"/>
                </a:solidFill>
              </a:rPr>
              <a:t>  Patience &amp; hope learned from yoke in youth</a:t>
            </a:r>
          </a:p>
          <a:p>
            <a:pPr lvl="1">
              <a:lnSpc>
                <a:spcPct val="98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</a:rPr>
              <a:t>Eph. 6:1-3</a:t>
            </a:r>
            <a:r>
              <a:rPr lang="en-US" dirty="0" smtClean="0">
                <a:solidFill>
                  <a:schemeClr val="bg1"/>
                </a:solidFill>
              </a:rPr>
              <a:t>; </a:t>
            </a:r>
            <a:r>
              <a:rPr lang="en-US" b="1" i="1" dirty="0" smtClean="0">
                <a:solidFill>
                  <a:srgbClr val="FFFF66"/>
                </a:solidFill>
              </a:rPr>
              <a:t>Col. 3:20</a:t>
            </a:r>
            <a:r>
              <a:rPr lang="en-US" dirty="0" smtClean="0">
                <a:solidFill>
                  <a:schemeClr val="bg1"/>
                </a:solidFill>
              </a:rPr>
              <a:t>  Obedience &amp; honor go together</a:t>
            </a:r>
          </a:p>
          <a:p>
            <a:pPr>
              <a:lnSpc>
                <a:spcPct val="9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</a:rPr>
              <a:t>All Have Responsibility to Display It</a:t>
            </a:r>
          </a:p>
          <a:p>
            <a:pPr lvl="1">
              <a:lnSpc>
                <a:spcPct val="98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</a:rPr>
              <a:t>Prov. 20:11</a:t>
            </a:r>
            <a:r>
              <a:rPr lang="en-US" dirty="0" smtClean="0">
                <a:solidFill>
                  <a:srgbClr val="FFFFFF"/>
                </a:solidFill>
              </a:rPr>
              <a:t>; </a:t>
            </a:r>
            <a:r>
              <a:rPr lang="en-US" b="1" i="1" dirty="0" smtClean="0">
                <a:solidFill>
                  <a:srgbClr val="FFFF66"/>
                </a:solidFill>
              </a:rPr>
              <a:t>23:22-35</a:t>
            </a:r>
            <a:r>
              <a:rPr lang="en-US" dirty="0" smtClean="0">
                <a:solidFill>
                  <a:srgbClr val="FFFFFF"/>
                </a:solidFill>
              </a:rPr>
              <a:t>  Actions show whether learned or not</a:t>
            </a:r>
          </a:p>
          <a:p>
            <a:pPr lvl="1">
              <a:lnSpc>
                <a:spcPct val="98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</a:rPr>
              <a:t>Lev. 19:32</a:t>
            </a:r>
            <a:r>
              <a:rPr lang="en-US" sz="2600" dirty="0" smtClean="0">
                <a:solidFill>
                  <a:srgbClr val="FFFFFF"/>
                </a:solidFill>
              </a:rPr>
              <a:t>  </a:t>
            </a:r>
            <a:r>
              <a:rPr lang="en-US" dirty="0" smtClean="0">
                <a:solidFill>
                  <a:srgbClr val="FFFFFF"/>
                </a:solidFill>
              </a:rPr>
              <a:t>Respect of parents shown in respect of other aged</a:t>
            </a:r>
          </a:p>
          <a:p>
            <a:pPr lvl="1">
              <a:lnSpc>
                <a:spcPct val="98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</a:rPr>
              <a:t>1 Tim 5:4</a:t>
            </a:r>
            <a:r>
              <a:rPr lang="en-US" dirty="0" smtClean="0">
                <a:solidFill>
                  <a:srgbClr val="FFFFFF"/>
                </a:solidFill>
              </a:rPr>
              <a:t>  Loving respect seen in care for parents in need</a:t>
            </a:r>
          </a:p>
          <a:p>
            <a:pPr lvl="1">
              <a:lnSpc>
                <a:spcPct val="98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</a:rPr>
              <a:t>Mark 7:9-13</a:t>
            </a:r>
            <a:r>
              <a:rPr lang="en-US" dirty="0" smtClean="0">
                <a:solidFill>
                  <a:srgbClr val="FFFFFF"/>
                </a:solidFill>
              </a:rPr>
              <a:t>  Lack of care not excused by other responsibility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830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spect - Parents 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8874" y="-2364"/>
            <a:ext cx="9841604" cy="7217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582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spect - Parents 1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00" y="-366887"/>
            <a:ext cx="9169200" cy="656694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6114914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  <a:latin typeface="Arial"/>
                <a:cs typeface="Arial"/>
              </a:rPr>
              <a:t>Remember to Thank Them!</a:t>
            </a:r>
            <a:endParaRPr lang="en-US" sz="4400" b="1" dirty="0">
              <a:solidFill>
                <a:srgbClr val="FFFF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0074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espect - Parents 0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" y="0"/>
            <a:ext cx="69817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682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1241</TotalTime>
  <Words>268</Words>
  <Application>Microsoft Macintosh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Loving Respect in the Home</vt:lpstr>
      <vt:lpstr>Proverbs 23:22-26</vt:lpstr>
      <vt:lpstr>Proverbs 23:22-26</vt:lpstr>
      <vt:lpstr>Proverbs 23:22-26</vt:lpstr>
      <vt:lpstr>Proverbs 23:22-26</vt:lpstr>
      <vt:lpstr>For Loving Respect To Be Present…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Self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Loving Respect in the Home</dc:title>
  <dc:creator>Harry Osborne</dc:creator>
  <cp:lastModifiedBy>Harry Osborne</cp:lastModifiedBy>
  <cp:revision>17</cp:revision>
  <dcterms:created xsi:type="dcterms:W3CDTF">2017-01-28T15:37:34Z</dcterms:created>
  <dcterms:modified xsi:type="dcterms:W3CDTF">2017-01-29T12:19:13Z</dcterms:modified>
</cp:coreProperties>
</file>