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8" r:id="rId3"/>
    <p:sldId id="270" r:id="rId4"/>
    <p:sldId id="259" r:id="rId5"/>
    <p:sldId id="261" r:id="rId6"/>
    <p:sldId id="263" r:id="rId7"/>
    <p:sldId id="264" r:id="rId8"/>
    <p:sldId id="265" r:id="rId9"/>
    <p:sldId id="266" r:id="rId10"/>
    <p:sldId id="269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291400"/>
    <a:srgbClr val="472F18"/>
    <a:srgbClr val="996633"/>
    <a:srgbClr val="663300"/>
    <a:srgbClr val="FFFF99"/>
    <a:srgbClr val="FFFFFF"/>
    <a:srgbClr val="00264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2" autoAdjust="0"/>
  </p:normalViewPr>
  <p:slideViewPr>
    <p:cSldViewPr>
      <p:cViewPr varScale="1">
        <p:scale>
          <a:sx n="105" d="100"/>
          <a:sy n="105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2F7318-5C71-4A83-B07E-F8BBD01F2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0C4EF-E2F0-4884-B4D7-C4F0A0C70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1FA3D-1694-4B9F-93D2-BA5F977D2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012E-BE11-4E3F-95FB-1A6745668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E6BEE-F54C-4A9A-A651-5E81E3521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8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AC210-7057-4C37-8B1C-C69885B33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4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BE844-0DD1-48F0-BC20-6E8573EB0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2D692-B47E-4BCC-8BB5-B22B8A67D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7AA8-9810-4010-A635-F3C6E9AE5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4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86CC3-1799-48DD-8217-10EFA1764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FE46B-2CA6-44B3-957B-13A4A1D0F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291400"/>
            </a:gs>
            <a:gs pos="0">
              <a:srgbClr val="000000"/>
            </a:gs>
            <a:gs pos="100000">
              <a:srgbClr val="472F1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5CBB9686-3A84-4FE4-BA85-FD3A9CDA03F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2362200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“Turning Away”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Battle Plan of Error</a:t>
            </a:r>
            <a:endParaRPr lang="en-US" sz="66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295400"/>
          </a:xfrm>
        </p:spPr>
        <p:txBody>
          <a:bodyPr/>
          <a:lstStyle/>
          <a:p>
            <a:r>
              <a:rPr lang="en-US" sz="5400" b="1" i="1" dirty="0">
                <a:effectLst>
                  <a:outerShdw blurRad="38100" dist="38100" dir="2700000" algn="tl">
                    <a:schemeClr val="bg1"/>
                  </a:outerShdw>
                </a:effectLst>
              </a:rPr>
              <a:t>Galatians 1:1-10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599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b="1" dirty="0">
                <a:solidFill>
                  <a:srgbClr val="FFFF00"/>
                </a:solidFill>
                <a:effectLst/>
              </a:rPr>
              <a:t>Apostasy Repeatedly Follows </a:t>
            </a:r>
            <a:r>
              <a:rPr lang="en-US" sz="6000" b="1" dirty="0" smtClean="0">
                <a:solidFill>
                  <a:srgbClr val="FFFF00"/>
                </a:solidFill>
                <a:effectLst/>
              </a:rPr>
              <a:t>the </a:t>
            </a:r>
            <a:r>
              <a:rPr lang="en-US" sz="6000" b="1" dirty="0">
                <a:solidFill>
                  <a:srgbClr val="FFFF00"/>
                </a:solidFill>
                <a:effectLst/>
              </a:rPr>
              <a:t>Same Pattern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610600" cy="3886200"/>
          </a:xfrm>
        </p:spPr>
        <p:txBody>
          <a:bodyPr/>
          <a:lstStyle/>
          <a:p>
            <a:pPr marL="463550" indent="-463550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the teachers of truth &amp; discredit them</a:t>
            </a:r>
          </a:p>
          <a:p>
            <a:pPr marL="463550" indent="-463550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attention diverted, teach an altered doctrinal message (error)</a:t>
            </a:r>
          </a:p>
          <a:p>
            <a:pPr marL="463550" indent="-463550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applications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 moral decline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1905000"/>
            <a:ext cx="82296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Times New Roman" pitchFamily="18" charset="0"/>
              </a:rPr>
              <a:t>It Will</a:t>
            </a:r>
            <a:r>
              <a:rPr kumimoji="0" lang="en-US" sz="5200" b="1" u="none" strike="noStrike" cap="none" normalizeH="0" dirty="0" smtClean="0">
                <a:ln>
                  <a:noFill/>
                </a:ln>
                <a:solidFill>
                  <a:srgbClr val="FFFF99"/>
                </a:solidFill>
                <a:effectLst/>
                <a:latin typeface="Times New Roman" pitchFamily="18" charset="0"/>
              </a:rPr>
              <a:t> Do Same Today</a:t>
            </a:r>
            <a:endParaRPr kumimoji="0" lang="en-US" sz="5200" b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8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effectLst/>
              </a:rPr>
              <a:t>Beware of Apostasy’s Pattern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676400"/>
            <a:ext cx="3657600" cy="2743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Progressive</a:t>
            </a:r>
            <a:endParaRPr 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Nature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029200" y="1676400"/>
            <a:ext cx="3657600" cy="2743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Destructive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Effect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800600"/>
            <a:ext cx="8229600" cy="990600"/>
          </a:xfrm>
          <a:prstGeom prst="rect">
            <a:avLst/>
          </a:prstGeom>
          <a:solidFill>
            <a:srgbClr val="000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It Was in N.T. Times</a:t>
            </a: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5867400"/>
            <a:ext cx="8229600" cy="990600"/>
          </a:xfrm>
          <a:prstGeom prst="rect">
            <a:avLst/>
          </a:prstGeom>
          <a:solidFill>
            <a:srgbClr val="000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Times New Roman" pitchFamily="18" charset="0"/>
              </a:rPr>
              <a:t>It Is the Same</a:t>
            </a:r>
            <a:r>
              <a:rPr kumimoji="0" lang="en-US" sz="4800" b="1" i="1" u="none" strike="noStrike" cap="none" normalizeH="0" dirty="0" smtClean="0">
                <a:ln>
                  <a:noFill/>
                </a:ln>
                <a:solidFill>
                  <a:srgbClr val="FFFF99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Times New Roman" pitchFamily="18" charset="0"/>
              </a:rPr>
              <a:t>Today</a:t>
            </a: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 autoUpdateAnimBg="0"/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Modern Apostasies Following This Pattern</a:t>
            </a:r>
            <a:endParaRPr lang="en-US" sz="54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2057400"/>
            <a:ext cx="8991600" cy="4800600"/>
          </a:xfrm>
        </p:spPr>
        <p:txBody>
          <a:bodyPr anchor="t"/>
          <a:lstStyle/>
          <a:p>
            <a:pPr>
              <a:lnSpc>
                <a:spcPct val="130000"/>
              </a:lnSpc>
              <a:buClr>
                <a:srgbClr val="FFFF00"/>
              </a:buClr>
              <a:buFont typeface="Arial"/>
              <a:buChar char="•"/>
            </a:pP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Institutionalism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Arial"/>
              <a:buChar char="•"/>
            </a:pP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Neo-Calvinism</a:t>
            </a:r>
            <a:endParaRPr lang="en-US" sz="4000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FF00"/>
              </a:buClr>
              <a:buFont typeface="Arial"/>
              <a:buChar char="•"/>
            </a:pP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Divorce &amp; Remarriage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Arial"/>
              <a:buChar char="•"/>
            </a:pP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Broadened Fellowship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Arial"/>
              <a:buChar char="•"/>
            </a:pPr>
            <a:r>
              <a:rPr 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Moral Issues 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Social Drinking, Modesty…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66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39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Galatians 1:1-10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6153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Paul, an apostle (not from men nor through man, but through Jesus Christ and God the Father who raised Him from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dead),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all the brethren who are with me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churches of Galatia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Grace to you and peace from God the Father and our Lord Jesus Christ,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gave Himself for our sins, that He might deliver us from this present evil age, according to the will of our God and Father, 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be glory forever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ever.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Amen.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 marvel that you are turning away so soon from Him who called you in the grace of Christ, to a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gospel,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is not another; but there are some who trouble you and want to pervert the gospel of Christ.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But even if we, or an angel from heaven, preach any other gospel to you than what we have preached to you, let him be accursed.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As we have said before, so now I say again, if anyone preaches any other gospel to you than what you have received, let him be accursed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do I now persuade men, or God? Or do I seek to please men? For if I still pleased men, I would not be a bondservant of Christ.</a:t>
            </a:r>
          </a:p>
        </p:txBody>
      </p:sp>
    </p:spTree>
    <p:extLst>
      <p:ext uri="{BB962C8B-B14F-4D97-AF65-F5344CB8AC3E}">
        <p14:creationId xmlns:p14="http://schemas.microsoft.com/office/powerpoint/2010/main" val="426494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39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Galatians 1:1-10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622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Paul, an apostle (not from men nor through man, but through Jesus Christ and God the Father who raised Him from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dead),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all the brethren who are with me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churches of Galatia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Grace to you and peace from God the Father and our Lord Jesus Christ,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gave Himself for our sins, that He might deliver us from this present evil age, according to the will of our God and Father, 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be glory forever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ever.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Amen.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marvel that you are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turning away</a:t>
            </a:r>
            <a:r>
              <a:rPr lang="en-US" sz="2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soon from Him who called you in the grace of Christ, to a 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gospel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is not another; but there are some who trouble you and want to pervert the gospel of Christ.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But even if we, or an angel from heaven, preach any other gospel to you than what we have preached to you, let him be accursed. </a:t>
            </a:r>
            <a:r>
              <a:rPr lang="en-US" sz="26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As we have said before, so now I say again, if anyone preaches any other gospel to you than what you have received, let him be accursed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do I now persuade men, or God? Or do I seek to please men? For if I still pleased men, I would not be a bondservant of Christ.</a:t>
            </a:r>
          </a:p>
        </p:txBody>
      </p:sp>
    </p:spTree>
    <p:extLst>
      <p:ext uri="{BB962C8B-B14F-4D97-AF65-F5344CB8AC3E}">
        <p14:creationId xmlns:p14="http://schemas.microsoft.com/office/powerpoint/2010/main" val="123053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915400" cy="1555750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6600" b="1" dirty="0">
                <a:solidFill>
                  <a:srgbClr val="FFFF00"/>
                </a:solidFill>
                <a:effectLst/>
              </a:rPr>
              <a:t>How Did Apostasy Happen in </a:t>
            </a:r>
            <a:r>
              <a:rPr lang="en-US" sz="6600" b="1" dirty="0" smtClean="0">
                <a:solidFill>
                  <a:srgbClr val="FFFF00"/>
                </a:solidFill>
                <a:effectLst/>
              </a:rPr>
              <a:t>Bible Times?</a:t>
            </a:r>
            <a:endParaRPr lang="en-US" sz="6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00400"/>
            <a:ext cx="9144000" cy="1752600"/>
          </a:xfrm>
          <a:effectLst/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Was It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Fought?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219200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Brief Outline of Galatians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19200"/>
            <a:ext cx="4800600" cy="563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>
                <a:effectLst/>
              </a:rPr>
              <a:t>  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(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1:1-10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Defense of Paul’s Apostleship (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1:11 - 2:21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Defense of Doctrine: Salvation by Faith in Christ (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3:1 - 4:31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Application of Doctrine to Proper Moral Conduct (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5:1 - 6:10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(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6:11-18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19200"/>
            <a:ext cx="42672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Take This Form?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CFF66"/>
              </a:buClr>
              <a:buSzPct val="100000"/>
              <a:buFont typeface="Arial"/>
              <a:buChar char="•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were attacking Paul personally</a:t>
            </a:r>
          </a:p>
          <a:p>
            <a:pPr>
              <a:buClr>
                <a:srgbClr val="CCFF66"/>
              </a:buClr>
              <a:buSzPct val="100000"/>
              <a:buFont typeface="Arial"/>
              <a:buChar char="•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Paul discredited, they could change doctrine he preached</a:t>
            </a:r>
          </a:p>
          <a:p>
            <a:pPr>
              <a:buClr>
                <a:srgbClr val="CCFF66"/>
              </a:buClr>
              <a:buSzPct val="100000"/>
              <a:buFont typeface="Arial"/>
              <a:buChar char="•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of doctrinal change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ultimately led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moral decline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rgbClr val="CC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of Apostasy</a:t>
            </a:r>
            <a:endParaRPr lang="en-US" sz="3200" dirty="0"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1139825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  <a:effectLst/>
              </a:rPr>
              <a:t>Apostasy Repeatedly Follows </a:t>
            </a:r>
            <a:r>
              <a:rPr lang="en-US" sz="6000" b="1" dirty="0" smtClean="0">
                <a:solidFill>
                  <a:srgbClr val="FFFF00"/>
                </a:solidFill>
                <a:effectLst/>
              </a:rPr>
              <a:t>the </a:t>
            </a:r>
            <a:r>
              <a:rPr lang="en-US" sz="6000" b="1" dirty="0">
                <a:solidFill>
                  <a:srgbClr val="FFFF00"/>
                </a:solidFill>
                <a:effectLst/>
              </a:rPr>
              <a:t>Same Pattern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10600" cy="4114800"/>
          </a:xfrm>
        </p:spPr>
        <p:txBody>
          <a:bodyPr/>
          <a:lstStyle/>
          <a:p>
            <a:pPr marL="463550" indent="-4635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the teachers of truth &amp; discredit them</a:t>
            </a:r>
          </a:p>
          <a:p>
            <a:pPr marL="463550" indent="-4635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attention diverted, teach an altered doctrinal message (error)</a:t>
            </a:r>
          </a:p>
          <a:p>
            <a:pPr marL="463550" indent="-463550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applications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 moral decline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Examples of Attacks on Teachers of Truth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054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of exodus (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the Baptist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Herodius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6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Steven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unbelieving Jews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Diotrephes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John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faced the same tactic repeatedly:</a:t>
            </a:r>
          </a:p>
          <a:p>
            <a:pPr lvl="1"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Judiasing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(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15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&amp;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of early Gnosticism (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Remedy declared to Timothy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1:8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398587"/>
          </a:xfrm>
          <a:effectLst>
            <a:outerShdw dist="71842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Change Doctrine Happens </a:t>
            </a:r>
            <a:r>
              <a:rPr lang="en-US" sz="4800" b="1" u="sng" dirty="0">
                <a:solidFill>
                  <a:srgbClr val="FFFF00"/>
                </a:solidFill>
                <a:effectLst/>
              </a:rPr>
              <a:t>After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 Teachers of Truth Attacked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 in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wanderings (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Exod. 32:1f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only be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introducing idolatry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authority of Moses was diminished</a:t>
            </a:r>
          </a:p>
          <a:p>
            <a:pPr>
              <a:buClr>
                <a:srgbClr val="FFFF00"/>
              </a:buClr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bind Old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(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4:12-17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only be done after Paul was discredited</a:t>
            </a:r>
          </a:p>
          <a:p>
            <a:pPr>
              <a:buClr>
                <a:srgbClr val="FFFF00"/>
              </a:buClr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Evils came with Gnosticism (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3:1-12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Justified sinful practice easier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Diotrephes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excluded John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teaching there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00199"/>
          </a:xfrm>
          <a:effectLst>
            <a:outerShdw dist="71842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Decline in Moral Conduct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Accompanies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Error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Fornication &amp; drunkenness with idolatry</a:t>
            </a:r>
          </a:p>
          <a:p>
            <a:pPr marL="804863" lvl="1" indent="-347663">
              <a:spcBef>
                <a:spcPts val="600"/>
              </a:spcBef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God taken from doctrine, they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invented their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allowing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 (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1:18f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 marriage continued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peace</a:t>
            </a: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3" lvl="1" indent="-347663">
              <a:spcBef>
                <a:spcPts val="600"/>
              </a:spcBef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Herodius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had to first get rid of John &amp; the strict doctrine he continued to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(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6:17-28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immorality tolerated by G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nostics</a:t>
            </a: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3" lvl="1" indent="-347663">
              <a:spcBef>
                <a:spcPts val="600"/>
              </a:spcBef>
              <a:buClr>
                <a:srgbClr val="CCFF66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gospel requirements of purity in fleshly life were changed,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openly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tolerated (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Jn. 9-11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38006</TotalTime>
  <Words>504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“Turning Away” Battle Plan of Error</vt:lpstr>
      <vt:lpstr>Galatians 1:1-10</vt:lpstr>
      <vt:lpstr>Galatians 1:1-10</vt:lpstr>
      <vt:lpstr>How Did Apostasy Happen in Bible Times?</vt:lpstr>
      <vt:lpstr>Brief Outline of Galatians</vt:lpstr>
      <vt:lpstr>Apostasy Repeatedly Follows the Same Pattern</vt:lpstr>
      <vt:lpstr>Examples of Attacks on Teachers of Truth</vt:lpstr>
      <vt:lpstr>Change Doctrine Happens After Teachers of Truth Attacked</vt:lpstr>
      <vt:lpstr>Decline in Moral Conduct Accompanies Error</vt:lpstr>
      <vt:lpstr>Apostasy Repeatedly Follows the Same Pattern</vt:lpstr>
      <vt:lpstr>Beware of Apostasy’s Pattern</vt:lpstr>
      <vt:lpstr>Modern Apostasies Following This Pattern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 Osborne</cp:lastModifiedBy>
  <cp:revision>33</cp:revision>
  <dcterms:created xsi:type="dcterms:W3CDTF">2002-04-14T18:30:55Z</dcterms:created>
  <dcterms:modified xsi:type="dcterms:W3CDTF">2017-04-23T11:48:03Z</dcterms:modified>
</cp:coreProperties>
</file>