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5" r:id="rId4"/>
    <p:sldId id="266" r:id="rId5"/>
    <p:sldId id="261" r:id="rId6"/>
    <p:sldId id="267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FF66"/>
    <a:srgbClr val="002600"/>
    <a:srgbClr val="003300"/>
    <a:srgbClr val="381850"/>
    <a:srgbClr val="091625"/>
    <a:srgbClr val="1626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44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8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4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5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0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8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2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4/29/17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6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4/29/17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4/29/17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0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9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3300"/>
            </a:gs>
            <a:gs pos="50000">
              <a:srgbClr val="002600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98DA55B8-B31E-4464-931A-579783C51DA1}" type="datetimeFigureOut">
              <a:rPr lang="en-US" smtClean="0"/>
              <a:pPr/>
              <a:t>4/29/17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E6368E46-7F4B-4EF9-BBB3-76DBA9C23C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0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81000"/>
            <a:ext cx="9144000" cy="2686050"/>
          </a:xfrm>
        </p:spPr>
        <p:txBody>
          <a:bodyPr>
            <a:noAutofit/>
          </a:bodyPr>
          <a:lstStyle/>
          <a:p>
            <a:r>
              <a:rPr lang="en-US" sz="8000" b="1" dirty="0">
                <a:solidFill>
                  <a:srgbClr val="FDE503"/>
                </a:solidFill>
                <a:latin typeface="Times New Roman" charset="0"/>
              </a:rPr>
              <a:t>Bible Teaching on Deacons</a:t>
            </a:r>
            <a:endParaRPr lang="en-US" sz="8000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914400"/>
          </a:xfrm>
        </p:spPr>
        <p:txBody>
          <a:bodyPr>
            <a:normAutofit/>
          </a:bodyPr>
          <a:lstStyle/>
          <a:p>
            <a:r>
              <a:rPr lang="en-US" sz="4800" b="1" i="1" dirty="0">
                <a:solidFill>
                  <a:schemeClr val="bg1"/>
                </a:solidFill>
                <a:latin typeface="Times New Roman" charset="0"/>
              </a:rPr>
              <a:t>Philippians 1:</a:t>
            </a:r>
            <a:r>
              <a:rPr lang="en-US" sz="4800" b="1" i="1" dirty="0" smtClean="0">
                <a:solidFill>
                  <a:schemeClr val="bg1"/>
                </a:solidFill>
                <a:latin typeface="Times New Roman" charset="0"/>
              </a:rPr>
              <a:t>1</a:t>
            </a:r>
            <a:endParaRPr lang="en-US" sz="4800" b="1" i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4486870"/>
            <a:ext cx="90678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Paul </a:t>
            </a:r>
            <a:r>
              <a:rPr lang="en-US" sz="3400" dirty="0">
                <a:solidFill>
                  <a:srgbClr val="FFFFFF"/>
                </a:solidFill>
                <a:latin typeface="Times New Roman"/>
                <a:cs typeface="Times New Roman"/>
              </a:rPr>
              <a:t>and Timothy, bondservants of Jesus Christ</a:t>
            </a:r>
            <a:r>
              <a:rPr lang="en-US" sz="34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</a:p>
          <a:p>
            <a:r>
              <a:rPr lang="en-US" sz="34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lang="en-US" sz="3400" dirty="0">
                <a:solidFill>
                  <a:srgbClr val="FFFFFF"/>
                </a:solidFill>
                <a:latin typeface="Times New Roman"/>
                <a:cs typeface="Times New Roman"/>
              </a:rPr>
              <a:t>all the saints in Christ Jesus who are in Philippi, with the </a:t>
            </a:r>
            <a:r>
              <a:rPr lang="en-US" sz="34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bishops and deacons</a:t>
            </a:r>
            <a:r>
              <a:rPr lang="en-US" sz="3400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8293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042400" cy="12954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normAutofit/>
          </a:bodyPr>
          <a:lstStyle/>
          <a:p>
            <a:r>
              <a:rPr lang="ja-JP" altLang="en-US" sz="4800" b="1" dirty="0">
                <a:solidFill>
                  <a:srgbClr val="FDE503"/>
                </a:solidFill>
                <a:latin typeface="Arial"/>
              </a:rPr>
              <a:t>“</a:t>
            </a:r>
            <a:r>
              <a:rPr lang="en-US" sz="4800" b="1" dirty="0">
                <a:solidFill>
                  <a:srgbClr val="FDE503"/>
                </a:solidFill>
                <a:latin typeface="Times New Roman" charset="0"/>
              </a:rPr>
              <a:t>Deacon</a:t>
            </a:r>
            <a:r>
              <a:rPr lang="ja-JP" altLang="en-US" sz="4800" b="1" dirty="0">
                <a:solidFill>
                  <a:srgbClr val="FDE503"/>
                </a:solidFill>
                <a:latin typeface="Arial"/>
              </a:rPr>
              <a:t>”</a:t>
            </a:r>
            <a:r>
              <a:rPr lang="en-US" sz="4800" b="1" dirty="0">
                <a:solidFill>
                  <a:srgbClr val="FDE503"/>
                </a:solidFill>
                <a:latin typeface="Times New Roman" charset="0"/>
              </a:rPr>
              <a:t> (</a:t>
            </a:r>
            <a:r>
              <a:rPr lang="en-US" sz="4800" b="1" i="1" dirty="0" err="1" smtClean="0">
                <a:solidFill>
                  <a:srgbClr val="66FFFF"/>
                </a:solidFill>
                <a:latin typeface="Times New Roman"/>
                <a:cs typeface="Times New Roman"/>
              </a:rPr>
              <a:t>diakonos</a:t>
            </a:r>
            <a:r>
              <a:rPr lang="en-US" sz="4800" b="1" dirty="0" smtClean="0">
                <a:solidFill>
                  <a:srgbClr val="FDE503"/>
                </a:solidFill>
                <a:latin typeface="Times New Roman" charset="0"/>
              </a:rPr>
              <a:t>) </a:t>
            </a:r>
            <a:r>
              <a:rPr lang="en-US" sz="4800" b="1" dirty="0">
                <a:solidFill>
                  <a:srgbClr val="FDE503"/>
                </a:solidFill>
                <a:latin typeface="Times New Roman" charset="0"/>
              </a:rPr>
              <a:t>= Servant</a:t>
            </a:r>
            <a:endParaRPr lang="en-US" b="1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219200"/>
            <a:ext cx="9067800" cy="5638800"/>
          </a:xfrm>
        </p:spPr>
        <p:txBody>
          <a:bodyPr>
            <a:normAutofit fontScale="92500"/>
          </a:bodyPr>
          <a:lstStyle/>
          <a:p>
            <a:pPr>
              <a:spcBef>
                <a:spcPts val="0"/>
              </a:spcBef>
              <a:spcAft>
                <a:spcPts val="1000"/>
              </a:spcAft>
              <a:buClr>
                <a:srgbClr val="FFFF00"/>
              </a:buClr>
              <a:buSzPct val="80000"/>
              <a:buFont typeface="Arial"/>
              <a:buChar char="•"/>
            </a:pPr>
            <a:r>
              <a:rPr lang="en-US" sz="3700" dirty="0">
                <a:solidFill>
                  <a:srgbClr val="FFFFFF"/>
                </a:solidFill>
                <a:latin typeface="Times New Roman"/>
                <a:cs typeface="Times New Roman"/>
              </a:rPr>
              <a:t>Used of </a:t>
            </a:r>
            <a:r>
              <a:rPr lang="en-US" sz="37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teaching servants </a:t>
            </a:r>
            <a:r>
              <a:rPr lang="en-US" sz="3700" dirty="0">
                <a:solidFill>
                  <a:srgbClr val="FFFFFF"/>
                </a:solidFill>
                <a:latin typeface="Times New Roman"/>
                <a:cs typeface="Times New Roman"/>
              </a:rPr>
              <a:t>of Christ (</a:t>
            </a:r>
            <a:r>
              <a:rPr lang="en-US" sz="3700" b="1" i="1" dirty="0" smtClean="0">
                <a:solidFill>
                  <a:srgbClr val="FFFF66"/>
                </a:solidFill>
                <a:latin typeface="Times New Roman"/>
                <a:cs typeface="Times New Roman"/>
              </a:rPr>
              <a:t>Eph. </a:t>
            </a:r>
            <a:r>
              <a:rPr lang="en-US" sz="3700" b="1" i="1" dirty="0">
                <a:solidFill>
                  <a:srgbClr val="FFFF66"/>
                </a:solidFill>
                <a:latin typeface="Times New Roman"/>
                <a:cs typeface="Times New Roman"/>
              </a:rPr>
              <a:t>6:21</a:t>
            </a:r>
            <a:r>
              <a:rPr lang="en-US" sz="3700" dirty="0">
                <a:solidFill>
                  <a:srgbClr val="FFFFFF"/>
                </a:solidFill>
                <a:latin typeface="Times New Roman"/>
                <a:cs typeface="Times New Roman"/>
              </a:rPr>
              <a:t>)</a:t>
            </a:r>
          </a:p>
          <a:p>
            <a:pPr>
              <a:spcBef>
                <a:spcPts val="0"/>
              </a:spcBef>
              <a:spcAft>
                <a:spcPts val="1000"/>
              </a:spcAft>
              <a:buClr>
                <a:srgbClr val="FFFF00"/>
              </a:buClr>
              <a:buSzPct val="80000"/>
              <a:buFont typeface="Arial"/>
              <a:buChar char="•"/>
            </a:pPr>
            <a:r>
              <a:rPr lang="en-US" sz="3700" dirty="0">
                <a:solidFill>
                  <a:srgbClr val="FFFFFF"/>
                </a:solidFill>
                <a:latin typeface="Times New Roman"/>
                <a:cs typeface="Times New Roman"/>
              </a:rPr>
              <a:t>Servants of one another (</a:t>
            </a:r>
            <a:r>
              <a:rPr lang="en-US" sz="3700" b="1" i="1" dirty="0" smtClean="0">
                <a:solidFill>
                  <a:srgbClr val="FFFF66"/>
                </a:solidFill>
                <a:latin typeface="Times New Roman"/>
                <a:cs typeface="Times New Roman"/>
              </a:rPr>
              <a:t>Matt. </a:t>
            </a:r>
            <a:r>
              <a:rPr lang="en-US" sz="3700" b="1" i="1" dirty="0">
                <a:solidFill>
                  <a:srgbClr val="FFFF66"/>
                </a:solidFill>
                <a:latin typeface="Times New Roman"/>
                <a:cs typeface="Times New Roman"/>
              </a:rPr>
              <a:t>20:</a:t>
            </a:r>
            <a:r>
              <a:rPr lang="en-US" sz="3700" b="1" i="1" dirty="0" smtClean="0">
                <a:solidFill>
                  <a:srgbClr val="FFFF66"/>
                </a:solidFill>
                <a:latin typeface="Times New Roman"/>
                <a:cs typeface="Times New Roman"/>
              </a:rPr>
              <a:t>26-28</a:t>
            </a:r>
            <a:r>
              <a:rPr lang="en-US" sz="37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)</a:t>
            </a:r>
            <a:endParaRPr lang="en-US" sz="3700" dirty="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>
              <a:spcBef>
                <a:spcPts val="0"/>
              </a:spcBef>
              <a:spcAft>
                <a:spcPts val="1000"/>
              </a:spcAft>
              <a:buClr>
                <a:srgbClr val="FFFF00"/>
              </a:buClr>
              <a:buSzPct val="80000"/>
              <a:buFont typeface="Arial"/>
              <a:buChar char="•"/>
            </a:pPr>
            <a:r>
              <a:rPr lang="en-US" sz="3700" dirty="0">
                <a:solidFill>
                  <a:srgbClr val="FFFFFF"/>
                </a:solidFill>
                <a:latin typeface="Times New Roman"/>
                <a:cs typeface="Times New Roman"/>
              </a:rPr>
              <a:t>Those in work of teaching (</a:t>
            </a:r>
            <a:r>
              <a:rPr lang="en-US" sz="3700" b="1" i="1" dirty="0">
                <a:solidFill>
                  <a:srgbClr val="FFFF66"/>
                </a:solidFill>
                <a:latin typeface="Times New Roman"/>
                <a:cs typeface="Times New Roman"/>
              </a:rPr>
              <a:t>1 </a:t>
            </a:r>
            <a:r>
              <a:rPr lang="en-US" sz="3700" b="1" i="1" dirty="0" smtClean="0">
                <a:solidFill>
                  <a:srgbClr val="FFFF66"/>
                </a:solidFill>
                <a:latin typeface="Times New Roman"/>
                <a:cs typeface="Times New Roman"/>
              </a:rPr>
              <a:t>Tim. </a:t>
            </a:r>
            <a:r>
              <a:rPr lang="en-US" sz="3700" b="1" i="1" dirty="0">
                <a:solidFill>
                  <a:srgbClr val="FFFF66"/>
                </a:solidFill>
                <a:latin typeface="Times New Roman"/>
                <a:cs typeface="Times New Roman"/>
              </a:rPr>
              <a:t>4:6</a:t>
            </a:r>
            <a:r>
              <a:rPr lang="en-US" sz="3700" dirty="0">
                <a:solidFill>
                  <a:srgbClr val="FFFFFF"/>
                </a:solidFill>
                <a:latin typeface="Times New Roman"/>
                <a:cs typeface="Times New Roman"/>
              </a:rPr>
              <a:t>)</a:t>
            </a:r>
          </a:p>
          <a:p>
            <a:pPr>
              <a:spcBef>
                <a:spcPts val="0"/>
              </a:spcBef>
              <a:spcAft>
                <a:spcPts val="1000"/>
              </a:spcAft>
              <a:buClr>
                <a:srgbClr val="FFFF00"/>
              </a:buClr>
              <a:buSzPct val="80000"/>
              <a:buFont typeface="Arial"/>
              <a:buChar char="•"/>
            </a:pPr>
            <a:r>
              <a:rPr lang="en-US" sz="3700" dirty="0">
                <a:solidFill>
                  <a:srgbClr val="FFFFFF"/>
                </a:solidFill>
                <a:latin typeface="Times New Roman"/>
                <a:cs typeface="Times New Roman"/>
              </a:rPr>
              <a:t>Even servants of Satan (</a:t>
            </a:r>
            <a:r>
              <a:rPr lang="en-US" sz="3700" b="1" i="1" dirty="0">
                <a:solidFill>
                  <a:srgbClr val="FFFF66"/>
                </a:solidFill>
                <a:latin typeface="Times New Roman"/>
                <a:cs typeface="Times New Roman"/>
              </a:rPr>
              <a:t>2 </a:t>
            </a:r>
            <a:r>
              <a:rPr lang="en-US" sz="3700" b="1" i="1" dirty="0" smtClean="0">
                <a:solidFill>
                  <a:srgbClr val="FFFF66"/>
                </a:solidFill>
                <a:latin typeface="Times New Roman"/>
                <a:cs typeface="Times New Roman"/>
              </a:rPr>
              <a:t>Cor. </a:t>
            </a:r>
            <a:r>
              <a:rPr lang="en-US" sz="3700" b="1" i="1" dirty="0">
                <a:solidFill>
                  <a:srgbClr val="FFFF66"/>
                </a:solidFill>
                <a:latin typeface="Times New Roman"/>
                <a:cs typeface="Times New Roman"/>
              </a:rPr>
              <a:t>11:</a:t>
            </a:r>
            <a:r>
              <a:rPr lang="en-US" sz="3700" b="1" i="1" dirty="0" smtClean="0">
                <a:solidFill>
                  <a:srgbClr val="FFFF66"/>
                </a:solidFill>
                <a:latin typeface="Times New Roman"/>
                <a:cs typeface="Times New Roman"/>
              </a:rPr>
              <a:t>14-15</a:t>
            </a:r>
            <a:r>
              <a:rPr lang="en-US" sz="37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)</a:t>
            </a:r>
            <a:endParaRPr lang="en-US" sz="3700" dirty="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>
              <a:spcBef>
                <a:spcPts val="0"/>
              </a:spcBef>
              <a:spcAft>
                <a:spcPts val="1000"/>
              </a:spcAft>
              <a:buClr>
                <a:srgbClr val="FFFF00"/>
              </a:buClr>
              <a:buSzPct val="80000"/>
              <a:buFont typeface="Arial"/>
              <a:buChar char="•"/>
            </a:pPr>
            <a:r>
              <a:rPr lang="en-US" sz="3700" dirty="0">
                <a:solidFill>
                  <a:srgbClr val="FFFFFF"/>
                </a:solidFill>
                <a:latin typeface="Times New Roman"/>
                <a:cs typeface="Times New Roman"/>
              </a:rPr>
              <a:t>Word views servant in relationship to his work </a:t>
            </a:r>
            <a:r>
              <a:rPr lang="en-US" sz="37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– the emphasis </a:t>
            </a:r>
            <a:r>
              <a:rPr lang="en-US" sz="3700" dirty="0">
                <a:solidFill>
                  <a:srgbClr val="FFFFFF"/>
                </a:solidFill>
                <a:latin typeface="Times New Roman"/>
                <a:cs typeface="Times New Roman"/>
              </a:rPr>
              <a:t>is on </a:t>
            </a:r>
            <a:r>
              <a:rPr lang="en-US" sz="37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function to be fulfilled</a:t>
            </a:r>
            <a:endParaRPr lang="en-US" sz="3700" dirty="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lvl="1">
              <a:spcBef>
                <a:spcPts val="0"/>
              </a:spcBef>
              <a:spcAft>
                <a:spcPts val="1000"/>
              </a:spcAft>
              <a:buClr>
                <a:srgbClr val="FFFF00"/>
              </a:buClr>
              <a:buSzPct val="80000"/>
              <a:buFont typeface="Arial"/>
              <a:buChar char="•"/>
            </a:pPr>
            <a:r>
              <a:rPr lang="en-US" sz="3200" dirty="0">
                <a:solidFill>
                  <a:srgbClr val="FFFFFF"/>
                </a:solidFill>
                <a:latin typeface="Times New Roman"/>
                <a:cs typeface="Times New Roman"/>
              </a:rPr>
              <a:t>Bond-servant (</a:t>
            </a:r>
            <a:r>
              <a:rPr lang="en-US" sz="3200" b="1" i="1" dirty="0" err="1" smtClean="0">
                <a:solidFill>
                  <a:srgbClr val="66FFFF"/>
                </a:solidFill>
                <a:latin typeface="Times New Roman"/>
                <a:cs typeface="Times New Roman"/>
              </a:rPr>
              <a:t>doulos</a:t>
            </a:r>
            <a:r>
              <a:rPr lang="en-US" sz="3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) </a:t>
            </a:r>
            <a:r>
              <a:rPr lang="en-US" sz="3200" dirty="0">
                <a:solidFill>
                  <a:srgbClr val="FFFFFF"/>
                </a:solidFill>
                <a:latin typeface="Times New Roman"/>
                <a:cs typeface="Times New Roman"/>
              </a:rPr>
              <a:t>views servant in relation to his master - stresses </a:t>
            </a:r>
            <a:r>
              <a:rPr lang="en-US" sz="3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place</a:t>
            </a:r>
          </a:p>
          <a:p>
            <a:pPr>
              <a:spcBef>
                <a:spcPts val="0"/>
              </a:spcBef>
              <a:spcAft>
                <a:spcPts val="1000"/>
              </a:spcAft>
              <a:buClr>
                <a:srgbClr val="FFFF00"/>
              </a:buClr>
              <a:buSzPct val="80000"/>
              <a:buFont typeface="Arial"/>
              <a:buChar char="•"/>
            </a:pPr>
            <a:r>
              <a:rPr lang="en-US" sz="37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Thus, “deacon” focuses on work to be achieved</a:t>
            </a:r>
            <a:endParaRPr lang="en-US" sz="3700" dirty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47902501"/>
      </p:ext>
    </p:extLst>
  </p:cSld>
  <p:clrMapOvr>
    <a:masterClrMapping/>
  </p:clrMapOvr>
  <p:transition xmlns:p14="http://schemas.microsoft.com/office/powerpoint/2010/main">
    <p:pull dir="l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bldLvl="2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Acts 6:1-6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796291"/>
            <a:ext cx="9067800" cy="5909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aseline="30000" dirty="0">
                <a:solidFill>
                  <a:srgbClr val="FFFFFF"/>
                </a:solidFill>
                <a:latin typeface="Times New Roman"/>
                <a:cs typeface="Times New Roman"/>
              </a:rPr>
              <a:t>1 </a:t>
            </a:r>
            <a:r>
              <a:rPr lang="en-US" sz="2700" dirty="0">
                <a:solidFill>
                  <a:srgbClr val="FFFFFF"/>
                </a:solidFill>
                <a:latin typeface="Times New Roman"/>
                <a:cs typeface="Times New Roman"/>
              </a:rPr>
              <a:t>Now in those days, when the number of the disciples was multiplying, there arose a complaint against the Hebrews by the Hellenists, because their widows were neglected in the daily distribution</a:t>
            </a:r>
            <a:r>
              <a:rPr lang="en-US" sz="27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. </a:t>
            </a:r>
            <a:r>
              <a:rPr lang="en-US" sz="2700" baseline="30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2</a:t>
            </a:r>
            <a:r>
              <a:rPr lang="en-US" sz="2700" dirty="0">
                <a:solidFill>
                  <a:srgbClr val="FFFFFF"/>
                </a:solidFill>
                <a:latin typeface="Times New Roman"/>
                <a:cs typeface="Times New Roman"/>
              </a:rPr>
              <a:t> Then the twelve summoned the multitude of the disciples and said, “It is not desirable that we should leave the word of God and serve tables. </a:t>
            </a:r>
            <a:r>
              <a:rPr lang="en-US" sz="2700" baseline="30000" dirty="0">
                <a:solidFill>
                  <a:srgbClr val="FFFFFF"/>
                </a:solidFill>
                <a:latin typeface="Times New Roman"/>
                <a:cs typeface="Times New Roman"/>
              </a:rPr>
              <a:t>3</a:t>
            </a:r>
            <a:r>
              <a:rPr lang="en-US" sz="2700" dirty="0">
                <a:solidFill>
                  <a:srgbClr val="FFFFFF"/>
                </a:solidFill>
                <a:latin typeface="Times New Roman"/>
                <a:cs typeface="Times New Roman"/>
              </a:rPr>
              <a:t> Therefore, brethren, seek out from among you seven men of good reputation, full of the Holy Spirit and wisdom, whom we may appoint over </a:t>
            </a:r>
            <a:r>
              <a:rPr lang="en-US" sz="27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this business; </a:t>
            </a:r>
            <a:r>
              <a:rPr lang="en-US" sz="2700" baseline="30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4</a:t>
            </a:r>
            <a:r>
              <a:rPr lang="en-US" sz="2700" dirty="0">
                <a:solidFill>
                  <a:srgbClr val="FFFFFF"/>
                </a:solidFill>
                <a:latin typeface="Times New Roman"/>
                <a:cs typeface="Times New Roman"/>
              </a:rPr>
              <a:t> but we will give ourselves continually to prayer and to the ministry of the word.” </a:t>
            </a:r>
            <a:r>
              <a:rPr lang="en-US" sz="2700" baseline="30000" dirty="0">
                <a:solidFill>
                  <a:srgbClr val="FFFFFF"/>
                </a:solidFill>
                <a:latin typeface="Times New Roman"/>
                <a:cs typeface="Times New Roman"/>
              </a:rPr>
              <a:t>5</a:t>
            </a:r>
            <a:r>
              <a:rPr lang="en-US" sz="2700" dirty="0">
                <a:solidFill>
                  <a:srgbClr val="FFFFFF"/>
                </a:solidFill>
                <a:latin typeface="Times New Roman"/>
                <a:cs typeface="Times New Roman"/>
              </a:rPr>
              <a:t> And the saying pleased the whole multitude. And they chose Stephen, a man full of faith and the Holy Spirit, and Philip, </a:t>
            </a:r>
            <a:r>
              <a:rPr lang="en-US" sz="2700" dirty="0" err="1">
                <a:solidFill>
                  <a:srgbClr val="FFFFFF"/>
                </a:solidFill>
                <a:latin typeface="Times New Roman"/>
                <a:cs typeface="Times New Roman"/>
              </a:rPr>
              <a:t>Prochorus</a:t>
            </a:r>
            <a:r>
              <a:rPr lang="en-US" sz="2700" dirty="0">
                <a:solidFill>
                  <a:srgbClr val="FFFFFF"/>
                </a:solidFill>
                <a:latin typeface="Times New Roman"/>
                <a:cs typeface="Times New Roman"/>
              </a:rPr>
              <a:t>, </a:t>
            </a:r>
            <a:r>
              <a:rPr lang="en-US" sz="2700" dirty="0" err="1">
                <a:solidFill>
                  <a:srgbClr val="FFFFFF"/>
                </a:solidFill>
                <a:latin typeface="Times New Roman"/>
                <a:cs typeface="Times New Roman"/>
              </a:rPr>
              <a:t>Nicanor</a:t>
            </a:r>
            <a:r>
              <a:rPr lang="en-US" sz="2700" dirty="0">
                <a:solidFill>
                  <a:srgbClr val="FFFFFF"/>
                </a:solidFill>
                <a:latin typeface="Times New Roman"/>
                <a:cs typeface="Times New Roman"/>
              </a:rPr>
              <a:t>, </a:t>
            </a:r>
            <a:r>
              <a:rPr lang="en-US" sz="2700" dirty="0" err="1">
                <a:solidFill>
                  <a:srgbClr val="FFFFFF"/>
                </a:solidFill>
                <a:latin typeface="Times New Roman"/>
                <a:cs typeface="Times New Roman"/>
              </a:rPr>
              <a:t>Timon</a:t>
            </a:r>
            <a:r>
              <a:rPr lang="en-US" sz="2700" dirty="0">
                <a:solidFill>
                  <a:srgbClr val="FFFFFF"/>
                </a:solidFill>
                <a:latin typeface="Times New Roman"/>
                <a:cs typeface="Times New Roman"/>
              </a:rPr>
              <a:t>, </a:t>
            </a:r>
            <a:r>
              <a:rPr lang="en-US" sz="2700" dirty="0" err="1">
                <a:solidFill>
                  <a:srgbClr val="FFFFFF"/>
                </a:solidFill>
                <a:latin typeface="Times New Roman"/>
                <a:cs typeface="Times New Roman"/>
              </a:rPr>
              <a:t>Parmenas</a:t>
            </a:r>
            <a:r>
              <a:rPr lang="en-US" sz="2700" dirty="0">
                <a:solidFill>
                  <a:srgbClr val="FFFFFF"/>
                </a:solidFill>
                <a:latin typeface="Times New Roman"/>
                <a:cs typeface="Times New Roman"/>
              </a:rPr>
              <a:t>, and Nicolas, a proselyte from Antioch, </a:t>
            </a:r>
            <a:r>
              <a:rPr lang="en-US" sz="2700" baseline="30000" dirty="0">
                <a:solidFill>
                  <a:srgbClr val="FFFFFF"/>
                </a:solidFill>
                <a:latin typeface="Times New Roman"/>
                <a:cs typeface="Times New Roman"/>
              </a:rPr>
              <a:t>6</a:t>
            </a:r>
            <a:r>
              <a:rPr lang="en-US" sz="2700" dirty="0">
                <a:solidFill>
                  <a:srgbClr val="FFFFFF"/>
                </a:solidFill>
                <a:latin typeface="Times New Roman"/>
                <a:cs typeface="Times New Roman"/>
              </a:rPr>
              <a:t> whom they set before the</a:t>
            </a:r>
            <a:r>
              <a:rPr lang="en-US"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2700" dirty="0">
                <a:solidFill>
                  <a:srgbClr val="FFFFFF"/>
                </a:solidFill>
                <a:latin typeface="Times New Roman"/>
                <a:cs typeface="Times New Roman"/>
              </a:rPr>
              <a:t>apostles;</a:t>
            </a:r>
            <a:r>
              <a:rPr lang="en-US"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2700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lang="en-US"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2700" dirty="0">
                <a:solidFill>
                  <a:srgbClr val="FFFFFF"/>
                </a:solidFill>
                <a:latin typeface="Times New Roman"/>
                <a:cs typeface="Times New Roman"/>
              </a:rPr>
              <a:t>when</a:t>
            </a:r>
            <a:r>
              <a:rPr lang="en-US"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2700" dirty="0">
                <a:solidFill>
                  <a:srgbClr val="FFFFFF"/>
                </a:solidFill>
                <a:latin typeface="Times New Roman"/>
                <a:cs typeface="Times New Roman"/>
              </a:rPr>
              <a:t>they</a:t>
            </a:r>
            <a:r>
              <a:rPr lang="en-US"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2700" dirty="0">
                <a:solidFill>
                  <a:srgbClr val="FFFFFF"/>
                </a:solidFill>
                <a:latin typeface="Times New Roman"/>
                <a:cs typeface="Times New Roman"/>
              </a:rPr>
              <a:t>had</a:t>
            </a:r>
            <a:r>
              <a:rPr lang="en-US"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2700" dirty="0">
                <a:solidFill>
                  <a:srgbClr val="FFFFFF"/>
                </a:solidFill>
                <a:latin typeface="Times New Roman"/>
                <a:cs typeface="Times New Roman"/>
              </a:rPr>
              <a:t>prayed,</a:t>
            </a:r>
            <a:r>
              <a:rPr lang="en-US"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2700" dirty="0">
                <a:solidFill>
                  <a:srgbClr val="FFFFFF"/>
                </a:solidFill>
                <a:latin typeface="Times New Roman"/>
                <a:cs typeface="Times New Roman"/>
              </a:rPr>
              <a:t>they</a:t>
            </a:r>
            <a:r>
              <a:rPr lang="en-US"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2700" dirty="0">
                <a:solidFill>
                  <a:srgbClr val="FFFFFF"/>
                </a:solidFill>
                <a:latin typeface="Times New Roman"/>
                <a:cs typeface="Times New Roman"/>
              </a:rPr>
              <a:t>laid</a:t>
            </a:r>
            <a:r>
              <a:rPr lang="en-US"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2700" dirty="0">
                <a:solidFill>
                  <a:srgbClr val="FFFFFF"/>
                </a:solidFill>
                <a:latin typeface="Times New Roman"/>
                <a:cs typeface="Times New Roman"/>
              </a:rPr>
              <a:t>hands</a:t>
            </a:r>
            <a:r>
              <a:rPr lang="en-US"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2700" dirty="0">
                <a:solidFill>
                  <a:srgbClr val="FFFFFF"/>
                </a:solidFill>
                <a:latin typeface="Times New Roman"/>
                <a:cs typeface="Times New Roman"/>
              </a:rPr>
              <a:t>on</a:t>
            </a:r>
            <a:r>
              <a:rPr lang="en-US"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2700" dirty="0">
                <a:solidFill>
                  <a:srgbClr val="FFFFFF"/>
                </a:solidFill>
                <a:latin typeface="Times New Roman"/>
                <a:cs typeface="Times New Roman"/>
              </a:rPr>
              <a:t>them. </a:t>
            </a:r>
          </a:p>
        </p:txBody>
      </p:sp>
    </p:spTree>
    <p:extLst>
      <p:ext uri="{BB962C8B-B14F-4D97-AF65-F5344CB8AC3E}">
        <p14:creationId xmlns:p14="http://schemas.microsoft.com/office/powerpoint/2010/main" val="1601891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Acts 6:1-6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796291"/>
            <a:ext cx="9067800" cy="5909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aseline="30000" dirty="0">
                <a:solidFill>
                  <a:srgbClr val="FFFFFF"/>
                </a:solidFill>
                <a:latin typeface="Times New Roman"/>
                <a:cs typeface="Times New Roman"/>
              </a:rPr>
              <a:t>1 </a:t>
            </a:r>
            <a:r>
              <a:rPr lang="en-US" sz="2700" dirty="0">
                <a:solidFill>
                  <a:srgbClr val="FFFFFF"/>
                </a:solidFill>
                <a:latin typeface="Times New Roman"/>
                <a:cs typeface="Times New Roman"/>
              </a:rPr>
              <a:t>Now in those days, when the number of the disciples was multiplying, there arose a complaint against the Hebrews by the Hellenists, because their widows were neglected in the daily </a:t>
            </a:r>
            <a:r>
              <a:rPr lang="en-US" sz="2700" dirty="0">
                <a:solidFill>
                  <a:srgbClr val="FFFF00"/>
                </a:solidFill>
                <a:latin typeface="Times New Roman"/>
                <a:cs typeface="Times New Roman"/>
              </a:rPr>
              <a:t>distribution</a:t>
            </a:r>
            <a:r>
              <a:rPr lang="en-US" sz="27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. </a:t>
            </a:r>
            <a:r>
              <a:rPr lang="en-US" sz="2700" baseline="30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2</a:t>
            </a:r>
            <a:r>
              <a:rPr lang="en-US" sz="2700" dirty="0">
                <a:solidFill>
                  <a:srgbClr val="FFFFFF"/>
                </a:solidFill>
                <a:latin typeface="Times New Roman"/>
                <a:cs typeface="Times New Roman"/>
              </a:rPr>
              <a:t> Then the twelve summoned the multitude of the disciples and said, “It is not desirable that we should leave the word of God and </a:t>
            </a:r>
            <a:r>
              <a:rPr lang="en-US" sz="2700" dirty="0">
                <a:solidFill>
                  <a:srgbClr val="FFFF00"/>
                </a:solidFill>
                <a:latin typeface="Times New Roman"/>
                <a:cs typeface="Times New Roman"/>
              </a:rPr>
              <a:t>serve</a:t>
            </a:r>
            <a:r>
              <a:rPr lang="en-US" sz="2700" dirty="0">
                <a:solidFill>
                  <a:srgbClr val="FFFFFF"/>
                </a:solidFill>
                <a:latin typeface="Times New Roman"/>
                <a:cs typeface="Times New Roman"/>
              </a:rPr>
              <a:t> tables. </a:t>
            </a:r>
            <a:r>
              <a:rPr lang="en-US" sz="2700" baseline="30000" dirty="0">
                <a:solidFill>
                  <a:srgbClr val="FFFFFF"/>
                </a:solidFill>
                <a:latin typeface="Times New Roman"/>
                <a:cs typeface="Times New Roman"/>
              </a:rPr>
              <a:t>3</a:t>
            </a:r>
            <a:r>
              <a:rPr lang="en-US" sz="2700" dirty="0">
                <a:solidFill>
                  <a:srgbClr val="FFFFFF"/>
                </a:solidFill>
                <a:latin typeface="Times New Roman"/>
                <a:cs typeface="Times New Roman"/>
              </a:rPr>
              <a:t> Therefore, brethren, seek out from among you seven men of good reputation, full of the Holy Spirit and wisdom, whom we may appoint over </a:t>
            </a:r>
            <a:r>
              <a:rPr lang="en-US" sz="27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this business; </a:t>
            </a:r>
            <a:r>
              <a:rPr lang="en-US" sz="2700" baseline="30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4</a:t>
            </a:r>
            <a:r>
              <a:rPr lang="en-US" sz="2700" dirty="0">
                <a:solidFill>
                  <a:srgbClr val="FFFFFF"/>
                </a:solidFill>
                <a:latin typeface="Times New Roman"/>
                <a:cs typeface="Times New Roman"/>
              </a:rPr>
              <a:t> but we will give ourselves continually to prayer and to the </a:t>
            </a:r>
            <a:r>
              <a:rPr lang="en-US" sz="2700" dirty="0">
                <a:solidFill>
                  <a:srgbClr val="FFFF66"/>
                </a:solidFill>
                <a:latin typeface="Times New Roman"/>
                <a:cs typeface="Times New Roman"/>
              </a:rPr>
              <a:t>ministry</a:t>
            </a:r>
            <a:r>
              <a:rPr lang="en-US" sz="2700" dirty="0">
                <a:solidFill>
                  <a:srgbClr val="FFFFFF"/>
                </a:solidFill>
                <a:latin typeface="Times New Roman"/>
                <a:cs typeface="Times New Roman"/>
              </a:rPr>
              <a:t> of the word.” </a:t>
            </a:r>
            <a:r>
              <a:rPr lang="en-US" sz="2700" baseline="30000" dirty="0">
                <a:solidFill>
                  <a:srgbClr val="FFFFFF"/>
                </a:solidFill>
                <a:latin typeface="Times New Roman"/>
                <a:cs typeface="Times New Roman"/>
              </a:rPr>
              <a:t>5</a:t>
            </a:r>
            <a:r>
              <a:rPr lang="en-US" sz="2700" dirty="0">
                <a:solidFill>
                  <a:srgbClr val="FFFFFF"/>
                </a:solidFill>
                <a:latin typeface="Times New Roman"/>
                <a:cs typeface="Times New Roman"/>
              </a:rPr>
              <a:t> And the saying pleased the whole multitude. And they chose Stephen, a man full of faith and the Holy Spirit, and Philip, </a:t>
            </a:r>
            <a:r>
              <a:rPr lang="en-US" sz="2700" dirty="0" err="1">
                <a:solidFill>
                  <a:srgbClr val="FFFFFF"/>
                </a:solidFill>
                <a:latin typeface="Times New Roman"/>
                <a:cs typeface="Times New Roman"/>
              </a:rPr>
              <a:t>Prochorus</a:t>
            </a:r>
            <a:r>
              <a:rPr lang="en-US" sz="2700" dirty="0">
                <a:solidFill>
                  <a:srgbClr val="FFFFFF"/>
                </a:solidFill>
                <a:latin typeface="Times New Roman"/>
                <a:cs typeface="Times New Roman"/>
              </a:rPr>
              <a:t>, </a:t>
            </a:r>
            <a:r>
              <a:rPr lang="en-US" sz="2700" dirty="0" err="1">
                <a:solidFill>
                  <a:srgbClr val="FFFFFF"/>
                </a:solidFill>
                <a:latin typeface="Times New Roman"/>
                <a:cs typeface="Times New Roman"/>
              </a:rPr>
              <a:t>Nicanor</a:t>
            </a:r>
            <a:r>
              <a:rPr lang="en-US" sz="2700" dirty="0">
                <a:solidFill>
                  <a:srgbClr val="FFFFFF"/>
                </a:solidFill>
                <a:latin typeface="Times New Roman"/>
                <a:cs typeface="Times New Roman"/>
              </a:rPr>
              <a:t>, </a:t>
            </a:r>
            <a:r>
              <a:rPr lang="en-US" sz="2700" dirty="0" err="1">
                <a:solidFill>
                  <a:srgbClr val="FFFFFF"/>
                </a:solidFill>
                <a:latin typeface="Times New Roman"/>
                <a:cs typeface="Times New Roman"/>
              </a:rPr>
              <a:t>Timon</a:t>
            </a:r>
            <a:r>
              <a:rPr lang="en-US" sz="2700" dirty="0">
                <a:solidFill>
                  <a:srgbClr val="FFFFFF"/>
                </a:solidFill>
                <a:latin typeface="Times New Roman"/>
                <a:cs typeface="Times New Roman"/>
              </a:rPr>
              <a:t>, </a:t>
            </a:r>
            <a:r>
              <a:rPr lang="en-US" sz="2700" dirty="0" err="1">
                <a:solidFill>
                  <a:srgbClr val="FFFFFF"/>
                </a:solidFill>
                <a:latin typeface="Times New Roman"/>
                <a:cs typeface="Times New Roman"/>
              </a:rPr>
              <a:t>Parmenas</a:t>
            </a:r>
            <a:r>
              <a:rPr lang="en-US" sz="2700" dirty="0">
                <a:solidFill>
                  <a:srgbClr val="FFFFFF"/>
                </a:solidFill>
                <a:latin typeface="Times New Roman"/>
                <a:cs typeface="Times New Roman"/>
              </a:rPr>
              <a:t>, and Nicolas, a proselyte from Antioch, </a:t>
            </a:r>
            <a:r>
              <a:rPr lang="en-US" sz="2700" baseline="30000" dirty="0">
                <a:solidFill>
                  <a:srgbClr val="FFFFFF"/>
                </a:solidFill>
                <a:latin typeface="Times New Roman"/>
                <a:cs typeface="Times New Roman"/>
              </a:rPr>
              <a:t>6</a:t>
            </a:r>
            <a:r>
              <a:rPr lang="en-US" sz="2700" dirty="0">
                <a:solidFill>
                  <a:srgbClr val="FFFFFF"/>
                </a:solidFill>
                <a:latin typeface="Times New Roman"/>
                <a:cs typeface="Times New Roman"/>
              </a:rPr>
              <a:t> whom they set before the</a:t>
            </a:r>
            <a:r>
              <a:rPr lang="en-US"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2700" dirty="0">
                <a:solidFill>
                  <a:srgbClr val="FFFFFF"/>
                </a:solidFill>
                <a:latin typeface="Times New Roman"/>
                <a:cs typeface="Times New Roman"/>
              </a:rPr>
              <a:t>apostles;</a:t>
            </a:r>
            <a:r>
              <a:rPr lang="en-US"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2700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lang="en-US"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2700" dirty="0">
                <a:solidFill>
                  <a:srgbClr val="FFFFFF"/>
                </a:solidFill>
                <a:latin typeface="Times New Roman"/>
                <a:cs typeface="Times New Roman"/>
              </a:rPr>
              <a:t>when</a:t>
            </a:r>
            <a:r>
              <a:rPr lang="en-US"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2700" dirty="0">
                <a:solidFill>
                  <a:srgbClr val="FFFFFF"/>
                </a:solidFill>
                <a:latin typeface="Times New Roman"/>
                <a:cs typeface="Times New Roman"/>
              </a:rPr>
              <a:t>they</a:t>
            </a:r>
            <a:r>
              <a:rPr lang="en-US"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2700" dirty="0">
                <a:solidFill>
                  <a:srgbClr val="FFFFFF"/>
                </a:solidFill>
                <a:latin typeface="Times New Roman"/>
                <a:cs typeface="Times New Roman"/>
              </a:rPr>
              <a:t>had</a:t>
            </a:r>
            <a:r>
              <a:rPr lang="en-US"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2700" dirty="0">
                <a:solidFill>
                  <a:srgbClr val="FFFFFF"/>
                </a:solidFill>
                <a:latin typeface="Times New Roman"/>
                <a:cs typeface="Times New Roman"/>
              </a:rPr>
              <a:t>prayed,</a:t>
            </a:r>
            <a:r>
              <a:rPr lang="en-US"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2700" dirty="0">
                <a:solidFill>
                  <a:srgbClr val="FFFFFF"/>
                </a:solidFill>
                <a:latin typeface="Times New Roman"/>
                <a:cs typeface="Times New Roman"/>
              </a:rPr>
              <a:t>they</a:t>
            </a:r>
            <a:r>
              <a:rPr lang="en-US"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2700" dirty="0">
                <a:solidFill>
                  <a:srgbClr val="FFFFFF"/>
                </a:solidFill>
                <a:latin typeface="Times New Roman"/>
                <a:cs typeface="Times New Roman"/>
              </a:rPr>
              <a:t>laid</a:t>
            </a:r>
            <a:r>
              <a:rPr lang="en-US"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2700" dirty="0">
                <a:solidFill>
                  <a:srgbClr val="FFFFFF"/>
                </a:solidFill>
                <a:latin typeface="Times New Roman"/>
                <a:cs typeface="Times New Roman"/>
              </a:rPr>
              <a:t>hands</a:t>
            </a:r>
            <a:r>
              <a:rPr lang="en-US"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2700" dirty="0">
                <a:solidFill>
                  <a:srgbClr val="FFFFFF"/>
                </a:solidFill>
                <a:latin typeface="Times New Roman"/>
                <a:cs typeface="Times New Roman"/>
              </a:rPr>
              <a:t>on</a:t>
            </a:r>
            <a:r>
              <a:rPr lang="en-US"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2700" dirty="0">
                <a:solidFill>
                  <a:srgbClr val="FFFFFF"/>
                </a:solidFill>
                <a:latin typeface="Times New Roman"/>
                <a:cs typeface="Times New Roman"/>
              </a:rPr>
              <a:t>them. </a:t>
            </a:r>
          </a:p>
        </p:txBody>
      </p:sp>
    </p:spTree>
    <p:extLst>
      <p:ext uri="{BB962C8B-B14F-4D97-AF65-F5344CB8AC3E}">
        <p14:creationId xmlns:p14="http://schemas.microsoft.com/office/powerpoint/2010/main" val="562717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188200" cy="91440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FDE503"/>
                </a:solidFill>
                <a:latin typeface="Times New Roman" charset="0"/>
              </a:rPr>
              <a:t>Function of Deacons</a:t>
            </a:r>
            <a:endParaRPr lang="en-US" sz="48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5943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Arial"/>
              <a:buChar char="•"/>
            </a:pPr>
            <a:r>
              <a:rPr lang="en-US" sz="3600" dirty="0">
                <a:solidFill>
                  <a:schemeClr val="bg1"/>
                </a:solidFill>
              </a:rPr>
              <a:t>Since the word itself emphasizes </a:t>
            </a:r>
            <a:r>
              <a:rPr lang="en-US" sz="3600" dirty="0" smtClean="0">
                <a:solidFill>
                  <a:schemeClr val="bg1"/>
                </a:solidFill>
              </a:rPr>
              <a:t>service, it is </a:t>
            </a:r>
            <a:r>
              <a:rPr lang="en-US" sz="3600" dirty="0">
                <a:solidFill>
                  <a:schemeClr val="bg1"/>
                </a:solidFill>
              </a:rPr>
              <a:t>obvious </a:t>
            </a:r>
            <a:r>
              <a:rPr lang="en-US" sz="3600" dirty="0" smtClean="0">
                <a:solidFill>
                  <a:schemeClr val="bg1"/>
                </a:solidFill>
              </a:rPr>
              <a:t>there </a:t>
            </a:r>
            <a:r>
              <a:rPr lang="en-US" sz="3600" dirty="0">
                <a:solidFill>
                  <a:schemeClr val="bg1"/>
                </a:solidFill>
              </a:rPr>
              <a:t>is work </a:t>
            </a:r>
            <a:r>
              <a:rPr lang="en-US" sz="3600" dirty="0" smtClean="0">
                <a:solidFill>
                  <a:schemeClr val="bg1"/>
                </a:solidFill>
              </a:rPr>
              <a:t>involved</a:t>
            </a:r>
            <a:endParaRPr lang="en-US" sz="3600" dirty="0">
              <a:solidFill>
                <a:schemeClr val="bg1"/>
              </a:solidFill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SzPct val="70000"/>
              <a:buFont typeface="Wingdings" charset="2"/>
              <a:buChar char="Ø"/>
            </a:pPr>
            <a:r>
              <a:rPr lang="en-US" sz="3200" dirty="0" smtClean="0">
                <a:solidFill>
                  <a:schemeClr val="bg1"/>
                </a:solidFill>
              </a:rPr>
              <a:t>The context must distinguish work to be done</a:t>
            </a:r>
            <a:endParaRPr lang="en-US" sz="3600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Arial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Use in </a:t>
            </a:r>
            <a:r>
              <a:rPr lang="en-US" sz="3600" b="1" i="1" dirty="0" smtClean="0">
                <a:solidFill>
                  <a:srgbClr val="FFFF66"/>
                </a:solidFill>
              </a:rPr>
              <a:t>Acts </a:t>
            </a:r>
            <a:r>
              <a:rPr lang="en-US" sz="3600" b="1" i="1" dirty="0">
                <a:solidFill>
                  <a:srgbClr val="FFFF66"/>
                </a:solidFill>
              </a:rPr>
              <a:t>6:1-6</a:t>
            </a:r>
            <a:r>
              <a:rPr lang="en-US" sz="3600" dirty="0">
                <a:solidFill>
                  <a:schemeClr val="bg1"/>
                </a:solidFill>
              </a:rPr>
              <a:t> shows selection &amp; </a:t>
            </a:r>
            <a:r>
              <a:rPr lang="en-US" sz="3600" dirty="0" smtClean="0">
                <a:solidFill>
                  <a:schemeClr val="bg1"/>
                </a:solidFill>
              </a:rPr>
              <a:t>function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SzPct val="70000"/>
              <a:buFont typeface="Wingdings" charset="2"/>
              <a:buChar char="Ø"/>
            </a:pPr>
            <a:r>
              <a:rPr lang="en-US" sz="3200" dirty="0">
                <a:solidFill>
                  <a:schemeClr val="bg1"/>
                </a:solidFill>
              </a:rPr>
              <a:t>W</a:t>
            </a:r>
            <a:r>
              <a:rPr lang="en-US" sz="3200" dirty="0" smtClean="0">
                <a:solidFill>
                  <a:schemeClr val="bg1"/>
                </a:solidFill>
              </a:rPr>
              <a:t>ork of serving Grecian widows had to be done</a:t>
            </a:r>
            <a:endParaRPr lang="en-US" sz="3200" dirty="0">
              <a:solidFill>
                <a:schemeClr val="bg1"/>
              </a:solidFill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SzPct val="70000"/>
              <a:buFont typeface="Wingdings" charset="2"/>
              <a:buChar char="Ø"/>
            </a:pPr>
            <a:r>
              <a:rPr lang="en-US" sz="3200" dirty="0">
                <a:solidFill>
                  <a:schemeClr val="bg1"/>
                </a:solidFill>
              </a:rPr>
              <a:t>Seven men </a:t>
            </a:r>
            <a:r>
              <a:rPr lang="en-US" sz="3200" dirty="0" smtClean="0">
                <a:solidFill>
                  <a:schemeClr val="bg1"/>
                </a:solidFill>
              </a:rPr>
              <a:t>were needed </a:t>
            </a:r>
            <a:r>
              <a:rPr lang="en-US" sz="3200" dirty="0">
                <a:solidFill>
                  <a:schemeClr val="bg1"/>
                </a:solidFill>
              </a:rPr>
              <a:t>to do </a:t>
            </a:r>
            <a:r>
              <a:rPr lang="en-US" sz="3200" dirty="0" smtClean="0">
                <a:solidFill>
                  <a:schemeClr val="bg1"/>
                </a:solidFill>
              </a:rPr>
              <a:t>this </a:t>
            </a:r>
            <a:r>
              <a:rPr lang="en-US" sz="3200" dirty="0">
                <a:solidFill>
                  <a:schemeClr val="bg1"/>
                </a:solidFill>
              </a:rPr>
              <a:t>work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SzPct val="70000"/>
              <a:buFont typeface="Wingdings" charset="2"/>
              <a:buChar char="Ø"/>
            </a:pPr>
            <a:r>
              <a:rPr lang="en-US" sz="3200" dirty="0" smtClean="0">
                <a:solidFill>
                  <a:schemeClr val="bg1"/>
                </a:solidFill>
              </a:rPr>
              <a:t>Men selected </a:t>
            </a:r>
            <a:r>
              <a:rPr lang="en-US" sz="3200" dirty="0">
                <a:solidFill>
                  <a:schemeClr val="bg1"/>
                </a:solidFill>
              </a:rPr>
              <a:t>based on </a:t>
            </a:r>
            <a:r>
              <a:rPr lang="en-US" sz="3200" dirty="0" smtClean="0">
                <a:solidFill>
                  <a:schemeClr val="bg1"/>
                </a:solidFill>
              </a:rPr>
              <a:t>fitness for work to be done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SzPct val="70000"/>
              <a:buFont typeface="Wingdings" charset="2"/>
              <a:buChar char="Ø"/>
            </a:pPr>
            <a:r>
              <a:rPr lang="en-US" sz="3200" dirty="0" smtClean="0">
                <a:solidFill>
                  <a:schemeClr val="bg1"/>
                </a:solidFill>
              </a:rPr>
              <a:t>Selection in this case was before elders present</a:t>
            </a:r>
            <a:endParaRPr lang="en-US" sz="3200" dirty="0">
              <a:solidFill>
                <a:schemeClr val="bg1"/>
              </a:solidFill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SzPct val="70000"/>
              <a:buFont typeface="Wingdings" charset="2"/>
              <a:buChar char="Ø"/>
            </a:pPr>
            <a:r>
              <a:rPr lang="en-US" sz="3200" dirty="0">
                <a:solidFill>
                  <a:schemeClr val="bg1"/>
                </a:solidFill>
              </a:rPr>
              <a:t>Appointed to work </a:t>
            </a:r>
            <a:r>
              <a:rPr lang="en-US" sz="3200" dirty="0" smtClean="0">
                <a:solidFill>
                  <a:schemeClr val="bg1"/>
                </a:solidFill>
              </a:rPr>
              <a:t>for which </a:t>
            </a:r>
            <a:r>
              <a:rPr lang="en-US" sz="3200" dirty="0">
                <a:solidFill>
                  <a:schemeClr val="bg1"/>
                </a:solidFill>
              </a:rPr>
              <a:t>they </a:t>
            </a:r>
            <a:r>
              <a:rPr lang="en-US" sz="3200" dirty="0" smtClean="0">
                <a:solidFill>
                  <a:schemeClr val="bg1"/>
                </a:solidFill>
              </a:rPr>
              <a:t>were qualifi</a:t>
            </a:r>
            <a:r>
              <a:rPr lang="en-US" sz="3200" dirty="0" smtClean="0">
                <a:solidFill>
                  <a:schemeClr val="bg1"/>
                </a:solidFill>
              </a:rPr>
              <a:t>ed</a:t>
            </a:r>
            <a:endParaRPr lang="en-US" sz="3200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Arial"/>
              <a:buChar char="•"/>
            </a:pPr>
            <a:r>
              <a:rPr lang="en-US" sz="3600" dirty="0">
                <a:solidFill>
                  <a:schemeClr val="bg1"/>
                </a:solidFill>
              </a:rPr>
              <a:t>Not honorary title, but involves </a:t>
            </a:r>
            <a:r>
              <a:rPr lang="en-US" sz="3600" b="1" dirty="0">
                <a:solidFill>
                  <a:schemeClr val="bg1"/>
                </a:solidFill>
              </a:rPr>
              <a:t>work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556355"/>
      </p:ext>
    </p:extLst>
  </p:cSld>
  <p:clrMapOvr>
    <a:masterClrMapping/>
  </p:clrMapOvr>
  <p:transition xmlns:p14="http://schemas.microsoft.com/office/powerpoint/2010/main">
    <p:pull dir="l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bldLvl="3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FFFF00"/>
                </a:solidFill>
              </a:rPr>
              <a:t>1</a:t>
            </a:r>
            <a:r>
              <a:rPr lang="en-US" b="1" baseline="30000" dirty="0" smtClean="0">
                <a:solidFill>
                  <a:srgbClr val="FFFF00"/>
                </a:solidFill>
              </a:rPr>
              <a:t>st</a:t>
            </a:r>
            <a:r>
              <a:rPr lang="en-US" b="1" dirty="0" smtClean="0">
                <a:solidFill>
                  <a:srgbClr val="FFFF00"/>
                </a:solidFill>
              </a:rPr>
              <a:t> Timothy 3:8-13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838200"/>
            <a:ext cx="8915400" cy="6001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>
                <a:solidFill>
                  <a:srgbClr val="FFFFFF"/>
                </a:solidFill>
                <a:latin typeface="Times New Roman"/>
                <a:cs typeface="Times New Roman"/>
              </a:rPr>
              <a:t>8 </a:t>
            </a:r>
            <a:r>
              <a:rPr lang="en-US" sz="3200" dirty="0">
                <a:solidFill>
                  <a:srgbClr val="FFFFFF"/>
                </a:solidFill>
                <a:latin typeface="Times New Roman"/>
                <a:cs typeface="Times New Roman"/>
              </a:rPr>
              <a:t>Likewise deacons must be reverent, not double-tongued, not given to much wine, not greedy for money, </a:t>
            </a:r>
            <a:r>
              <a:rPr lang="en-US" sz="3200" b="1" baseline="30000" dirty="0">
                <a:solidFill>
                  <a:srgbClr val="FFFFFF"/>
                </a:solidFill>
                <a:latin typeface="Times New Roman"/>
                <a:cs typeface="Times New Roman"/>
              </a:rPr>
              <a:t>9 </a:t>
            </a:r>
            <a:r>
              <a:rPr lang="en-US" sz="3200" dirty="0">
                <a:solidFill>
                  <a:srgbClr val="FFFFFF"/>
                </a:solidFill>
                <a:latin typeface="Times New Roman"/>
                <a:cs typeface="Times New Roman"/>
              </a:rPr>
              <a:t>holding </a:t>
            </a:r>
            <a:r>
              <a:rPr lang="en-US" sz="3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the mystery of </a:t>
            </a:r>
            <a:r>
              <a:rPr lang="en-US" sz="3200" dirty="0">
                <a:solidFill>
                  <a:srgbClr val="FFFFFF"/>
                </a:solidFill>
                <a:latin typeface="Times New Roman"/>
                <a:cs typeface="Times New Roman"/>
              </a:rPr>
              <a:t>the faith with a pure conscience. </a:t>
            </a:r>
            <a:r>
              <a:rPr lang="en-US" sz="3200" b="1" baseline="30000" dirty="0">
                <a:solidFill>
                  <a:srgbClr val="FFFFFF"/>
                </a:solidFill>
                <a:latin typeface="Times New Roman"/>
                <a:cs typeface="Times New Roman"/>
              </a:rPr>
              <a:t>10 </a:t>
            </a:r>
            <a:r>
              <a:rPr lang="en-US" sz="3200" dirty="0">
                <a:solidFill>
                  <a:srgbClr val="FFFFFF"/>
                </a:solidFill>
                <a:latin typeface="Times New Roman"/>
                <a:cs typeface="Times New Roman"/>
              </a:rPr>
              <a:t>But let these also first be tested; then let them serve as deacons</a:t>
            </a:r>
            <a:r>
              <a:rPr lang="en-US" sz="3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, being found blameless. </a:t>
            </a:r>
            <a:r>
              <a:rPr lang="en-US" sz="3200" b="1" baseline="30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11</a:t>
            </a:r>
            <a:r>
              <a:rPr lang="en-US" sz="3200" b="1" baseline="30000" dirty="0">
                <a:solidFill>
                  <a:srgbClr val="FFFFFF"/>
                </a:solidFill>
                <a:latin typeface="Times New Roman"/>
                <a:cs typeface="Times New Roman"/>
              </a:rPr>
              <a:t> </a:t>
            </a:r>
            <a:r>
              <a:rPr lang="en-US" sz="3200" dirty="0">
                <a:solidFill>
                  <a:srgbClr val="FFFFFF"/>
                </a:solidFill>
                <a:latin typeface="Times New Roman"/>
                <a:cs typeface="Times New Roman"/>
              </a:rPr>
              <a:t>Likewise, their wives must be reverent, not slanderers</a:t>
            </a:r>
            <a:r>
              <a:rPr lang="en-US" sz="3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, temperate, faithful </a:t>
            </a:r>
            <a:r>
              <a:rPr lang="en-US" sz="3200" dirty="0">
                <a:solidFill>
                  <a:srgbClr val="FFFFFF"/>
                </a:solidFill>
                <a:latin typeface="Times New Roman"/>
                <a:cs typeface="Times New Roman"/>
              </a:rPr>
              <a:t>in all things. </a:t>
            </a:r>
            <a:r>
              <a:rPr lang="en-US" sz="3200" b="1" baseline="30000" dirty="0">
                <a:solidFill>
                  <a:srgbClr val="FFFFFF"/>
                </a:solidFill>
                <a:latin typeface="Times New Roman"/>
                <a:cs typeface="Times New Roman"/>
              </a:rPr>
              <a:t>12 </a:t>
            </a:r>
            <a:r>
              <a:rPr lang="en-US" sz="3200" dirty="0">
                <a:solidFill>
                  <a:srgbClr val="FFFFFF"/>
                </a:solidFill>
                <a:latin typeface="Times New Roman"/>
                <a:cs typeface="Times New Roman"/>
              </a:rPr>
              <a:t>Let deacons be the husbands of one wife, ruling their children and their own </a:t>
            </a:r>
            <a:r>
              <a:rPr lang="en-US" sz="3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houses well.</a:t>
            </a:r>
            <a:r>
              <a:rPr lang="en-US" sz="3200" b="1" baseline="30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13</a:t>
            </a:r>
            <a:r>
              <a:rPr lang="en-US" sz="3200" b="1" baseline="30000" dirty="0">
                <a:solidFill>
                  <a:srgbClr val="FFFFFF"/>
                </a:solidFill>
                <a:latin typeface="Times New Roman"/>
                <a:cs typeface="Times New Roman"/>
              </a:rPr>
              <a:t> </a:t>
            </a:r>
            <a:r>
              <a:rPr lang="en-US" sz="3200" dirty="0">
                <a:solidFill>
                  <a:srgbClr val="FFFFFF"/>
                </a:solidFill>
                <a:latin typeface="Times New Roman"/>
                <a:cs typeface="Times New Roman"/>
              </a:rPr>
              <a:t>For those who have served well as deacons obtain for themselves a good standing and great boldness in the faith which is in Christ Jesus</a:t>
            </a:r>
            <a:r>
              <a:rPr lang="en-US" sz="3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lang="en-US" sz="3200" dirty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44746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188200" cy="8382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DE503"/>
                </a:solidFill>
                <a:latin typeface="Times New Roman" charset="0"/>
              </a:rPr>
              <a:t>Qualifications of Deacons</a:t>
            </a:r>
            <a:endParaRPr lang="en-US" sz="40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8610600" cy="6019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2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  <a:buSzPct val="100000"/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</a:rPr>
              <a:t>Qualifications for men to serve:</a:t>
            </a:r>
          </a:p>
          <a:p>
            <a:pPr lvl="1">
              <a:lnSpc>
                <a:spcPct val="102000"/>
              </a:lnSpc>
              <a:spcBef>
                <a:spcPts val="0"/>
              </a:spcBef>
              <a:spcAft>
                <a:spcPts val="400"/>
              </a:spcAft>
              <a:buClr>
                <a:srgbClr val="66FFFF"/>
              </a:buClr>
              <a:buSzPct val="70000"/>
              <a:buFont typeface="Wingdings" charset="2"/>
              <a:buChar char="Ø"/>
            </a:pPr>
            <a:r>
              <a:rPr lang="en-US" dirty="0" smtClean="0">
                <a:solidFill>
                  <a:srgbClr val="FFFF66"/>
                </a:solidFill>
              </a:rPr>
              <a:t>Reverent</a:t>
            </a:r>
            <a:endParaRPr lang="en-US" dirty="0">
              <a:solidFill>
                <a:srgbClr val="FFFF66"/>
              </a:solidFill>
            </a:endParaRPr>
          </a:p>
          <a:p>
            <a:pPr lvl="1">
              <a:lnSpc>
                <a:spcPct val="102000"/>
              </a:lnSpc>
              <a:spcBef>
                <a:spcPts val="0"/>
              </a:spcBef>
              <a:spcAft>
                <a:spcPts val="400"/>
              </a:spcAft>
              <a:buClr>
                <a:srgbClr val="66FFFF"/>
              </a:buClr>
              <a:buSzPct val="70000"/>
              <a:buFont typeface="Wingdings" charset="2"/>
              <a:buChar char="Ø"/>
            </a:pPr>
            <a:r>
              <a:rPr lang="en-US" dirty="0">
                <a:solidFill>
                  <a:srgbClr val="FFFF66"/>
                </a:solidFill>
              </a:rPr>
              <a:t>Not double-tongued</a:t>
            </a:r>
          </a:p>
          <a:p>
            <a:pPr lvl="1">
              <a:lnSpc>
                <a:spcPct val="102000"/>
              </a:lnSpc>
              <a:spcBef>
                <a:spcPts val="0"/>
              </a:spcBef>
              <a:spcAft>
                <a:spcPts val="400"/>
              </a:spcAft>
              <a:buClr>
                <a:srgbClr val="66FFFF"/>
              </a:buClr>
              <a:buSzPct val="70000"/>
              <a:buFont typeface="Wingdings" charset="2"/>
              <a:buChar char="Ø"/>
            </a:pPr>
            <a:r>
              <a:rPr lang="en-US" dirty="0">
                <a:solidFill>
                  <a:srgbClr val="FFFF66"/>
                </a:solidFill>
              </a:rPr>
              <a:t>Not given to much wine</a:t>
            </a:r>
          </a:p>
          <a:p>
            <a:pPr lvl="1">
              <a:lnSpc>
                <a:spcPct val="102000"/>
              </a:lnSpc>
              <a:spcBef>
                <a:spcPts val="0"/>
              </a:spcBef>
              <a:spcAft>
                <a:spcPts val="400"/>
              </a:spcAft>
              <a:buClr>
                <a:srgbClr val="66FFFF"/>
              </a:buClr>
              <a:buSzPct val="70000"/>
              <a:buFont typeface="Wingdings" charset="2"/>
              <a:buChar char="Ø"/>
            </a:pPr>
            <a:r>
              <a:rPr lang="en-US" dirty="0">
                <a:solidFill>
                  <a:srgbClr val="FFFF66"/>
                </a:solidFill>
              </a:rPr>
              <a:t>Not greedy </a:t>
            </a:r>
            <a:r>
              <a:rPr lang="en-US" dirty="0" smtClean="0">
                <a:solidFill>
                  <a:srgbClr val="FFFF66"/>
                </a:solidFill>
              </a:rPr>
              <a:t>for money</a:t>
            </a:r>
            <a:endParaRPr lang="en-US" dirty="0">
              <a:solidFill>
                <a:srgbClr val="FFFF66"/>
              </a:solidFill>
            </a:endParaRPr>
          </a:p>
          <a:p>
            <a:pPr lvl="1">
              <a:lnSpc>
                <a:spcPct val="102000"/>
              </a:lnSpc>
              <a:spcBef>
                <a:spcPts val="0"/>
              </a:spcBef>
              <a:spcAft>
                <a:spcPts val="400"/>
              </a:spcAft>
              <a:buClr>
                <a:srgbClr val="66FFFF"/>
              </a:buClr>
              <a:buSzPct val="70000"/>
              <a:buFont typeface="Wingdings" charset="2"/>
              <a:buChar char="Ø"/>
            </a:pPr>
            <a:r>
              <a:rPr lang="en-US" dirty="0">
                <a:solidFill>
                  <a:srgbClr val="FFFF66"/>
                </a:solidFill>
              </a:rPr>
              <a:t>Holding the mystery of the </a:t>
            </a:r>
            <a:r>
              <a:rPr lang="en-US" dirty="0" smtClean="0">
                <a:solidFill>
                  <a:srgbClr val="FFFF66"/>
                </a:solidFill>
              </a:rPr>
              <a:t>faith</a:t>
            </a:r>
            <a:r>
              <a:rPr lang="en-US" dirty="0">
                <a:solidFill>
                  <a:srgbClr val="FFFF66"/>
                </a:solidFill>
              </a:rPr>
              <a:t> </a:t>
            </a:r>
            <a:r>
              <a:rPr lang="en-US" dirty="0" smtClean="0">
                <a:solidFill>
                  <a:srgbClr val="FFFF66"/>
                </a:solidFill>
              </a:rPr>
              <a:t>with a pure conscience</a:t>
            </a:r>
            <a:endParaRPr lang="en-US" dirty="0">
              <a:solidFill>
                <a:srgbClr val="FFFF66"/>
              </a:solidFill>
            </a:endParaRPr>
          </a:p>
          <a:p>
            <a:pPr lvl="1">
              <a:lnSpc>
                <a:spcPct val="102000"/>
              </a:lnSpc>
              <a:spcBef>
                <a:spcPts val="0"/>
              </a:spcBef>
              <a:spcAft>
                <a:spcPts val="400"/>
              </a:spcAft>
              <a:buClr>
                <a:srgbClr val="66FFFF"/>
              </a:buClr>
              <a:buSzPct val="70000"/>
              <a:buFont typeface="Wingdings" charset="2"/>
              <a:buChar char="Ø"/>
            </a:pPr>
            <a:r>
              <a:rPr lang="en-US" dirty="0">
                <a:solidFill>
                  <a:srgbClr val="FFFF66"/>
                </a:solidFill>
              </a:rPr>
              <a:t>Blameless</a:t>
            </a:r>
          </a:p>
          <a:p>
            <a:pPr lvl="1">
              <a:lnSpc>
                <a:spcPct val="102000"/>
              </a:lnSpc>
              <a:spcBef>
                <a:spcPts val="0"/>
              </a:spcBef>
              <a:spcAft>
                <a:spcPts val="400"/>
              </a:spcAft>
              <a:buClr>
                <a:srgbClr val="66FFFF"/>
              </a:buClr>
              <a:buSzPct val="70000"/>
              <a:buFont typeface="Wingdings" charset="2"/>
              <a:buChar char="Ø"/>
            </a:pPr>
            <a:r>
              <a:rPr lang="en-US" dirty="0">
                <a:solidFill>
                  <a:srgbClr val="FFFF66"/>
                </a:solidFill>
              </a:rPr>
              <a:t>Husband of one wife</a:t>
            </a:r>
          </a:p>
          <a:p>
            <a:pPr lvl="1">
              <a:lnSpc>
                <a:spcPct val="102000"/>
              </a:lnSpc>
              <a:spcBef>
                <a:spcPts val="0"/>
              </a:spcBef>
              <a:spcAft>
                <a:spcPts val="400"/>
              </a:spcAft>
              <a:buClr>
                <a:srgbClr val="66FFFF"/>
              </a:buClr>
              <a:buSzPct val="70000"/>
              <a:buFont typeface="Wingdings" charset="2"/>
              <a:buChar char="Ø"/>
            </a:pPr>
            <a:r>
              <a:rPr lang="en-US" dirty="0">
                <a:solidFill>
                  <a:srgbClr val="FFFF66"/>
                </a:solidFill>
              </a:rPr>
              <a:t>Ruling children &amp; their own house </a:t>
            </a:r>
            <a:r>
              <a:rPr lang="en-US" dirty="0" smtClean="0">
                <a:solidFill>
                  <a:srgbClr val="FFFF66"/>
                </a:solidFill>
              </a:rPr>
              <a:t>well</a:t>
            </a:r>
          </a:p>
          <a:p>
            <a:pPr>
              <a:lnSpc>
                <a:spcPct val="102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  <a:buSzPct val="100000"/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</a:rPr>
              <a:t>Qualifications of their wives:</a:t>
            </a:r>
          </a:p>
          <a:p>
            <a:pPr lvl="1">
              <a:lnSpc>
                <a:spcPct val="102000"/>
              </a:lnSpc>
              <a:spcBef>
                <a:spcPts val="0"/>
              </a:spcBef>
              <a:spcAft>
                <a:spcPts val="400"/>
              </a:spcAft>
              <a:buClr>
                <a:srgbClr val="66FFFF"/>
              </a:buClr>
              <a:buSzPct val="70000"/>
              <a:buFont typeface="Wingdings" charset="2"/>
              <a:buChar char="Ø"/>
            </a:pPr>
            <a:r>
              <a:rPr lang="en-US" dirty="0" smtClean="0">
                <a:solidFill>
                  <a:srgbClr val="FFFF66"/>
                </a:solidFill>
              </a:rPr>
              <a:t>Reverent</a:t>
            </a:r>
            <a:endParaRPr lang="en-US" dirty="0">
              <a:solidFill>
                <a:srgbClr val="FFFF66"/>
              </a:solidFill>
            </a:endParaRPr>
          </a:p>
          <a:p>
            <a:pPr lvl="1">
              <a:lnSpc>
                <a:spcPct val="102000"/>
              </a:lnSpc>
              <a:spcBef>
                <a:spcPts val="0"/>
              </a:spcBef>
              <a:spcAft>
                <a:spcPts val="400"/>
              </a:spcAft>
              <a:buClr>
                <a:srgbClr val="66FFFF"/>
              </a:buClr>
              <a:buSzPct val="70000"/>
              <a:buFont typeface="Wingdings" charset="2"/>
              <a:buChar char="Ø"/>
            </a:pPr>
            <a:r>
              <a:rPr lang="en-US" dirty="0">
                <a:solidFill>
                  <a:srgbClr val="FFFF66"/>
                </a:solidFill>
              </a:rPr>
              <a:t>Not slanderers</a:t>
            </a:r>
          </a:p>
          <a:p>
            <a:pPr lvl="1">
              <a:lnSpc>
                <a:spcPct val="102000"/>
              </a:lnSpc>
              <a:spcBef>
                <a:spcPts val="0"/>
              </a:spcBef>
              <a:spcAft>
                <a:spcPts val="400"/>
              </a:spcAft>
              <a:buClr>
                <a:srgbClr val="66FFFF"/>
              </a:buClr>
              <a:buSzPct val="70000"/>
              <a:buFont typeface="Wingdings" charset="2"/>
              <a:buChar char="Ø"/>
            </a:pPr>
            <a:r>
              <a:rPr lang="en-US" dirty="0">
                <a:solidFill>
                  <a:srgbClr val="FFFF66"/>
                </a:solidFill>
              </a:rPr>
              <a:t>Temperate</a:t>
            </a:r>
          </a:p>
          <a:p>
            <a:pPr lvl="1">
              <a:lnSpc>
                <a:spcPct val="102000"/>
              </a:lnSpc>
              <a:spcBef>
                <a:spcPts val="0"/>
              </a:spcBef>
              <a:spcAft>
                <a:spcPts val="400"/>
              </a:spcAft>
              <a:buClr>
                <a:srgbClr val="66FFFF"/>
              </a:buClr>
              <a:buSzPct val="70000"/>
              <a:buFont typeface="Wingdings" charset="2"/>
              <a:buChar char="Ø"/>
            </a:pPr>
            <a:r>
              <a:rPr lang="en-US" dirty="0">
                <a:solidFill>
                  <a:srgbClr val="FFFF66"/>
                </a:solidFill>
              </a:rPr>
              <a:t>Faithful in all things</a:t>
            </a:r>
          </a:p>
        </p:txBody>
      </p:sp>
    </p:spTree>
    <p:extLst>
      <p:ext uri="{BB962C8B-B14F-4D97-AF65-F5344CB8AC3E}">
        <p14:creationId xmlns:p14="http://schemas.microsoft.com/office/powerpoint/2010/main" val="2892232990"/>
      </p:ext>
    </p:extLst>
  </p:cSld>
  <p:clrMapOvr>
    <a:masterClrMapping/>
  </p:clrMapOvr>
  <p:transition xmlns:p14="http://schemas.microsoft.com/office/powerpoint/2010/main">
    <p:pull dir="r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71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112000" cy="1143000"/>
          </a:xfrm>
        </p:spPr>
        <p:txBody>
          <a:bodyPr/>
          <a:lstStyle/>
          <a:p>
            <a:r>
              <a:rPr lang="en-US" sz="4800" b="1" dirty="0">
                <a:solidFill>
                  <a:srgbClr val="FDE503"/>
                </a:solidFill>
                <a:latin typeface="Times New Roman" charset="0"/>
              </a:rPr>
              <a:t>Reward of Deacons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610600" cy="5410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000"/>
              </a:spcAft>
              <a:buClr>
                <a:srgbClr val="FFFF00"/>
              </a:buClr>
              <a:buSzPct val="100000"/>
              <a:buFont typeface="Arial"/>
              <a:buChar char="•"/>
            </a:pPr>
            <a:r>
              <a:rPr lang="en-US" sz="3600" dirty="0">
                <a:solidFill>
                  <a:schemeClr val="bg1"/>
                </a:solidFill>
                <a:latin typeface="Times New Roman"/>
                <a:cs typeface="Times New Roman"/>
              </a:rPr>
              <a:t>They that serve well gain to themselves a good standing &amp; great boldness</a:t>
            </a:r>
          </a:p>
          <a:p>
            <a:pPr>
              <a:spcBef>
                <a:spcPts val="0"/>
              </a:spcBef>
              <a:spcAft>
                <a:spcPts val="1000"/>
              </a:spcAft>
              <a:buClr>
                <a:srgbClr val="FFFF00"/>
              </a:buClr>
              <a:buSzPct val="100000"/>
              <a:buFont typeface="Arial"/>
              <a:buChar char="•"/>
            </a:pPr>
            <a:r>
              <a:rPr lang="ja-JP" altLang="en-US" sz="3600" dirty="0">
                <a:solidFill>
                  <a:schemeClr val="bg1"/>
                </a:solidFill>
                <a:latin typeface="Times New Roman"/>
                <a:cs typeface="Times New Roman"/>
              </a:rPr>
              <a:t>“</a:t>
            </a:r>
            <a:r>
              <a:rPr lang="en-US" sz="3600" dirty="0">
                <a:solidFill>
                  <a:schemeClr val="bg1"/>
                </a:solidFill>
                <a:latin typeface="Times New Roman"/>
                <a:cs typeface="Times New Roman"/>
              </a:rPr>
              <a:t>Good standing</a:t>
            </a:r>
            <a:r>
              <a:rPr lang="ja-JP" altLang="en-US" sz="3600" dirty="0">
                <a:solidFill>
                  <a:schemeClr val="bg1"/>
                </a:solidFill>
                <a:latin typeface="Times New Roman"/>
                <a:cs typeface="Times New Roman"/>
              </a:rPr>
              <a:t>”</a:t>
            </a:r>
            <a:r>
              <a:rPr lang="en-US" sz="3600" dirty="0">
                <a:solidFill>
                  <a:schemeClr val="bg1"/>
                </a:solidFill>
                <a:latin typeface="Times New Roman"/>
                <a:cs typeface="Times New Roman"/>
              </a:rPr>
              <a:t> is before God</a:t>
            </a:r>
          </a:p>
          <a:p>
            <a:pPr lvl="1">
              <a:spcBef>
                <a:spcPts val="0"/>
              </a:spcBef>
              <a:spcAft>
                <a:spcPts val="1000"/>
              </a:spcAft>
              <a:buClr>
                <a:srgbClr val="66FFFF"/>
              </a:buClr>
              <a:buSzPct val="70000"/>
              <a:buFont typeface="Wingdings" charset="2"/>
              <a:buChar char="Ø"/>
            </a:pPr>
            <a:r>
              <a:rPr lang="en-US" sz="3200" dirty="0">
                <a:solidFill>
                  <a:schemeClr val="bg1"/>
                </a:solidFill>
                <a:latin typeface="Times New Roman"/>
                <a:cs typeface="Times New Roman"/>
              </a:rPr>
              <a:t>However, may cost in esteem of man</a:t>
            </a:r>
          </a:p>
          <a:p>
            <a:pPr>
              <a:spcBef>
                <a:spcPts val="0"/>
              </a:spcBef>
              <a:spcAft>
                <a:spcPts val="1000"/>
              </a:spcAft>
              <a:buClr>
                <a:srgbClr val="FFFF00"/>
              </a:buClr>
              <a:buSzPct val="100000"/>
              <a:buFont typeface="Arial"/>
              <a:buChar char="•"/>
            </a:pPr>
            <a:r>
              <a:rPr lang="ja-JP" altLang="en-US" sz="3600" dirty="0">
                <a:solidFill>
                  <a:schemeClr val="bg1"/>
                </a:solidFill>
                <a:latin typeface="Times New Roman"/>
                <a:cs typeface="Times New Roman"/>
              </a:rPr>
              <a:t>“</a:t>
            </a:r>
            <a:r>
              <a:rPr lang="en-US" sz="3600" dirty="0">
                <a:solidFill>
                  <a:schemeClr val="bg1"/>
                </a:solidFill>
                <a:latin typeface="Times New Roman"/>
                <a:cs typeface="Times New Roman"/>
              </a:rPr>
              <a:t>Great boldness</a:t>
            </a:r>
            <a:r>
              <a:rPr lang="ja-JP" altLang="en-US" sz="3600" dirty="0">
                <a:solidFill>
                  <a:schemeClr val="bg1"/>
                </a:solidFill>
                <a:latin typeface="Times New Roman"/>
                <a:cs typeface="Times New Roman"/>
              </a:rPr>
              <a:t>”</a:t>
            </a:r>
            <a:r>
              <a:rPr lang="en-US" sz="3600" dirty="0">
                <a:solidFill>
                  <a:schemeClr val="bg1"/>
                </a:solidFill>
                <a:latin typeface="Times New Roman"/>
                <a:cs typeface="Times New Roman"/>
              </a:rPr>
              <a:t> is also before God</a:t>
            </a:r>
          </a:p>
          <a:p>
            <a:pPr lvl="1">
              <a:spcBef>
                <a:spcPts val="0"/>
              </a:spcBef>
              <a:spcAft>
                <a:spcPts val="1000"/>
              </a:spcAft>
              <a:buClr>
                <a:srgbClr val="66FFFF"/>
              </a:buClr>
              <a:buSzPct val="70000"/>
              <a:buFont typeface="Wingdings" charset="2"/>
              <a:buChar char="Ø"/>
            </a:pPr>
            <a:r>
              <a:rPr lang="en-US" sz="3200" dirty="0">
                <a:solidFill>
                  <a:schemeClr val="bg1"/>
                </a:solidFill>
                <a:latin typeface="Times New Roman"/>
                <a:cs typeface="Times New Roman"/>
              </a:rPr>
              <a:t>However, does not give one a right of boldness in </a:t>
            </a:r>
            <a:r>
              <a:rPr lang="en-US" sz="3200" smtClean="0">
                <a:solidFill>
                  <a:schemeClr val="bg1"/>
                </a:solidFill>
                <a:latin typeface="Times New Roman"/>
                <a:cs typeface="Times New Roman"/>
              </a:rPr>
              <a:t>brashness, self</a:t>
            </a:r>
            <a:r>
              <a:rPr lang="en-US" sz="3200" dirty="0">
                <a:solidFill>
                  <a:schemeClr val="bg1"/>
                </a:solidFill>
                <a:latin typeface="Times New Roman"/>
                <a:cs typeface="Times New Roman"/>
              </a:rPr>
              <a:t>-service or selfish desires</a:t>
            </a:r>
          </a:p>
          <a:p>
            <a:pPr>
              <a:spcBef>
                <a:spcPts val="0"/>
              </a:spcBef>
              <a:spcAft>
                <a:spcPts val="1000"/>
              </a:spcAft>
              <a:buClr>
                <a:srgbClr val="FFFF00"/>
              </a:buClr>
              <a:buSzPct val="100000"/>
              <a:buFont typeface="Arial"/>
              <a:buChar char="•"/>
            </a:pPr>
            <a:r>
              <a:rPr lang="en-US" sz="3600" dirty="0">
                <a:solidFill>
                  <a:schemeClr val="bg1"/>
                </a:solidFill>
                <a:latin typeface="Times New Roman"/>
                <a:cs typeface="Times New Roman"/>
              </a:rPr>
              <a:t>Reward only for those faithful in service</a:t>
            </a:r>
          </a:p>
        </p:txBody>
      </p:sp>
    </p:spTree>
    <p:extLst>
      <p:ext uri="{BB962C8B-B14F-4D97-AF65-F5344CB8AC3E}">
        <p14:creationId xmlns:p14="http://schemas.microsoft.com/office/powerpoint/2010/main" val="4019406495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bldLvl="3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959</TotalTime>
  <Words>384</Words>
  <Application>Microsoft Macintosh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Bible Teaching on Deacons</vt:lpstr>
      <vt:lpstr>“Deacon” (diakonos) = Servant</vt:lpstr>
      <vt:lpstr>Acts 6:1-6</vt:lpstr>
      <vt:lpstr>Acts 6:1-6</vt:lpstr>
      <vt:lpstr>Function of Deacons</vt:lpstr>
      <vt:lpstr>PowerPoint Presentation</vt:lpstr>
      <vt:lpstr>Qualifications of Deacons</vt:lpstr>
      <vt:lpstr>Reward of Deacons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Harry</dc:creator>
  <cp:lastModifiedBy>Harry Osborne</cp:lastModifiedBy>
  <cp:revision>16</cp:revision>
  <dcterms:created xsi:type="dcterms:W3CDTF">2017-02-11T14:18:26Z</dcterms:created>
  <dcterms:modified xsi:type="dcterms:W3CDTF">2017-04-30T12:22:43Z</dcterms:modified>
</cp:coreProperties>
</file>