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4" r:id="rId5"/>
    <p:sldId id="265" r:id="rId6"/>
    <p:sldId id="266" r:id="rId7"/>
    <p:sldId id="267" r:id="rId8"/>
    <p:sldId id="283" r:id="rId9"/>
    <p:sldId id="276" r:id="rId10"/>
    <p:sldId id="279" r:id="rId11"/>
    <p:sldId id="278" r:id="rId12"/>
    <p:sldId id="281"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FCF"/>
    <a:srgbClr val="FFCC66"/>
    <a:srgbClr val="FFFFFF"/>
    <a:srgbClr val="66FF66"/>
    <a:srgbClr val="66FFFF"/>
    <a:srgbClr val="FFFF66"/>
    <a:srgbClr val="460000"/>
    <a:srgbClr val="800000"/>
    <a:srgbClr val="1F3E00"/>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72" autoAdjust="0"/>
    <p:restoredTop sz="99807" autoAdjust="0"/>
  </p:normalViewPr>
  <p:slideViewPr>
    <p:cSldViewPr>
      <p:cViewPr varScale="1">
        <p:scale>
          <a:sx n="109" d="100"/>
          <a:sy n="109" d="100"/>
        </p:scale>
        <p:origin x="-400" y="-112"/>
      </p:cViewPr>
      <p:guideLst>
        <p:guide orient="horz" pos="2160"/>
        <p:guide pos="2880"/>
      </p:guideLst>
    </p:cSldViewPr>
  </p:slideViewPr>
  <p:outlineViewPr>
    <p:cViewPr>
      <p:scale>
        <a:sx n="33" d="100"/>
        <a:sy n="33" d="100"/>
      </p:scale>
      <p:origin x="0" y="252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5/13/17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5/13/17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5/13/17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5/13/17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5/13/17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DA55B8-B31E-4464-931A-579783C51DA1}" type="datetimeFigureOut">
              <a:rPr lang="en-US" smtClean="0"/>
              <a:t>5/13/17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DA55B8-B31E-4464-931A-579783C51DA1}" type="datetimeFigureOut">
              <a:rPr lang="en-US" smtClean="0"/>
              <a:t>5/13/17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A55B8-B31E-4464-931A-579783C51DA1}" type="datetimeFigureOut">
              <a:rPr lang="en-US" smtClean="0"/>
              <a:t>5/13/17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5/13/17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5/13/17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5/13/17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00000"/>
            </a:gs>
            <a:gs pos="50000">
              <a:srgbClr val="460000"/>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5/13/17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4400"/>
            <a:ext cx="9144000" cy="2971800"/>
          </a:xfrm>
        </p:spPr>
        <p:txBody>
          <a:bodyPr>
            <a:noAutofit/>
          </a:bodyPr>
          <a:lstStyle/>
          <a:p>
            <a:r>
              <a:rPr lang="en-US" sz="8000" b="1" dirty="0" smtClean="0">
                <a:solidFill>
                  <a:srgbClr val="FFFF00"/>
                </a:solidFill>
              </a:rPr>
              <a:t>Shepherds &amp;</a:t>
            </a:r>
            <a:br>
              <a:rPr lang="en-US" sz="8000" b="1" dirty="0" smtClean="0">
                <a:solidFill>
                  <a:srgbClr val="FFFF00"/>
                </a:solidFill>
              </a:rPr>
            </a:br>
            <a:r>
              <a:rPr lang="en-US" sz="8000" b="1" dirty="0" smtClean="0">
                <a:solidFill>
                  <a:srgbClr val="FFFF00"/>
                </a:solidFill>
              </a:rPr>
              <a:t>the Flock</a:t>
            </a:r>
            <a:endParaRPr lang="en-US" sz="8000" b="1" dirty="0">
              <a:solidFill>
                <a:srgbClr val="FFFF00"/>
              </a:solidFill>
            </a:endParaRPr>
          </a:p>
        </p:txBody>
      </p:sp>
      <p:sp>
        <p:nvSpPr>
          <p:cNvPr id="3" name="Subtitle 2"/>
          <p:cNvSpPr>
            <a:spLocks noGrp="1"/>
          </p:cNvSpPr>
          <p:nvPr>
            <p:ph type="subTitle" idx="1"/>
          </p:nvPr>
        </p:nvSpPr>
        <p:spPr/>
        <p:txBody>
          <a:bodyPr>
            <a:normAutofit/>
          </a:bodyPr>
          <a:lstStyle/>
          <a:p>
            <a:r>
              <a:rPr lang="en-US" sz="4800" b="1" i="1" dirty="0" smtClean="0">
                <a:solidFill>
                  <a:srgbClr val="FFFFFF"/>
                </a:solidFill>
                <a:latin typeface="Times New Roman" charset="0"/>
              </a:rPr>
              <a:t>Acts </a:t>
            </a:r>
            <a:r>
              <a:rPr lang="en-US" sz="4800" b="1" i="1" dirty="0">
                <a:solidFill>
                  <a:srgbClr val="FFFFFF"/>
                </a:solidFill>
                <a:latin typeface="Times New Roman" charset="0"/>
              </a:rPr>
              <a:t>20:17</a:t>
            </a:r>
            <a:r>
              <a:rPr lang="en-US" sz="4800" b="1" i="1" dirty="0" smtClean="0">
                <a:solidFill>
                  <a:srgbClr val="FFFFFF"/>
                </a:solidFill>
                <a:latin typeface="Times New Roman" charset="0"/>
              </a:rPr>
              <a:t>-28</a:t>
            </a:r>
          </a:p>
          <a:p>
            <a:r>
              <a:rPr lang="en-US" sz="4800" b="1" i="1" dirty="0">
                <a:solidFill>
                  <a:srgbClr val="FFFFFF"/>
                </a:solidFill>
                <a:latin typeface="Times New Roman" charset="0"/>
              </a:rPr>
              <a:t>1 Peter 5:1</a:t>
            </a:r>
            <a:r>
              <a:rPr lang="en-US" sz="4800" b="1" i="1" dirty="0" smtClean="0">
                <a:solidFill>
                  <a:srgbClr val="FFFFFF"/>
                </a:solidFill>
                <a:latin typeface="Times New Roman" charset="0"/>
              </a:rPr>
              <a:t>-</a:t>
            </a:r>
            <a:r>
              <a:rPr lang="en-US" sz="4800" b="1" i="1" dirty="0">
                <a:solidFill>
                  <a:srgbClr val="FFFFFF"/>
                </a:solidFill>
                <a:latin typeface="Times New Roman" charset="0"/>
              </a:rPr>
              <a:t>2</a:t>
            </a:r>
          </a:p>
        </p:txBody>
      </p:sp>
    </p:spTree>
    <p:extLst>
      <p:ext uri="{BB962C8B-B14F-4D97-AF65-F5344CB8AC3E}">
        <p14:creationId xmlns:p14="http://schemas.microsoft.com/office/powerpoint/2010/main" val="189829326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p:cNvSpPr>
            <a:spLocks noGrp="1"/>
          </p:cNvSpPr>
          <p:nvPr>
            <p:ph type="title"/>
          </p:nvPr>
        </p:nvSpPr>
        <p:spPr>
          <a:xfrm>
            <a:off x="609600" y="0"/>
            <a:ext cx="7772400" cy="914400"/>
          </a:xfrm>
        </p:spPr>
        <p:txBody>
          <a:bodyPr>
            <a:normAutofit/>
          </a:bodyPr>
          <a:lstStyle/>
          <a:p>
            <a:r>
              <a:rPr lang="en-US" b="1" dirty="0">
                <a:solidFill>
                  <a:srgbClr val="FFFF00"/>
                </a:solidFill>
                <a:effectLst>
                  <a:outerShdw blurRad="50800" dist="38100" dir="2700000" algn="tl" rotWithShape="0">
                    <a:srgbClr val="000000">
                      <a:alpha val="43000"/>
                    </a:srgbClr>
                  </a:outerShdw>
                </a:effectLst>
                <a:latin typeface="Times New Roman" charset="0"/>
              </a:rPr>
              <a:t>Titus 1:5-11</a:t>
            </a:r>
          </a:p>
        </p:txBody>
      </p:sp>
      <p:sp>
        <p:nvSpPr>
          <p:cNvPr id="32771" name="TextBox 4"/>
          <p:cNvSpPr txBox="1">
            <a:spLocks noChangeArrowheads="1"/>
          </p:cNvSpPr>
          <p:nvPr/>
        </p:nvSpPr>
        <p:spPr bwMode="auto">
          <a:xfrm>
            <a:off x="76200" y="838200"/>
            <a:ext cx="9144000" cy="6016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nSpc>
                <a:spcPct val="95000"/>
              </a:lnSpc>
            </a:pPr>
            <a:r>
              <a:rPr lang="en-US" sz="2700" b="1" baseline="30000" dirty="0">
                <a:solidFill>
                  <a:srgbClr val="FFFFFF"/>
                </a:solidFill>
              </a:rPr>
              <a:t>5 </a:t>
            </a:r>
            <a:r>
              <a:rPr lang="en-US" sz="2700" dirty="0">
                <a:solidFill>
                  <a:srgbClr val="FFFFFF"/>
                </a:solidFill>
              </a:rPr>
              <a:t>For this reason I left you in Crete, that you should set in order the things that are lacking, and appoint elders in every city as I commanded </a:t>
            </a:r>
            <a:r>
              <a:rPr lang="en-US" sz="2700" dirty="0" smtClean="0">
                <a:solidFill>
                  <a:srgbClr val="FFFFFF"/>
                </a:solidFill>
              </a:rPr>
              <a:t>you —</a:t>
            </a:r>
            <a:r>
              <a:rPr lang="en-US" sz="2700" dirty="0">
                <a:solidFill>
                  <a:srgbClr val="FFFFFF"/>
                </a:solidFill>
              </a:rPr>
              <a:t> </a:t>
            </a:r>
            <a:r>
              <a:rPr lang="en-US" sz="2700" b="1" baseline="30000" dirty="0">
                <a:solidFill>
                  <a:srgbClr val="FFFFFF"/>
                </a:solidFill>
              </a:rPr>
              <a:t>6 </a:t>
            </a:r>
            <a:r>
              <a:rPr lang="en-US" sz="2700" dirty="0">
                <a:solidFill>
                  <a:srgbClr val="FFFFFF"/>
                </a:solidFill>
              </a:rPr>
              <a:t>if a man is blameless, the husband of one wife, having faithful children not accused of dissipation or insubordination. </a:t>
            </a:r>
            <a:r>
              <a:rPr lang="en-US" sz="2700" b="1" baseline="30000" dirty="0">
                <a:solidFill>
                  <a:srgbClr val="FFFFFF"/>
                </a:solidFill>
              </a:rPr>
              <a:t>7 </a:t>
            </a:r>
            <a:r>
              <a:rPr lang="en-US" sz="2700" dirty="0">
                <a:solidFill>
                  <a:srgbClr val="FFFFFF"/>
                </a:solidFill>
              </a:rPr>
              <a:t>For a bishop must be blameless, as a steward of God, not self-willed, not quick-tempered, not given to wine, not violent, not greedy for money, </a:t>
            </a:r>
            <a:r>
              <a:rPr lang="en-US" sz="2700" b="1" baseline="30000" dirty="0">
                <a:solidFill>
                  <a:srgbClr val="FFFFFF"/>
                </a:solidFill>
              </a:rPr>
              <a:t>8 </a:t>
            </a:r>
            <a:r>
              <a:rPr lang="en-US" sz="2700" dirty="0">
                <a:solidFill>
                  <a:srgbClr val="FFFFFF"/>
                </a:solidFill>
              </a:rPr>
              <a:t>but hospitable, a lover of what is good, sober-minded, just, holy, self-controlled, </a:t>
            </a:r>
            <a:r>
              <a:rPr lang="en-US" sz="2700" b="1" baseline="30000" dirty="0">
                <a:solidFill>
                  <a:srgbClr val="FFFFFF"/>
                </a:solidFill>
              </a:rPr>
              <a:t>9 </a:t>
            </a:r>
            <a:r>
              <a:rPr lang="en-US" sz="2700" dirty="0">
                <a:solidFill>
                  <a:srgbClr val="FFFFFF"/>
                </a:solidFill>
              </a:rPr>
              <a:t>holding fast the faithful word as he has been taught, that he may be able, by sound doctrine, both to exhort and convict those who contradict. </a:t>
            </a:r>
            <a:r>
              <a:rPr lang="en-US" sz="2700" b="1" baseline="30000" dirty="0">
                <a:solidFill>
                  <a:srgbClr val="FFFFFF"/>
                </a:solidFill>
              </a:rPr>
              <a:t>10 </a:t>
            </a:r>
            <a:r>
              <a:rPr lang="en-US" sz="2700" dirty="0">
                <a:solidFill>
                  <a:srgbClr val="FFFFFF"/>
                </a:solidFill>
              </a:rPr>
              <a:t>For there are many insubordinate, both idle talkers and deceivers, especially those of the circumcision, </a:t>
            </a:r>
            <a:r>
              <a:rPr lang="en-US" sz="2700" b="1" baseline="30000" dirty="0">
                <a:solidFill>
                  <a:srgbClr val="FFFFFF"/>
                </a:solidFill>
              </a:rPr>
              <a:t>11 </a:t>
            </a:r>
            <a:r>
              <a:rPr lang="en-US" sz="2700" dirty="0">
                <a:solidFill>
                  <a:srgbClr val="FFFFFF"/>
                </a:solidFill>
              </a:rPr>
              <a:t>whose mouths must be stopped, who subvert whole households, teaching things which they ought not, for the sake of dishonest gain</a:t>
            </a:r>
            <a:r>
              <a:rPr lang="en-US" sz="2700" dirty="0" smtClean="0">
                <a:solidFill>
                  <a:srgbClr val="FFFFFF"/>
                </a:solidFill>
              </a:rPr>
              <a:t>.</a:t>
            </a:r>
            <a:endParaRPr lang="en-US" sz="2700" dirty="0">
              <a:solidFill>
                <a:srgbClr val="FFFFFF"/>
              </a:solidFill>
            </a:endParaRPr>
          </a:p>
        </p:txBody>
      </p:sp>
    </p:spTree>
    <p:extLst>
      <p:ext uri="{BB962C8B-B14F-4D97-AF65-F5344CB8AC3E}">
        <p14:creationId xmlns:p14="http://schemas.microsoft.com/office/powerpoint/2010/main" val="93823481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228600"/>
            <a:ext cx="7772400" cy="1143000"/>
          </a:xfrm>
          <a:effectLst/>
        </p:spPr>
        <p:txBody>
          <a:bodyPr/>
          <a:lstStyle/>
          <a:p>
            <a:pPr>
              <a:defRPr/>
            </a:pPr>
            <a:r>
              <a:rPr lang="en-US" sz="4800" b="1" dirty="0" smtClean="0">
                <a:solidFill>
                  <a:srgbClr val="FFFF00"/>
                </a:solidFill>
                <a:effectLst>
                  <a:outerShdw blurRad="50800" dist="38100" dir="2700000" algn="tl" rotWithShape="0">
                    <a:srgbClr val="000000">
                      <a:alpha val="43000"/>
                    </a:srgbClr>
                  </a:outerShdw>
                </a:effectLst>
                <a:ea typeface="+mj-ea"/>
              </a:rPr>
              <a:t>Acts 15: </a:t>
            </a:r>
            <a:r>
              <a:rPr lang="en-US" sz="4800" b="1" i="1" dirty="0" smtClean="0">
                <a:solidFill>
                  <a:srgbClr val="FFFF66"/>
                </a:solidFill>
                <a:effectLst>
                  <a:outerShdw blurRad="50800" dist="38100" dir="2700000" algn="tl" rotWithShape="0">
                    <a:srgbClr val="000000">
                      <a:alpha val="43000"/>
                    </a:srgbClr>
                  </a:outerShdw>
                </a:effectLst>
                <a:ea typeface="+mj-ea"/>
              </a:rPr>
              <a:t>A Practical Example</a:t>
            </a:r>
          </a:p>
        </p:txBody>
      </p:sp>
      <p:sp>
        <p:nvSpPr>
          <p:cNvPr id="23555" name="Rectangle 3"/>
          <p:cNvSpPr>
            <a:spLocks noGrp="1" noChangeArrowheads="1"/>
          </p:cNvSpPr>
          <p:nvPr>
            <p:ph type="body" idx="1"/>
          </p:nvPr>
        </p:nvSpPr>
        <p:spPr>
          <a:xfrm>
            <a:off x="228600" y="1447800"/>
            <a:ext cx="8915400" cy="5410200"/>
          </a:xfrm>
        </p:spPr>
        <p:txBody>
          <a:bodyPr>
            <a:normAutofit/>
          </a:bodyPr>
          <a:lstStyle/>
          <a:p>
            <a:pPr>
              <a:spcBef>
                <a:spcPts val="0"/>
              </a:spcBef>
              <a:spcAft>
                <a:spcPts val="1200"/>
              </a:spcAft>
              <a:buClr>
                <a:srgbClr val="FFFF00"/>
              </a:buClr>
            </a:pPr>
            <a:r>
              <a:rPr lang="en-US" sz="3600" dirty="0">
                <a:solidFill>
                  <a:schemeClr val="bg1"/>
                </a:solidFill>
                <a:latin typeface="Times New Roman" charset="0"/>
              </a:rPr>
              <a:t>Elders were involved in examining doctrine &amp; reproving the error taught</a:t>
            </a:r>
          </a:p>
          <a:p>
            <a:pPr>
              <a:spcBef>
                <a:spcPts val="0"/>
              </a:spcBef>
              <a:spcAft>
                <a:spcPts val="1200"/>
              </a:spcAft>
              <a:buClr>
                <a:srgbClr val="FFFF00"/>
              </a:buClr>
            </a:pPr>
            <a:r>
              <a:rPr lang="en-US" sz="3600" dirty="0">
                <a:solidFill>
                  <a:schemeClr val="bg1"/>
                </a:solidFill>
                <a:latin typeface="Times New Roman" charset="0"/>
              </a:rPr>
              <a:t>Took steps to have open discussion of truth so that all could see truth &amp; error</a:t>
            </a:r>
          </a:p>
          <a:p>
            <a:pPr>
              <a:spcBef>
                <a:spcPts val="0"/>
              </a:spcBef>
              <a:spcAft>
                <a:spcPts val="1200"/>
              </a:spcAft>
              <a:buClr>
                <a:srgbClr val="FFFF00"/>
              </a:buClr>
            </a:pPr>
            <a:r>
              <a:rPr lang="en-US" sz="3600" dirty="0">
                <a:solidFill>
                  <a:schemeClr val="bg1"/>
                </a:solidFill>
                <a:latin typeface="Times New Roman" charset="0"/>
              </a:rPr>
              <a:t>Elders exposed error &amp; openly rebuked it</a:t>
            </a:r>
          </a:p>
          <a:p>
            <a:pPr>
              <a:spcBef>
                <a:spcPts val="0"/>
              </a:spcBef>
              <a:spcAft>
                <a:spcPts val="1200"/>
              </a:spcAft>
              <a:buClr>
                <a:srgbClr val="FFFF00"/>
              </a:buClr>
            </a:pPr>
            <a:r>
              <a:rPr lang="en-US" sz="3600" dirty="0">
                <a:solidFill>
                  <a:schemeClr val="bg1"/>
                </a:solidFill>
                <a:latin typeface="Times New Roman" charset="0"/>
              </a:rPr>
              <a:t>They made judgments about best way to help spread the truth &amp; rebuke error</a:t>
            </a:r>
          </a:p>
          <a:p>
            <a:pPr>
              <a:spcBef>
                <a:spcPts val="0"/>
              </a:spcBef>
              <a:spcAft>
                <a:spcPts val="1200"/>
              </a:spcAft>
              <a:buClr>
                <a:srgbClr val="FFFF00"/>
              </a:buClr>
            </a:pPr>
            <a:r>
              <a:rPr lang="en-US" sz="3600" dirty="0">
                <a:solidFill>
                  <a:schemeClr val="bg1"/>
                </a:solidFill>
                <a:latin typeface="Times New Roman" charset="0"/>
              </a:rPr>
              <a:t>Provided for spread of gospel to other places</a:t>
            </a:r>
          </a:p>
        </p:txBody>
      </p:sp>
    </p:spTree>
    <p:extLst>
      <p:ext uri="{BB962C8B-B14F-4D97-AF65-F5344CB8AC3E}">
        <p14:creationId xmlns:p14="http://schemas.microsoft.com/office/powerpoint/2010/main" val="34307215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left)">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wipe(left)">
                                      <p:cBhvr>
                                        <p:cTn id="12" dur="500"/>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wipe(left)">
                                      <p:cBhvr>
                                        <p:cTn id="17" dur="500"/>
                                        <p:tgtEl>
                                          <p:spTgt spid="235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wipe(left)">
                                      <p:cBhvr>
                                        <p:cTn id="22" dur="500"/>
                                        <p:tgtEl>
                                          <p:spTgt spid="235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555">
                                            <p:txEl>
                                              <p:pRg st="4" end="4"/>
                                            </p:txEl>
                                          </p:spTgt>
                                        </p:tgtEl>
                                        <p:attrNameLst>
                                          <p:attrName>style.visibility</p:attrName>
                                        </p:attrNameLst>
                                      </p:cBhvr>
                                      <p:to>
                                        <p:strVal val="visible"/>
                                      </p:to>
                                    </p:set>
                                    <p:animEffect transition="in" filter="wipe(left)">
                                      <p:cBhvr>
                                        <p:cTn id="27" dur="500"/>
                                        <p:tgtEl>
                                          <p:spTgt spid="23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28600"/>
            <a:ext cx="7772400" cy="1143000"/>
          </a:xfrm>
          <a:effectLst/>
        </p:spPr>
        <p:txBody>
          <a:bodyPr/>
          <a:lstStyle/>
          <a:p>
            <a:r>
              <a:rPr lang="en-US" sz="4800" b="1" dirty="0">
                <a:solidFill>
                  <a:srgbClr val="FFFF00"/>
                </a:solidFill>
                <a:effectLst>
                  <a:outerShdw blurRad="50800" dist="38100" dir="2700000" algn="tl" rotWithShape="0">
                    <a:srgbClr val="000000">
                      <a:alpha val="43000"/>
                    </a:srgbClr>
                  </a:outerShdw>
                </a:effectLst>
                <a:latin typeface="Times New Roman" charset="0"/>
              </a:rPr>
              <a:t>What Is </a:t>
            </a:r>
            <a:r>
              <a:rPr lang="en-US" sz="4800" b="1" dirty="0" smtClean="0">
                <a:solidFill>
                  <a:srgbClr val="FFFF00"/>
                </a:solidFill>
                <a:effectLst>
                  <a:outerShdw blurRad="50800" dist="38100" dir="2700000" algn="tl" rotWithShape="0">
                    <a:srgbClr val="000000">
                      <a:alpha val="43000"/>
                    </a:srgbClr>
                  </a:outerShdw>
                </a:effectLst>
                <a:latin typeface="Times New Roman" charset="0"/>
              </a:rPr>
              <a:t>the </a:t>
            </a:r>
            <a:r>
              <a:rPr lang="en-US" sz="4800" b="1" dirty="0">
                <a:solidFill>
                  <a:srgbClr val="FFFF00"/>
                </a:solidFill>
                <a:effectLst>
                  <a:outerShdw blurRad="50800" dist="38100" dir="2700000" algn="tl" rotWithShape="0">
                    <a:srgbClr val="000000">
                      <a:alpha val="43000"/>
                    </a:srgbClr>
                  </a:outerShdw>
                </a:effectLst>
                <a:latin typeface="Times New Roman" charset="0"/>
              </a:rPr>
              <a:t>Work?</a:t>
            </a:r>
          </a:p>
        </p:txBody>
      </p:sp>
      <p:sp>
        <p:nvSpPr>
          <p:cNvPr id="25603" name="Rectangle 3"/>
          <p:cNvSpPr>
            <a:spLocks noGrp="1" noChangeArrowheads="1"/>
          </p:cNvSpPr>
          <p:nvPr>
            <p:ph type="body" idx="1"/>
          </p:nvPr>
        </p:nvSpPr>
        <p:spPr>
          <a:xfrm>
            <a:off x="304800" y="1295400"/>
            <a:ext cx="8534400" cy="5562600"/>
          </a:xfrm>
        </p:spPr>
        <p:txBody>
          <a:bodyPr>
            <a:normAutofit/>
          </a:bodyPr>
          <a:lstStyle/>
          <a:p>
            <a:pPr>
              <a:spcBef>
                <a:spcPts val="0"/>
              </a:spcBef>
              <a:spcAft>
                <a:spcPts val="1200"/>
              </a:spcAft>
              <a:buClr>
                <a:srgbClr val="FFFF00"/>
              </a:buClr>
            </a:pPr>
            <a:r>
              <a:rPr lang="en-US" sz="3600" dirty="0">
                <a:solidFill>
                  <a:schemeClr val="bg1"/>
                </a:solidFill>
                <a:latin typeface="Times New Roman" charset="0"/>
              </a:rPr>
              <a:t>Clear pattern of work emerges from all</a:t>
            </a:r>
          </a:p>
          <a:p>
            <a:pPr>
              <a:spcBef>
                <a:spcPts val="0"/>
              </a:spcBef>
              <a:spcAft>
                <a:spcPts val="1200"/>
              </a:spcAft>
              <a:buClr>
                <a:srgbClr val="FFFF00"/>
              </a:buClr>
            </a:pPr>
            <a:r>
              <a:rPr lang="en-US" sz="3600" dirty="0">
                <a:solidFill>
                  <a:schemeClr val="bg1"/>
                </a:solidFill>
                <a:latin typeface="Times New Roman" charset="0"/>
              </a:rPr>
              <a:t>Elders must be those whose life &amp; teaching instills confidence &amp; trust in their fidelity</a:t>
            </a:r>
          </a:p>
          <a:p>
            <a:pPr>
              <a:spcBef>
                <a:spcPts val="0"/>
              </a:spcBef>
              <a:spcAft>
                <a:spcPts val="1200"/>
              </a:spcAft>
              <a:buClr>
                <a:srgbClr val="FFFF00"/>
              </a:buClr>
            </a:pPr>
            <a:r>
              <a:rPr lang="en-US" sz="3600" dirty="0">
                <a:solidFill>
                  <a:schemeClr val="bg1"/>
                </a:solidFill>
                <a:latin typeface="Times New Roman" charset="0"/>
              </a:rPr>
              <a:t>Elders must have concern for souls &amp; work</a:t>
            </a:r>
          </a:p>
          <a:p>
            <a:pPr>
              <a:spcBef>
                <a:spcPts val="0"/>
              </a:spcBef>
              <a:spcAft>
                <a:spcPts val="1200"/>
              </a:spcAft>
              <a:buClr>
                <a:srgbClr val="FFFF00"/>
              </a:buClr>
            </a:pPr>
            <a:r>
              <a:rPr lang="en-US" sz="3600" dirty="0">
                <a:solidFill>
                  <a:schemeClr val="bg1"/>
                </a:solidFill>
                <a:latin typeface="Times New Roman" charset="0"/>
              </a:rPr>
              <a:t>Must teach the truth &amp; reprove error</a:t>
            </a:r>
          </a:p>
          <a:p>
            <a:pPr>
              <a:spcBef>
                <a:spcPts val="0"/>
              </a:spcBef>
              <a:spcAft>
                <a:spcPts val="1200"/>
              </a:spcAft>
              <a:buClr>
                <a:srgbClr val="FFFF00"/>
              </a:buClr>
            </a:pPr>
            <a:r>
              <a:rPr lang="en-US" sz="3600" dirty="0">
                <a:solidFill>
                  <a:schemeClr val="bg1"/>
                </a:solidFill>
                <a:latin typeface="Times New Roman" charset="0"/>
              </a:rPr>
              <a:t>Must be able to lead others by teaching &amp; by their example</a:t>
            </a:r>
          </a:p>
          <a:p>
            <a:pPr>
              <a:spcBef>
                <a:spcPts val="0"/>
              </a:spcBef>
              <a:spcAft>
                <a:spcPts val="1200"/>
              </a:spcAft>
              <a:buClr>
                <a:srgbClr val="FFFF00"/>
              </a:buClr>
            </a:pPr>
            <a:r>
              <a:rPr lang="en-US" sz="3600" dirty="0">
                <a:solidFill>
                  <a:schemeClr val="bg1"/>
                </a:solidFill>
                <a:latin typeface="Times New Roman" charset="0"/>
              </a:rPr>
              <a:t>Must undertake the responsibility selflessly</a:t>
            </a:r>
          </a:p>
        </p:txBody>
      </p:sp>
    </p:spTree>
    <p:extLst>
      <p:ext uri="{BB962C8B-B14F-4D97-AF65-F5344CB8AC3E}">
        <p14:creationId xmlns:p14="http://schemas.microsoft.com/office/powerpoint/2010/main" val="16448825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p:cTn id="7" dur="500" fill="hold"/>
                                        <p:tgtEl>
                                          <p:spTgt spid="2560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560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5603">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2560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25603">
                                            <p:txEl>
                                              <p:pRg st="1" end="1"/>
                                            </p:txEl>
                                          </p:spTgt>
                                        </p:tgtEl>
                                        <p:attrNameLst>
                                          <p:attrName>style.visibility</p:attrName>
                                        </p:attrNameLst>
                                      </p:cBhvr>
                                      <p:to>
                                        <p:strVal val="visible"/>
                                      </p:to>
                                    </p:set>
                                    <p:anim calcmode="lin" valueType="num">
                                      <p:cBhvr>
                                        <p:cTn id="15" dur="500" fill="hold"/>
                                        <p:tgtEl>
                                          <p:spTgt spid="2560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2560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25603">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2560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25603">
                                            <p:txEl>
                                              <p:pRg st="2" end="2"/>
                                            </p:txEl>
                                          </p:spTgt>
                                        </p:tgtEl>
                                        <p:attrNameLst>
                                          <p:attrName>style.visibility</p:attrName>
                                        </p:attrNameLst>
                                      </p:cBhvr>
                                      <p:to>
                                        <p:strVal val="visible"/>
                                      </p:to>
                                    </p:set>
                                    <p:anim calcmode="lin" valueType="num">
                                      <p:cBhvr>
                                        <p:cTn id="23" dur="500" fill="hold"/>
                                        <p:tgtEl>
                                          <p:spTgt spid="2560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2560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25603">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25603">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25603">
                                            <p:txEl>
                                              <p:pRg st="3" end="3"/>
                                            </p:txEl>
                                          </p:spTgt>
                                        </p:tgtEl>
                                        <p:attrNameLst>
                                          <p:attrName>style.visibility</p:attrName>
                                        </p:attrNameLst>
                                      </p:cBhvr>
                                      <p:to>
                                        <p:strVal val="visible"/>
                                      </p:to>
                                    </p:set>
                                    <p:anim calcmode="lin" valueType="num">
                                      <p:cBhvr>
                                        <p:cTn id="31" dur="500" fill="hold"/>
                                        <p:tgtEl>
                                          <p:spTgt spid="2560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25603">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25603">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25603">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25603">
                                            <p:txEl>
                                              <p:pRg st="4" end="4"/>
                                            </p:txEl>
                                          </p:spTgt>
                                        </p:tgtEl>
                                        <p:attrNameLst>
                                          <p:attrName>style.visibility</p:attrName>
                                        </p:attrNameLst>
                                      </p:cBhvr>
                                      <p:to>
                                        <p:strVal val="visible"/>
                                      </p:to>
                                    </p:set>
                                    <p:anim calcmode="lin" valueType="num">
                                      <p:cBhvr>
                                        <p:cTn id="39" dur="500" fill="hold"/>
                                        <p:tgtEl>
                                          <p:spTgt spid="25603">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25603">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25603">
                                            <p:txEl>
                                              <p:pRg st="4" end="4"/>
                                            </p:txEl>
                                          </p:spTgt>
                                        </p:tgtEl>
                                        <p:attrNameLst>
                                          <p:attrName>ppt_x</p:attrName>
                                        </p:attrNameLst>
                                      </p:cBhvr>
                                      <p:tavLst>
                                        <p:tav tm="0">
                                          <p:val>
                                            <p:fltVal val="0.5"/>
                                          </p:val>
                                        </p:tav>
                                        <p:tav tm="100000">
                                          <p:val>
                                            <p:strVal val="#ppt_x"/>
                                          </p:val>
                                        </p:tav>
                                      </p:tavLst>
                                    </p:anim>
                                    <p:anim calcmode="lin" valueType="num">
                                      <p:cBhvr>
                                        <p:cTn id="42" dur="500" fill="hold"/>
                                        <p:tgtEl>
                                          <p:spTgt spid="25603">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25603">
                                            <p:txEl>
                                              <p:pRg st="5" end="5"/>
                                            </p:txEl>
                                          </p:spTgt>
                                        </p:tgtEl>
                                        <p:attrNameLst>
                                          <p:attrName>style.visibility</p:attrName>
                                        </p:attrNameLst>
                                      </p:cBhvr>
                                      <p:to>
                                        <p:strVal val="visible"/>
                                      </p:to>
                                    </p:set>
                                    <p:anim calcmode="lin" valueType="num">
                                      <p:cBhvr>
                                        <p:cTn id="47" dur="500" fill="hold"/>
                                        <p:tgtEl>
                                          <p:spTgt spid="25603">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25603">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25603">
                                            <p:txEl>
                                              <p:pRg st="5" end="5"/>
                                            </p:txEl>
                                          </p:spTgt>
                                        </p:tgtEl>
                                        <p:attrNameLst>
                                          <p:attrName>ppt_x</p:attrName>
                                        </p:attrNameLst>
                                      </p:cBhvr>
                                      <p:tavLst>
                                        <p:tav tm="0">
                                          <p:val>
                                            <p:fltVal val="0.5"/>
                                          </p:val>
                                        </p:tav>
                                        <p:tav tm="100000">
                                          <p:val>
                                            <p:strVal val="#ppt_x"/>
                                          </p:val>
                                        </p:tav>
                                      </p:tavLst>
                                    </p:anim>
                                    <p:anim calcmode="lin" valueType="num">
                                      <p:cBhvr>
                                        <p:cTn id="50" dur="500" fill="hold"/>
                                        <p:tgtEl>
                                          <p:spTgt spid="25603">
                                            <p:txEl>
                                              <p:pRg st="5" end="5"/>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b="1" dirty="0" smtClean="0">
                <a:solidFill>
                  <a:srgbClr val="FFFF00"/>
                </a:solidFill>
                <a:effectLst>
                  <a:outerShdw blurRad="50800" dist="38100" dir="2700000" algn="tl" rotWithShape="0">
                    <a:srgbClr val="000000">
                      <a:alpha val="43000"/>
                    </a:srgbClr>
                  </a:outerShdw>
                </a:effectLst>
              </a:rPr>
              <a:t>Work Explains Qualifications</a:t>
            </a:r>
            <a:endParaRPr lang="en-US" sz="4000" b="1" dirty="0">
              <a:solidFill>
                <a:srgbClr val="FFFF00"/>
              </a:solidFill>
              <a:effectLst>
                <a:outerShdw blurRad="50800" dist="38100" dir="2700000" algn="tl" rotWithShape="0">
                  <a:srgbClr val="000000">
                    <a:alpha val="43000"/>
                  </a:srgbClr>
                </a:outerShdw>
              </a:effectLst>
            </a:endParaRPr>
          </a:p>
        </p:txBody>
      </p:sp>
      <p:sp>
        <p:nvSpPr>
          <p:cNvPr id="5" name="Content Placeholder 4"/>
          <p:cNvSpPr>
            <a:spLocks noGrp="1"/>
          </p:cNvSpPr>
          <p:nvPr>
            <p:ph sz="half" idx="1"/>
          </p:nvPr>
        </p:nvSpPr>
        <p:spPr>
          <a:xfrm>
            <a:off x="76200" y="762000"/>
            <a:ext cx="4343400" cy="6096000"/>
          </a:xfrm>
        </p:spPr>
        <p:txBody>
          <a:bodyPr>
            <a:noAutofit/>
          </a:bodyPr>
          <a:lstStyle/>
          <a:p>
            <a:pPr>
              <a:spcBef>
                <a:spcPts val="0"/>
              </a:spcBef>
              <a:spcAft>
                <a:spcPts val="300"/>
              </a:spcAft>
              <a:buClr>
                <a:srgbClr val="FFFF00"/>
              </a:buClr>
            </a:pPr>
            <a:r>
              <a:rPr lang="en-US" dirty="0" smtClean="0">
                <a:solidFill>
                  <a:schemeClr val="bg1"/>
                </a:solidFill>
              </a:rPr>
              <a:t>Blameless</a:t>
            </a:r>
          </a:p>
          <a:p>
            <a:pPr>
              <a:spcBef>
                <a:spcPts val="0"/>
              </a:spcBef>
              <a:spcAft>
                <a:spcPts val="300"/>
              </a:spcAft>
              <a:buClr>
                <a:srgbClr val="FFFF00"/>
              </a:buClr>
            </a:pPr>
            <a:r>
              <a:rPr lang="en-US" dirty="0">
                <a:solidFill>
                  <a:srgbClr val="FFFFFF"/>
                </a:solidFill>
              </a:rPr>
              <a:t>H</a:t>
            </a:r>
            <a:r>
              <a:rPr lang="en-US" dirty="0" smtClean="0">
                <a:solidFill>
                  <a:srgbClr val="FFFFFF"/>
                </a:solidFill>
              </a:rPr>
              <a:t>usband </a:t>
            </a:r>
            <a:r>
              <a:rPr lang="en-US" dirty="0">
                <a:solidFill>
                  <a:srgbClr val="FFFFFF"/>
                </a:solidFill>
              </a:rPr>
              <a:t>of one </a:t>
            </a:r>
            <a:r>
              <a:rPr lang="en-US" dirty="0" smtClean="0">
                <a:solidFill>
                  <a:srgbClr val="FFFFFF"/>
                </a:solidFill>
              </a:rPr>
              <a:t>wife</a:t>
            </a:r>
            <a:endParaRPr lang="en-US" dirty="0">
              <a:solidFill>
                <a:srgbClr val="FFFFFF"/>
              </a:solidFill>
            </a:endParaRPr>
          </a:p>
          <a:p>
            <a:pPr>
              <a:spcBef>
                <a:spcPts val="0"/>
              </a:spcBef>
              <a:spcAft>
                <a:spcPts val="300"/>
              </a:spcAft>
              <a:buClr>
                <a:srgbClr val="FFFF00"/>
              </a:buClr>
            </a:pPr>
            <a:r>
              <a:rPr lang="en-US" dirty="0" smtClean="0">
                <a:solidFill>
                  <a:srgbClr val="FFFFFF"/>
                </a:solidFill>
              </a:rPr>
              <a:t>Temperate</a:t>
            </a:r>
          </a:p>
          <a:p>
            <a:pPr>
              <a:spcBef>
                <a:spcPts val="0"/>
              </a:spcBef>
              <a:spcAft>
                <a:spcPts val="300"/>
              </a:spcAft>
              <a:buClr>
                <a:srgbClr val="FFFF00"/>
              </a:buClr>
            </a:pPr>
            <a:r>
              <a:rPr lang="en-US" dirty="0">
                <a:solidFill>
                  <a:srgbClr val="FFFFFF"/>
                </a:solidFill>
              </a:rPr>
              <a:t>S</a:t>
            </a:r>
            <a:r>
              <a:rPr lang="en-US" dirty="0" smtClean="0">
                <a:solidFill>
                  <a:srgbClr val="FFFFFF"/>
                </a:solidFill>
              </a:rPr>
              <a:t>ober</a:t>
            </a:r>
            <a:r>
              <a:rPr lang="en-US" dirty="0">
                <a:solidFill>
                  <a:srgbClr val="FFFFFF"/>
                </a:solidFill>
              </a:rPr>
              <a:t>-</a:t>
            </a:r>
            <a:r>
              <a:rPr lang="en-US" dirty="0" smtClean="0">
                <a:solidFill>
                  <a:srgbClr val="FFFFFF"/>
                </a:solidFill>
              </a:rPr>
              <a:t>minded</a:t>
            </a:r>
            <a:endParaRPr lang="en-US" dirty="0">
              <a:solidFill>
                <a:srgbClr val="FFFFFF"/>
              </a:solidFill>
            </a:endParaRPr>
          </a:p>
          <a:p>
            <a:pPr>
              <a:spcBef>
                <a:spcPts val="0"/>
              </a:spcBef>
              <a:spcAft>
                <a:spcPts val="300"/>
              </a:spcAft>
              <a:buClr>
                <a:srgbClr val="FFFF00"/>
              </a:buClr>
            </a:pPr>
            <a:r>
              <a:rPr lang="en-US" dirty="0" smtClean="0">
                <a:solidFill>
                  <a:srgbClr val="FFFFFF"/>
                </a:solidFill>
              </a:rPr>
              <a:t>Good behavior</a:t>
            </a:r>
            <a:endParaRPr lang="en-US" dirty="0">
              <a:solidFill>
                <a:srgbClr val="FFFFFF"/>
              </a:solidFill>
            </a:endParaRPr>
          </a:p>
          <a:p>
            <a:pPr>
              <a:spcBef>
                <a:spcPts val="0"/>
              </a:spcBef>
              <a:spcAft>
                <a:spcPts val="300"/>
              </a:spcAft>
              <a:buClr>
                <a:srgbClr val="FFFF00"/>
              </a:buClr>
            </a:pPr>
            <a:r>
              <a:rPr lang="en-US" dirty="0" smtClean="0">
                <a:solidFill>
                  <a:srgbClr val="FFFFFF"/>
                </a:solidFill>
              </a:rPr>
              <a:t>Hospitable</a:t>
            </a:r>
          </a:p>
          <a:p>
            <a:pPr>
              <a:spcBef>
                <a:spcPts val="0"/>
              </a:spcBef>
              <a:spcAft>
                <a:spcPts val="300"/>
              </a:spcAft>
              <a:buClr>
                <a:srgbClr val="FFFF00"/>
              </a:buClr>
            </a:pPr>
            <a:r>
              <a:rPr lang="en-US" dirty="0">
                <a:solidFill>
                  <a:srgbClr val="FFFFFF"/>
                </a:solidFill>
              </a:rPr>
              <a:t>A</a:t>
            </a:r>
            <a:r>
              <a:rPr lang="en-US" dirty="0" smtClean="0">
                <a:solidFill>
                  <a:srgbClr val="FFFFFF"/>
                </a:solidFill>
              </a:rPr>
              <a:t>ble </a:t>
            </a:r>
            <a:r>
              <a:rPr lang="en-US" dirty="0">
                <a:solidFill>
                  <a:srgbClr val="FFFFFF"/>
                </a:solidFill>
              </a:rPr>
              <a:t>to </a:t>
            </a:r>
            <a:r>
              <a:rPr lang="en-US" dirty="0" smtClean="0">
                <a:solidFill>
                  <a:srgbClr val="FFFFFF"/>
                </a:solidFill>
              </a:rPr>
              <a:t>teach</a:t>
            </a:r>
            <a:endParaRPr lang="en-US" dirty="0">
              <a:solidFill>
                <a:srgbClr val="FFFFFF"/>
              </a:solidFill>
            </a:endParaRPr>
          </a:p>
          <a:p>
            <a:pPr>
              <a:spcBef>
                <a:spcPts val="0"/>
              </a:spcBef>
              <a:spcAft>
                <a:spcPts val="300"/>
              </a:spcAft>
              <a:buClr>
                <a:srgbClr val="FFFF00"/>
              </a:buClr>
            </a:pPr>
            <a:r>
              <a:rPr lang="en-US" dirty="0" smtClean="0">
                <a:solidFill>
                  <a:srgbClr val="FFFFFF"/>
                </a:solidFill>
              </a:rPr>
              <a:t>Not </a:t>
            </a:r>
            <a:r>
              <a:rPr lang="en-US" dirty="0">
                <a:solidFill>
                  <a:srgbClr val="FFFFFF"/>
                </a:solidFill>
              </a:rPr>
              <a:t>given to </a:t>
            </a:r>
            <a:r>
              <a:rPr lang="en-US" dirty="0" smtClean="0">
                <a:solidFill>
                  <a:srgbClr val="FFFFFF"/>
                </a:solidFill>
              </a:rPr>
              <a:t>wine</a:t>
            </a:r>
            <a:endParaRPr lang="en-US" dirty="0">
              <a:solidFill>
                <a:srgbClr val="FFFFFF"/>
              </a:solidFill>
            </a:endParaRPr>
          </a:p>
          <a:p>
            <a:pPr>
              <a:spcBef>
                <a:spcPts val="0"/>
              </a:spcBef>
              <a:spcAft>
                <a:spcPts val="300"/>
              </a:spcAft>
              <a:buClr>
                <a:srgbClr val="FFFF00"/>
              </a:buClr>
            </a:pPr>
            <a:r>
              <a:rPr lang="en-US" dirty="0" smtClean="0">
                <a:solidFill>
                  <a:srgbClr val="FFFFFF"/>
                </a:solidFill>
              </a:rPr>
              <a:t>Not violent</a:t>
            </a:r>
            <a:endParaRPr lang="en-US" dirty="0">
              <a:solidFill>
                <a:srgbClr val="FFFFFF"/>
              </a:solidFill>
            </a:endParaRPr>
          </a:p>
          <a:p>
            <a:pPr>
              <a:spcBef>
                <a:spcPts val="0"/>
              </a:spcBef>
              <a:spcAft>
                <a:spcPts val="300"/>
              </a:spcAft>
              <a:buClr>
                <a:srgbClr val="FFFF00"/>
              </a:buClr>
            </a:pPr>
            <a:r>
              <a:rPr lang="en-US" dirty="0" smtClean="0">
                <a:solidFill>
                  <a:srgbClr val="FFFFFF"/>
                </a:solidFill>
              </a:rPr>
              <a:t>Not </a:t>
            </a:r>
            <a:r>
              <a:rPr lang="en-US" dirty="0">
                <a:solidFill>
                  <a:srgbClr val="FFFFFF"/>
                </a:solidFill>
              </a:rPr>
              <a:t>greedy for </a:t>
            </a:r>
            <a:r>
              <a:rPr lang="en-US" dirty="0" smtClean="0">
                <a:solidFill>
                  <a:srgbClr val="FFFFFF"/>
                </a:solidFill>
              </a:rPr>
              <a:t>money</a:t>
            </a:r>
            <a:endParaRPr lang="en-US" dirty="0">
              <a:solidFill>
                <a:srgbClr val="FFFFFF"/>
              </a:solidFill>
            </a:endParaRPr>
          </a:p>
          <a:p>
            <a:pPr>
              <a:spcBef>
                <a:spcPts val="0"/>
              </a:spcBef>
              <a:spcAft>
                <a:spcPts val="300"/>
              </a:spcAft>
              <a:buClr>
                <a:srgbClr val="FFFF00"/>
              </a:buClr>
            </a:pPr>
            <a:r>
              <a:rPr lang="en-US" dirty="0" smtClean="0">
                <a:solidFill>
                  <a:srgbClr val="FFFFFF"/>
                </a:solidFill>
              </a:rPr>
              <a:t>Gentle</a:t>
            </a:r>
          </a:p>
          <a:p>
            <a:pPr>
              <a:spcBef>
                <a:spcPts val="0"/>
              </a:spcBef>
              <a:spcAft>
                <a:spcPts val="300"/>
              </a:spcAft>
              <a:buClr>
                <a:srgbClr val="FFFF00"/>
              </a:buClr>
            </a:pPr>
            <a:r>
              <a:rPr lang="en-US" dirty="0">
                <a:solidFill>
                  <a:srgbClr val="FFFFFF"/>
                </a:solidFill>
              </a:rPr>
              <a:t>Not </a:t>
            </a:r>
            <a:r>
              <a:rPr lang="en-US" dirty="0" smtClean="0">
                <a:solidFill>
                  <a:srgbClr val="FFFFFF"/>
                </a:solidFill>
              </a:rPr>
              <a:t>quarrelsome</a:t>
            </a:r>
          </a:p>
          <a:p>
            <a:pPr>
              <a:spcBef>
                <a:spcPts val="0"/>
              </a:spcBef>
              <a:spcAft>
                <a:spcPts val="300"/>
              </a:spcAft>
              <a:buClr>
                <a:srgbClr val="FFFF00"/>
              </a:buClr>
            </a:pPr>
            <a:r>
              <a:rPr lang="en-US" dirty="0">
                <a:solidFill>
                  <a:srgbClr val="FFFFFF"/>
                </a:solidFill>
              </a:rPr>
              <a:t>Not </a:t>
            </a:r>
            <a:r>
              <a:rPr lang="en-US" dirty="0" smtClean="0">
                <a:solidFill>
                  <a:srgbClr val="FFFFFF"/>
                </a:solidFill>
              </a:rPr>
              <a:t>covetous</a:t>
            </a:r>
            <a:endParaRPr lang="en-US" dirty="0">
              <a:solidFill>
                <a:srgbClr val="FFFFFF"/>
              </a:solidFill>
            </a:endParaRPr>
          </a:p>
        </p:txBody>
      </p:sp>
      <p:sp>
        <p:nvSpPr>
          <p:cNvPr id="6" name="Content Placeholder 5"/>
          <p:cNvSpPr>
            <a:spLocks noGrp="1"/>
          </p:cNvSpPr>
          <p:nvPr>
            <p:ph sz="half" idx="2"/>
          </p:nvPr>
        </p:nvSpPr>
        <p:spPr>
          <a:xfrm>
            <a:off x="3810000" y="838200"/>
            <a:ext cx="5334000" cy="6019800"/>
          </a:xfrm>
        </p:spPr>
        <p:txBody>
          <a:bodyPr>
            <a:noAutofit/>
          </a:bodyPr>
          <a:lstStyle/>
          <a:p>
            <a:pPr>
              <a:spcBef>
                <a:spcPts val="0"/>
              </a:spcBef>
              <a:spcAft>
                <a:spcPts val="300"/>
              </a:spcAft>
              <a:buClr>
                <a:srgbClr val="FFFF00"/>
              </a:buClr>
            </a:pPr>
            <a:r>
              <a:rPr lang="en-US" dirty="0" smtClean="0">
                <a:solidFill>
                  <a:srgbClr val="FFFFFF"/>
                </a:solidFill>
              </a:rPr>
              <a:t>Rules </a:t>
            </a:r>
            <a:r>
              <a:rPr lang="en-US" dirty="0">
                <a:solidFill>
                  <a:srgbClr val="FFFFFF"/>
                </a:solidFill>
              </a:rPr>
              <a:t>his own house well</a:t>
            </a:r>
            <a:r>
              <a:rPr lang="en-US" dirty="0" smtClean="0">
                <a:solidFill>
                  <a:srgbClr val="FFFFFF"/>
                </a:solidFill>
              </a:rPr>
              <a:t>, having his children </a:t>
            </a:r>
            <a:r>
              <a:rPr lang="en-US" dirty="0">
                <a:solidFill>
                  <a:srgbClr val="FFFFFF"/>
                </a:solidFill>
              </a:rPr>
              <a:t>in </a:t>
            </a:r>
            <a:r>
              <a:rPr lang="en-US" dirty="0" smtClean="0">
                <a:solidFill>
                  <a:srgbClr val="FFFFFF"/>
                </a:solidFill>
              </a:rPr>
              <a:t>submission…</a:t>
            </a:r>
          </a:p>
          <a:p>
            <a:pPr>
              <a:spcBef>
                <a:spcPts val="0"/>
              </a:spcBef>
              <a:spcAft>
                <a:spcPts val="300"/>
              </a:spcAft>
              <a:buClr>
                <a:srgbClr val="FFFF00"/>
              </a:buClr>
            </a:pPr>
            <a:r>
              <a:rPr lang="en-US" dirty="0" smtClean="0">
                <a:solidFill>
                  <a:srgbClr val="FFFFFF"/>
                </a:solidFill>
              </a:rPr>
              <a:t>Having faithful children…</a:t>
            </a:r>
            <a:endParaRPr lang="en-US" dirty="0">
              <a:solidFill>
                <a:srgbClr val="FFFFFF"/>
              </a:solidFill>
            </a:endParaRPr>
          </a:p>
          <a:p>
            <a:pPr>
              <a:spcBef>
                <a:spcPts val="0"/>
              </a:spcBef>
              <a:spcAft>
                <a:spcPts val="300"/>
              </a:spcAft>
              <a:buClr>
                <a:srgbClr val="FFFF00"/>
              </a:buClr>
            </a:pPr>
            <a:r>
              <a:rPr lang="en-US" dirty="0" smtClean="0">
                <a:solidFill>
                  <a:srgbClr val="FFFFFF"/>
                </a:solidFill>
              </a:rPr>
              <a:t>Not </a:t>
            </a:r>
            <a:r>
              <a:rPr lang="en-US" dirty="0">
                <a:solidFill>
                  <a:srgbClr val="FFFFFF"/>
                </a:solidFill>
              </a:rPr>
              <a:t>a </a:t>
            </a:r>
            <a:r>
              <a:rPr lang="en-US" dirty="0" smtClean="0">
                <a:solidFill>
                  <a:srgbClr val="FFFFFF"/>
                </a:solidFill>
              </a:rPr>
              <a:t>novice</a:t>
            </a:r>
            <a:endParaRPr lang="en-US" dirty="0">
              <a:solidFill>
                <a:srgbClr val="FFFFFF"/>
              </a:solidFill>
            </a:endParaRPr>
          </a:p>
          <a:p>
            <a:pPr>
              <a:spcBef>
                <a:spcPts val="0"/>
              </a:spcBef>
              <a:spcAft>
                <a:spcPts val="300"/>
              </a:spcAft>
              <a:buClr>
                <a:srgbClr val="FFFF00"/>
              </a:buClr>
            </a:pPr>
            <a:r>
              <a:rPr lang="en-US" dirty="0" smtClean="0">
                <a:solidFill>
                  <a:srgbClr val="FFFFFF"/>
                </a:solidFill>
              </a:rPr>
              <a:t>He </a:t>
            </a:r>
            <a:r>
              <a:rPr lang="en-US" dirty="0">
                <a:solidFill>
                  <a:srgbClr val="FFFFFF"/>
                </a:solidFill>
              </a:rPr>
              <a:t>must have a good testimony among those who are </a:t>
            </a:r>
            <a:r>
              <a:rPr lang="en-US" dirty="0" smtClean="0">
                <a:solidFill>
                  <a:srgbClr val="FFFFFF"/>
                </a:solidFill>
              </a:rPr>
              <a:t>outside</a:t>
            </a:r>
          </a:p>
          <a:p>
            <a:pPr>
              <a:spcBef>
                <a:spcPts val="0"/>
              </a:spcBef>
              <a:spcAft>
                <a:spcPts val="300"/>
              </a:spcAft>
              <a:buClr>
                <a:srgbClr val="FFFF00"/>
              </a:buClr>
            </a:pPr>
            <a:r>
              <a:rPr lang="en-US" dirty="0" smtClean="0">
                <a:solidFill>
                  <a:srgbClr val="FFFFFF"/>
                </a:solidFill>
              </a:rPr>
              <a:t>Not self-willed</a:t>
            </a:r>
          </a:p>
          <a:p>
            <a:pPr>
              <a:spcBef>
                <a:spcPts val="0"/>
              </a:spcBef>
              <a:spcAft>
                <a:spcPts val="300"/>
              </a:spcAft>
              <a:buClr>
                <a:srgbClr val="FFFF00"/>
              </a:buClr>
            </a:pPr>
            <a:r>
              <a:rPr lang="en-US" dirty="0" smtClean="0">
                <a:solidFill>
                  <a:srgbClr val="FFFFFF"/>
                </a:solidFill>
              </a:rPr>
              <a:t>Not quick-tempered</a:t>
            </a:r>
          </a:p>
          <a:p>
            <a:pPr>
              <a:spcBef>
                <a:spcPts val="0"/>
              </a:spcBef>
              <a:spcAft>
                <a:spcPts val="300"/>
              </a:spcAft>
              <a:buClr>
                <a:srgbClr val="FFFF00"/>
              </a:buClr>
            </a:pPr>
            <a:r>
              <a:rPr lang="en-US" dirty="0" smtClean="0">
                <a:solidFill>
                  <a:srgbClr val="FFFFFF"/>
                </a:solidFill>
              </a:rPr>
              <a:t>Lover of what is good</a:t>
            </a:r>
          </a:p>
          <a:p>
            <a:pPr>
              <a:spcBef>
                <a:spcPts val="0"/>
              </a:spcBef>
              <a:spcAft>
                <a:spcPts val="300"/>
              </a:spcAft>
              <a:buClr>
                <a:srgbClr val="FFFF00"/>
              </a:buClr>
            </a:pPr>
            <a:r>
              <a:rPr lang="en-US" dirty="0" smtClean="0">
                <a:solidFill>
                  <a:srgbClr val="FFFFFF"/>
                </a:solidFill>
              </a:rPr>
              <a:t>Just</a:t>
            </a:r>
          </a:p>
          <a:p>
            <a:pPr>
              <a:spcBef>
                <a:spcPts val="0"/>
              </a:spcBef>
              <a:spcAft>
                <a:spcPts val="300"/>
              </a:spcAft>
              <a:buClr>
                <a:srgbClr val="FFFF00"/>
              </a:buClr>
            </a:pPr>
            <a:r>
              <a:rPr lang="en-US" dirty="0" smtClean="0">
                <a:solidFill>
                  <a:srgbClr val="FFFFFF"/>
                </a:solidFill>
              </a:rPr>
              <a:t>Holy</a:t>
            </a:r>
          </a:p>
          <a:p>
            <a:pPr>
              <a:spcBef>
                <a:spcPts val="0"/>
              </a:spcBef>
              <a:spcAft>
                <a:spcPts val="300"/>
              </a:spcAft>
              <a:buClr>
                <a:srgbClr val="FFFF00"/>
              </a:buClr>
            </a:pPr>
            <a:r>
              <a:rPr lang="en-US" dirty="0" smtClean="0">
                <a:solidFill>
                  <a:srgbClr val="FFFFFF"/>
                </a:solidFill>
              </a:rPr>
              <a:t>Self-controlled</a:t>
            </a:r>
          </a:p>
          <a:p>
            <a:pPr>
              <a:spcBef>
                <a:spcPts val="0"/>
              </a:spcBef>
              <a:spcAft>
                <a:spcPts val="300"/>
              </a:spcAft>
              <a:buClr>
                <a:srgbClr val="FFFF00"/>
              </a:buClr>
            </a:pPr>
            <a:r>
              <a:rPr lang="en-US" dirty="0" smtClean="0">
                <a:solidFill>
                  <a:srgbClr val="FFFFFF"/>
                </a:solidFill>
              </a:rPr>
              <a:t>Holding fast the faithful word…</a:t>
            </a:r>
            <a:endParaRPr lang="en-US" dirty="0">
              <a:solidFill>
                <a:srgbClr val="FFFFFF"/>
              </a:solidFill>
            </a:endParaRPr>
          </a:p>
        </p:txBody>
      </p:sp>
    </p:spTree>
    <p:extLst>
      <p:ext uri="{BB962C8B-B14F-4D97-AF65-F5344CB8AC3E}">
        <p14:creationId xmlns:p14="http://schemas.microsoft.com/office/powerpoint/2010/main" val="8102183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220200" cy="838200"/>
          </a:xfrm>
        </p:spPr>
        <p:txBody>
          <a:bodyPr>
            <a:normAutofit/>
          </a:bodyPr>
          <a:lstStyle/>
          <a:p>
            <a:r>
              <a:rPr lang="en-US" sz="3800" b="1" dirty="0" smtClean="0">
                <a:solidFill>
                  <a:srgbClr val="FFFF00"/>
                </a:solidFill>
                <a:effectLst>
                  <a:outerShdw blurRad="50800" dist="38100" dir="2700000" algn="tl" rotWithShape="0">
                    <a:srgbClr val="000000">
                      <a:alpha val="43000"/>
                    </a:srgbClr>
                  </a:outerShdw>
                </a:effectLst>
              </a:rPr>
              <a:t>Work Explains Qualifications (</a:t>
            </a:r>
            <a:r>
              <a:rPr lang="en-US" sz="3600" b="1" dirty="0" smtClean="0">
                <a:solidFill>
                  <a:srgbClr val="66FFFF"/>
                </a:solidFill>
                <a:effectLst>
                  <a:outerShdw blurRad="50800" dist="38100" dir="2700000" algn="tl" rotWithShape="0">
                    <a:srgbClr val="000000">
                      <a:alpha val="43000"/>
                    </a:srgbClr>
                  </a:outerShdw>
                </a:effectLst>
              </a:rPr>
              <a:t>Character</a:t>
            </a:r>
            <a:r>
              <a:rPr lang="en-US" sz="3800" b="1" dirty="0" smtClean="0">
                <a:solidFill>
                  <a:srgbClr val="FFFF00"/>
                </a:solidFill>
                <a:effectLst>
                  <a:outerShdw blurRad="50800" dist="38100" dir="2700000" algn="tl" rotWithShape="0">
                    <a:srgbClr val="000000">
                      <a:alpha val="43000"/>
                    </a:srgbClr>
                  </a:outerShdw>
                </a:effectLst>
              </a:rPr>
              <a:t>)</a:t>
            </a:r>
            <a:endParaRPr lang="en-US" sz="3800" b="1" dirty="0">
              <a:solidFill>
                <a:srgbClr val="FFFF00"/>
              </a:solidFill>
              <a:effectLst>
                <a:outerShdw blurRad="50800" dist="38100" dir="2700000" algn="tl" rotWithShape="0">
                  <a:srgbClr val="000000">
                    <a:alpha val="43000"/>
                  </a:srgbClr>
                </a:outerShdw>
              </a:effectLst>
            </a:endParaRPr>
          </a:p>
        </p:txBody>
      </p:sp>
      <p:sp>
        <p:nvSpPr>
          <p:cNvPr id="5" name="Content Placeholder 4"/>
          <p:cNvSpPr>
            <a:spLocks noGrp="1"/>
          </p:cNvSpPr>
          <p:nvPr>
            <p:ph sz="half" idx="1"/>
          </p:nvPr>
        </p:nvSpPr>
        <p:spPr>
          <a:xfrm>
            <a:off x="76200" y="762000"/>
            <a:ext cx="4343400" cy="6096000"/>
          </a:xfrm>
        </p:spPr>
        <p:txBody>
          <a:bodyPr>
            <a:noAutofit/>
          </a:bodyPr>
          <a:lstStyle/>
          <a:p>
            <a:pPr>
              <a:spcBef>
                <a:spcPts val="0"/>
              </a:spcBef>
              <a:spcAft>
                <a:spcPts val="300"/>
              </a:spcAft>
              <a:buClr>
                <a:srgbClr val="FFFF00"/>
              </a:buClr>
            </a:pPr>
            <a:r>
              <a:rPr lang="en-US" dirty="0" smtClean="0">
                <a:solidFill>
                  <a:srgbClr val="66FFFF"/>
                </a:solidFill>
              </a:rPr>
              <a:t>Blameless</a:t>
            </a:r>
          </a:p>
          <a:p>
            <a:pPr>
              <a:spcBef>
                <a:spcPts val="0"/>
              </a:spcBef>
              <a:spcAft>
                <a:spcPts val="300"/>
              </a:spcAft>
              <a:buClr>
                <a:srgbClr val="FFFF00"/>
              </a:buClr>
            </a:pPr>
            <a:r>
              <a:rPr lang="en-US" dirty="0">
                <a:solidFill>
                  <a:srgbClr val="FFFFFF"/>
                </a:solidFill>
              </a:rPr>
              <a:t>H</a:t>
            </a:r>
            <a:r>
              <a:rPr lang="en-US" dirty="0" smtClean="0">
                <a:solidFill>
                  <a:srgbClr val="FFFFFF"/>
                </a:solidFill>
              </a:rPr>
              <a:t>usband </a:t>
            </a:r>
            <a:r>
              <a:rPr lang="en-US" dirty="0">
                <a:solidFill>
                  <a:srgbClr val="FFFFFF"/>
                </a:solidFill>
              </a:rPr>
              <a:t>of one </a:t>
            </a:r>
            <a:r>
              <a:rPr lang="en-US" dirty="0" smtClean="0">
                <a:solidFill>
                  <a:srgbClr val="FFFFFF"/>
                </a:solidFill>
              </a:rPr>
              <a:t>wife</a:t>
            </a:r>
            <a:endParaRPr lang="en-US" dirty="0">
              <a:solidFill>
                <a:srgbClr val="FFFFFF"/>
              </a:solidFill>
            </a:endParaRPr>
          </a:p>
          <a:p>
            <a:pPr>
              <a:spcBef>
                <a:spcPts val="0"/>
              </a:spcBef>
              <a:spcAft>
                <a:spcPts val="300"/>
              </a:spcAft>
              <a:buClr>
                <a:srgbClr val="FFFF00"/>
              </a:buClr>
            </a:pPr>
            <a:r>
              <a:rPr lang="en-US" dirty="0" smtClean="0">
                <a:solidFill>
                  <a:schemeClr val="bg1"/>
                </a:solidFill>
              </a:rPr>
              <a:t>Temperate</a:t>
            </a:r>
          </a:p>
          <a:p>
            <a:pPr>
              <a:spcBef>
                <a:spcPts val="0"/>
              </a:spcBef>
              <a:spcAft>
                <a:spcPts val="300"/>
              </a:spcAft>
              <a:buClr>
                <a:srgbClr val="FFFF00"/>
              </a:buClr>
            </a:pPr>
            <a:r>
              <a:rPr lang="en-US" dirty="0">
                <a:solidFill>
                  <a:srgbClr val="FFFFFF"/>
                </a:solidFill>
              </a:rPr>
              <a:t>S</a:t>
            </a:r>
            <a:r>
              <a:rPr lang="en-US" dirty="0" smtClean="0">
                <a:solidFill>
                  <a:srgbClr val="FFFFFF"/>
                </a:solidFill>
              </a:rPr>
              <a:t>ober</a:t>
            </a:r>
            <a:r>
              <a:rPr lang="en-US" dirty="0">
                <a:solidFill>
                  <a:srgbClr val="FFFFFF"/>
                </a:solidFill>
              </a:rPr>
              <a:t>-</a:t>
            </a:r>
            <a:r>
              <a:rPr lang="en-US" dirty="0" smtClean="0">
                <a:solidFill>
                  <a:srgbClr val="FFFFFF"/>
                </a:solidFill>
              </a:rPr>
              <a:t>minded</a:t>
            </a:r>
            <a:endParaRPr lang="en-US" dirty="0">
              <a:solidFill>
                <a:srgbClr val="FFFFFF"/>
              </a:solidFill>
            </a:endParaRPr>
          </a:p>
          <a:p>
            <a:pPr>
              <a:spcBef>
                <a:spcPts val="0"/>
              </a:spcBef>
              <a:spcAft>
                <a:spcPts val="300"/>
              </a:spcAft>
              <a:buClr>
                <a:srgbClr val="FFFF00"/>
              </a:buClr>
            </a:pPr>
            <a:r>
              <a:rPr lang="en-US" dirty="0" smtClean="0">
                <a:solidFill>
                  <a:srgbClr val="66FFFF"/>
                </a:solidFill>
              </a:rPr>
              <a:t>Good behavior</a:t>
            </a:r>
            <a:endParaRPr lang="en-US" dirty="0">
              <a:solidFill>
                <a:srgbClr val="66FFFF"/>
              </a:solidFill>
            </a:endParaRPr>
          </a:p>
          <a:p>
            <a:pPr>
              <a:spcBef>
                <a:spcPts val="0"/>
              </a:spcBef>
              <a:spcAft>
                <a:spcPts val="300"/>
              </a:spcAft>
              <a:buClr>
                <a:srgbClr val="FFFF00"/>
              </a:buClr>
            </a:pPr>
            <a:r>
              <a:rPr lang="en-US" dirty="0" smtClean="0">
                <a:solidFill>
                  <a:srgbClr val="66FFFF"/>
                </a:solidFill>
              </a:rPr>
              <a:t>Hospitable</a:t>
            </a:r>
          </a:p>
          <a:p>
            <a:pPr>
              <a:spcBef>
                <a:spcPts val="0"/>
              </a:spcBef>
              <a:spcAft>
                <a:spcPts val="300"/>
              </a:spcAft>
              <a:buClr>
                <a:srgbClr val="FFFF00"/>
              </a:buClr>
            </a:pPr>
            <a:r>
              <a:rPr lang="en-US" dirty="0">
                <a:solidFill>
                  <a:srgbClr val="FFFFFF"/>
                </a:solidFill>
              </a:rPr>
              <a:t>A</a:t>
            </a:r>
            <a:r>
              <a:rPr lang="en-US" dirty="0" smtClean="0">
                <a:solidFill>
                  <a:srgbClr val="FFFFFF"/>
                </a:solidFill>
              </a:rPr>
              <a:t>ble </a:t>
            </a:r>
            <a:r>
              <a:rPr lang="en-US" dirty="0">
                <a:solidFill>
                  <a:srgbClr val="FFFFFF"/>
                </a:solidFill>
              </a:rPr>
              <a:t>to </a:t>
            </a:r>
            <a:r>
              <a:rPr lang="en-US" dirty="0" smtClean="0">
                <a:solidFill>
                  <a:srgbClr val="FFFFFF"/>
                </a:solidFill>
              </a:rPr>
              <a:t>teach</a:t>
            </a:r>
            <a:endParaRPr lang="en-US" dirty="0">
              <a:solidFill>
                <a:srgbClr val="FFFFFF"/>
              </a:solidFill>
            </a:endParaRPr>
          </a:p>
          <a:p>
            <a:pPr>
              <a:spcBef>
                <a:spcPts val="0"/>
              </a:spcBef>
              <a:spcAft>
                <a:spcPts val="300"/>
              </a:spcAft>
              <a:buClr>
                <a:srgbClr val="FFFF00"/>
              </a:buClr>
            </a:pPr>
            <a:r>
              <a:rPr lang="en-US" dirty="0" smtClean="0">
                <a:solidFill>
                  <a:srgbClr val="FFFFFF"/>
                </a:solidFill>
              </a:rPr>
              <a:t>Not </a:t>
            </a:r>
            <a:r>
              <a:rPr lang="en-US" dirty="0">
                <a:solidFill>
                  <a:srgbClr val="FFFFFF"/>
                </a:solidFill>
              </a:rPr>
              <a:t>given to </a:t>
            </a:r>
            <a:r>
              <a:rPr lang="en-US" dirty="0" smtClean="0">
                <a:solidFill>
                  <a:srgbClr val="FFFFFF"/>
                </a:solidFill>
              </a:rPr>
              <a:t>wine</a:t>
            </a:r>
            <a:endParaRPr lang="en-US" dirty="0">
              <a:solidFill>
                <a:srgbClr val="FFFFFF"/>
              </a:solidFill>
            </a:endParaRPr>
          </a:p>
          <a:p>
            <a:pPr>
              <a:spcBef>
                <a:spcPts val="0"/>
              </a:spcBef>
              <a:spcAft>
                <a:spcPts val="300"/>
              </a:spcAft>
              <a:buClr>
                <a:srgbClr val="FFFF00"/>
              </a:buClr>
            </a:pPr>
            <a:r>
              <a:rPr lang="en-US" dirty="0" smtClean="0">
                <a:solidFill>
                  <a:srgbClr val="FFFFFF"/>
                </a:solidFill>
              </a:rPr>
              <a:t>Not violent</a:t>
            </a:r>
            <a:endParaRPr lang="en-US" dirty="0">
              <a:solidFill>
                <a:srgbClr val="FFFFFF"/>
              </a:solidFill>
            </a:endParaRPr>
          </a:p>
          <a:p>
            <a:pPr>
              <a:spcBef>
                <a:spcPts val="0"/>
              </a:spcBef>
              <a:spcAft>
                <a:spcPts val="300"/>
              </a:spcAft>
              <a:buClr>
                <a:srgbClr val="FFFF00"/>
              </a:buClr>
            </a:pPr>
            <a:r>
              <a:rPr lang="en-US" dirty="0" smtClean="0">
                <a:solidFill>
                  <a:srgbClr val="FFFFFF"/>
                </a:solidFill>
              </a:rPr>
              <a:t>Not </a:t>
            </a:r>
            <a:r>
              <a:rPr lang="en-US" dirty="0">
                <a:solidFill>
                  <a:srgbClr val="FFFFFF"/>
                </a:solidFill>
              </a:rPr>
              <a:t>greedy for </a:t>
            </a:r>
            <a:r>
              <a:rPr lang="en-US" dirty="0" smtClean="0">
                <a:solidFill>
                  <a:srgbClr val="FFFFFF"/>
                </a:solidFill>
              </a:rPr>
              <a:t>money</a:t>
            </a:r>
            <a:endParaRPr lang="en-US" dirty="0">
              <a:solidFill>
                <a:srgbClr val="FFFFFF"/>
              </a:solidFill>
            </a:endParaRPr>
          </a:p>
          <a:p>
            <a:pPr>
              <a:spcBef>
                <a:spcPts val="0"/>
              </a:spcBef>
              <a:spcAft>
                <a:spcPts val="300"/>
              </a:spcAft>
              <a:buClr>
                <a:srgbClr val="FFFF00"/>
              </a:buClr>
            </a:pPr>
            <a:r>
              <a:rPr lang="en-US" dirty="0" smtClean="0">
                <a:solidFill>
                  <a:srgbClr val="FFFFFF"/>
                </a:solidFill>
              </a:rPr>
              <a:t>Gentle</a:t>
            </a:r>
          </a:p>
          <a:p>
            <a:pPr>
              <a:spcBef>
                <a:spcPts val="0"/>
              </a:spcBef>
              <a:spcAft>
                <a:spcPts val="300"/>
              </a:spcAft>
              <a:buClr>
                <a:srgbClr val="FFFF00"/>
              </a:buClr>
            </a:pPr>
            <a:r>
              <a:rPr lang="en-US" dirty="0">
                <a:solidFill>
                  <a:srgbClr val="FFFFFF"/>
                </a:solidFill>
              </a:rPr>
              <a:t>Not </a:t>
            </a:r>
            <a:r>
              <a:rPr lang="en-US" dirty="0" smtClean="0">
                <a:solidFill>
                  <a:srgbClr val="FFFFFF"/>
                </a:solidFill>
              </a:rPr>
              <a:t>quarrelsome</a:t>
            </a:r>
          </a:p>
          <a:p>
            <a:pPr>
              <a:spcBef>
                <a:spcPts val="0"/>
              </a:spcBef>
              <a:spcAft>
                <a:spcPts val="300"/>
              </a:spcAft>
              <a:buClr>
                <a:srgbClr val="FFFF00"/>
              </a:buClr>
            </a:pPr>
            <a:r>
              <a:rPr lang="en-US" dirty="0">
                <a:solidFill>
                  <a:srgbClr val="FFFFFF"/>
                </a:solidFill>
              </a:rPr>
              <a:t>Not </a:t>
            </a:r>
            <a:r>
              <a:rPr lang="en-US" dirty="0" smtClean="0">
                <a:solidFill>
                  <a:srgbClr val="FFFFFF"/>
                </a:solidFill>
              </a:rPr>
              <a:t>covetous</a:t>
            </a:r>
            <a:endParaRPr lang="en-US" dirty="0">
              <a:solidFill>
                <a:srgbClr val="FFFFFF"/>
              </a:solidFill>
            </a:endParaRPr>
          </a:p>
        </p:txBody>
      </p:sp>
      <p:sp>
        <p:nvSpPr>
          <p:cNvPr id="6" name="Content Placeholder 5"/>
          <p:cNvSpPr>
            <a:spLocks noGrp="1"/>
          </p:cNvSpPr>
          <p:nvPr>
            <p:ph sz="half" idx="2"/>
          </p:nvPr>
        </p:nvSpPr>
        <p:spPr>
          <a:xfrm>
            <a:off x="3810000" y="838200"/>
            <a:ext cx="5334000" cy="6019800"/>
          </a:xfrm>
        </p:spPr>
        <p:txBody>
          <a:bodyPr>
            <a:noAutofit/>
          </a:bodyPr>
          <a:lstStyle/>
          <a:p>
            <a:pPr>
              <a:spcBef>
                <a:spcPts val="0"/>
              </a:spcBef>
              <a:spcAft>
                <a:spcPts val="300"/>
              </a:spcAft>
              <a:buClr>
                <a:srgbClr val="FFFF00"/>
              </a:buClr>
            </a:pPr>
            <a:r>
              <a:rPr lang="en-US" dirty="0" smtClean="0">
                <a:solidFill>
                  <a:srgbClr val="FFFFFF"/>
                </a:solidFill>
              </a:rPr>
              <a:t>Rules </a:t>
            </a:r>
            <a:r>
              <a:rPr lang="en-US" dirty="0">
                <a:solidFill>
                  <a:srgbClr val="FFFFFF"/>
                </a:solidFill>
              </a:rPr>
              <a:t>his own house well</a:t>
            </a:r>
            <a:r>
              <a:rPr lang="en-US" dirty="0" smtClean="0">
                <a:solidFill>
                  <a:srgbClr val="FFFFFF"/>
                </a:solidFill>
              </a:rPr>
              <a:t>, having his children </a:t>
            </a:r>
            <a:r>
              <a:rPr lang="en-US" dirty="0">
                <a:solidFill>
                  <a:srgbClr val="FFFFFF"/>
                </a:solidFill>
              </a:rPr>
              <a:t>in </a:t>
            </a:r>
            <a:r>
              <a:rPr lang="en-US" dirty="0" smtClean="0">
                <a:solidFill>
                  <a:srgbClr val="FFFFFF"/>
                </a:solidFill>
              </a:rPr>
              <a:t>submission…</a:t>
            </a:r>
          </a:p>
          <a:p>
            <a:pPr>
              <a:spcBef>
                <a:spcPts val="0"/>
              </a:spcBef>
              <a:spcAft>
                <a:spcPts val="300"/>
              </a:spcAft>
              <a:buClr>
                <a:srgbClr val="FFFF00"/>
              </a:buClr>
            </a:pPr>
            <a:r>
              <a:rPr lang="en-US" dirty="0" smtClean="0">
                <a:solidFill>
                  <a:srgbClr val="FFFFFF"/>
                </a:solidFill>
              </a:rPr>
              <a:t>Having faithful children…</a:t>
            </a:r>
            <a:endParaRPr lang="en-US" dirty="0">
              <a:solidFill>
                <a:srgbClr val="FFFFFF"/>
              </a:solidFill>
            </a:endParaRPr>
          </a:p>
          <a:p>
            <a:pPr>
              <a:spcBef>
                <a:spcPts val="0"/>
              </a:spcBef>
              <a:spcAft>
                <a:spcPts val="300"/>
              </a:spcAft>
              <a:buClr>
                <a:srgbClr val="FFFF00"/>
              </a:buClr>
            </a:pPr>
            <a:r>
              <a:rPr lang="en-US" dirty="0" smtClean="0">
                <a:solidFill>
                  <a:srgbClr val="FFFFFF"/>
                </a:solidFill>
              </a:rPr>
              <a:t>Not </a:t>
            </a:r>
            <a:r>
              <a:rPr lang="en-US" dirty="0">
                <a:solidFill>
                  <a:srgbClr val="FFFFFF"/>
                </a:solidFill>
              </a:rPr>
              <a:t>a </a:t>
            </a:r>
            <a:r>
              <a:rPr lang="en-US" dirty="0" smtClean="0">
                <a:solidFill>
                  <a:srgbClr val="FFFFFF"/>
                </a:solidFill>
              </a:rPr>
              <a:t>novice</a:t>
            </a:r>
            <a:endParaRPr lang="en-US" dirty="0">
              <a:solidFill>
                <a:srgbClr val="FFFFFF"/>
              </a:solidFill>
            </a:endParaRPr>
          </a:p>
          <a:p>
            <a:pPr>
              <a:spcBef>
                <a:spcPts val="0"/>
              </a:spcBef>
              <a:spcAft>
                <a:spcPts val="300"/>
              </a:spcAft>
              <a:buClr>
                <a:srgbClr val="FFFF00"/>
              </a:buClr>
            </a:pPr>
            <a:r>
              <a:rPr lang="en-US" dirty="0" smtClean="0">
                <a:solidFill>
                  <a:srgbClr val="FFFFFF"/>
                </a:solidFill>
              </a:rPr>
              <a:t>He </a:t>
            </a:r>
            <a:r>
              <a:rPr lang="en-US" dirty="0">
                <a:solidFill>
                  <a:srgbClr val="FFFFFF"/>
                </a:solidFill>
              </a:rPr>
              <a:t>must have a good testimony among those who are </a:t>
            </a:r>
            <a:r>
              <a:rPr lang="en-US" dirty="0" smtClean="0">
                <a:solidFill>
                  <a:srgbClr val="FFFFFF"/>
                </a:solidFill>
              </a:rPr>
              <a:t>outside</a:t>
            </a:r>
          </a:p>
          <a:p>
            <a:pPr>
              <a:spcBef>
                <a:spcPts val="0"/>
              </a:spcBef>
              <a:spcAft>
                <a:spcPts val="300"/>
              </a:spcAft>
              <a:buClr>
                <a:srgbClr val="FFFF00"/>
              </a:buClr>
            </a:pPr>
            <a:r>
              <a:rPr lang="en-US" dirty="0" smtClean="0">
                <a:solidFill>
                  <a:srgbClr val="FFFFFF"/>
                </a:solidFill>
              </a:rPr>
              <a:t>Not self-willed</a:t>
            </a:r>
          </a:p>
          <a:p>
            <a:pPr>
              <a:spcBef>
                <a:spcPts val="0"/>
              </a:spcBef>
              <a:spcAft>
                <a:spcPts val="300"/>
              </a:spcAft>
              <a:buClr>
                <a:srgbClr val="FFFF00"/>
              </a:buClr>
            </a:pPr>
            <a:r>
              <a:rPr lang="en-US" dirty="0" smtClean="0">
                <a:solidFill>
                  <a:srgbClr val="FFFFFF"/>
                </a:solidFill>
              </a:rPr>
              <a:t>Not quick-tempered</a:t>
            </a:r>
          </a:p>
          <a:p>
            <a:pPr>
              <a:spcBef>
                <a:spcPts val="0"/>
              </a:spcBef>
              <a:spcAft>
                <a:spcPts val="300"/>
              </a:spcAft>
              <a:buClr>
                <a:srgbClr val="FFFF00"/>
              </a:buClr>
            </a:pPr>
            <a:r>
              <a:rPr lang="en-US" dirty="0" smtClean="0">
                <a:solidFill>
                  <a:srgbClr val="66FFFF"/>
                </a:solidFill>
              </a:rPr>
              <a:t>Lover of what is good</a:t>
            </a:r>
          </a:p>
          <a:p>
            <a:pPr>
              <a:spcBef>
                <a:spcPts val="0"/>
              </a:spcBef>
              <a:spcAft>
                <a:spcPts val="300"/>
              </a:spcAft>
              <a:buClr>
                <a:srgbClr val="FFFF00"/>
              </a:buClr>
            </a:pPr>
            <a:r>
              <a:rPr lang="en-US" dirty="0" smtClean="0">
                <a:solidFill>
                  <a:srgbClr val="66FFFF"/>
                </a:solidFill>
              </a:rPr>
              <a:t>Just</a:t>
            </a:r>
          </a:p>
          <a:p>
            <a:pPr>
              <a:spcBef>
                <a:spcPts val="0"/>
              </a:spcBef>
              <a:spcAft>
                <a:spcPts val="300"/>
              </a:spcAft>
              <a:buClr>
                <a:srgbClr val="FFFF00"/>
              </a:buClr>
            </a:pPr>
            <a:r>
              <a:rPr lang="en-US" dirty="0" smtClean="0">
                <a:solidFill>
                  <a:srgbClr val="66FFFF"/>
                </a:solidFill>
              </a:rPr>
              <a:t>Holy</a:t>
            </a:r>
          </a:p>
          <a:p>
            <a:pPr>
              <a:spcBef>
                <a:spcPts val="0"/>
              </a:spcBef>
              <a:spcAft>
                <a:spcPts val="300"/>
              </a:spcAft>
              <a:buClr>
                <a:srgbClr val="FFFF00"/>
              </a:buClr>
            </a:pPr>
            <a:r>
              <a:rPr lang="en-US" dirty="0" smtClean="0">
                <a:solidFill>
                  <a:srgbClr val="FFFFFF"/>
                </a:solidFill>
              </a:rPr>
              <a:t>Self-controlled</a:t>
            </a:r>
          </a:p>
          <a:p>
            <a:pPr>
              <a:spcBef>
                <a:spcPts val="0"/>
              </a:spcBef>
              <a:spcAft>
                <a:spcPts val="300"/>
              </a:spcAft>
              <a:buClr>
                <a:srgbClr val="FFFF00"/>
              </a:buClr>
            </a:pPr>
            <a:r>
              <a:rPr lang="en-US" dirty="0" smtClean="0">
                <a:solidFill>
                  <a:srgbClr val="FFFFFF"/>
                </a:solidFill>
              </a:rPr>
              <a:t>Holding fast the faithful word…</a:t>
            </a:r>
            <a:endParaRPr lang="en-US" dirty="0">
              <a:solidFill>
                <a:srgbClr val="FFFFFF"/>
              </a:solidFill>
            </a:endParaRPr>
          </a:p>
        </p:txBody>
      </p:sp>
    </p:spTree>
    <p:extLst>
      <p:ext uri="{BB962C8B-B14F-4D97-AF65-F5344CB8AC3E}">
        <p14:creationId xmlns:p14="http://schemas.microsoft.com/office/powerpoint/2010/main" val="296165184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0"/>
            <a:ext cx="9372600" cy="838200"/>
          </a:xfrm>
        </p:spPr>
        <p:txBody>
          <a:bodyPr>
            <a:normAutofit/>
          </a:bodyPr>
          <a:lstStyle/>
          <a:p>
            <a:r>
              <a:rPr lang="en-US" sz="3800" b="1" dirty="0" smtClean="0">
                <a:solidFill>
                  <a:srgbClr val="FFFF00"/>
                </a:solidFill>
                <a:effectLst>
                  <a:outerShdw blurRad="50800" dist="38100" dir="2700000" algn="tl" rotWithShape="0">
                    <a:srgbClr val="000000">
                      <a:alpha val="43000"/>
                    </a:srgbClr>
                  </a:outerShdw>
                </a:effectLst>
              </a:rPr>
              <a:t>Work Explains Qualifications (</a:t>
            </a:r>
            <a:r>
              <a:rPr lang="en-US" sz="3200" b="1" dirty="0" smtClean="0">
                <a:solidFill>
                  <a:srgbClr val="66FF66"/>
                </a:solidFill>
                <a:effectLst>
                  <a:outerShdw blurRad="50800" dist="38100" dir="2700000" algn="tl" rotWithShape="0">
                    <a:srgbClr val="000000">
                      <a:alpha val="43000"/>
                    </a:srgbClr>
                  </a:outerShdw>
                </a:effectLst>
              </a:rPr>
              <a:t>Self-Discipline</a:t>
            </a:r>
            <a:r>
              <a:rPr lang="en-US" sz="3800" b="1" dirty="0" smtClean="0">
                <a:solidFill>
                  <a:srgbClr val="FFFF00"/>
                </a:solidFill>
                <a:effectLst>
                  <a:outerShdw blurRad="50800" dist="38100" dir="2700000" algn="tl" rotWithShape="0">
                    <a:srgbClr val="000000">
                      <a:alpha val="43000"/>
                    </a:srgbClr>
                  </a:outerShdw>
                </a:effectLst>
              </a:rPr>
              <a:t>)</a:t>
            </a:r>
            <a:endParaRPr lang="en-US" sz="3800" b="1" dirty="0">
              <a:solidFill>
                <a:srgbClr val="FFFF00"/>
              </a:solidFill>
              <a:effectLst>
                <a:outerShdw blurRad="50800" dist="38100" dir="2700000" algn="tl" rotWithShape="0">
                  <a:srgbClr val="000000">
                    <a:alpha val="43000"/>
                  </a:srgbClr>
                </a:outerShdw>
              </a:effectLst>
            </a:endParaRPr>
          </a:p>
        </p:txBody>
      </p:sp>
      <p:sp>
        <p:nvSpPr>
          <p:cNvPr id="5" name="Content Placeholder 4"/>
          <p:cNvSpPr>
            <a:spLocks noGrp="1"/>
          </p:cNvSpPr>
          <p:nvPr>
            <p:ph sz="half" idx="1"/>
          </p:nvPr>
        </p:nvSpPr>
        <p:spPr>
          <a:xfrm>
            <a:off x="76200" y="762000"/>
            <a:ext cx="4343400" cy="6096000"/>
          </a:xfrm>
        </p:spPr>
        <p:txBody>
          <a:bodyPr>
            <a:noAutofit/>
          </a:bodyPr>
          <a:lstStyle/>
          <a:p>
            <a:pPr>
              <a:spcBef>
                <a:spcPts val="0"/>
              </a:spcBef>
              <a:spcAft>
                <a:spcPts val="300"/>
              </a:spcAft>
              <a:buClr>
                <a:srgbClr val="FFFF00"/>
              </a:buClr>
            </a:pPr>
            <a:r>
              <a:rPr lang="en-US" dirty="0" smtClean="0">
                <a:solidFill>
                  <a:srgbClr val="66FFFF"/>
                </a:solidFill>
              </a:rPr>
              <a:t>Blameless</a:t>
            </a:r>
          </a:p>
          <a:p>
            <a:pPr>
              <a:spcBef>
                <a:spcPts val="0"/>
              </a:spcBef>
              <a:spcAft>
                <a:spcPts val="300"/>
              </a:spcAft>
              <a:buClr>
                <a:srgbClr val="FFFF00"/>
              </a:buClr>
            </a:pPr>
            <a:r>
              <a:rPr lang="en-US" dirty="0">
                <a:solidFill>
                  <a:srgbClr val="FFFFFF"/>
                </a:solidFill>
              </a:rPr>
              <a:t>H</a:t>
            </a:r>
            <a:r>
              <a:rPr lang="en-US" dirty="0" smtClean="0">
                <a:solidFill>
                  <a:srgbClr val="FFFFFF"/>
                </a:solidFill>
              </a:rPr>
              <a:t>usband </a:t>
            </a:r>
            <a:r>
              <a:rPr lang="en-US" dirty="0">
                <a:solidFill>
                  <a:srgbClr val="FFFFFF"/>
                </a:solidFill>
              </a:rPr>
              <a:t>of one </a:t>
            </a:r>
            <a:r>
              <a:rPr lang="en-US" dirty="0" smtClean="0">
                <a:solidFill>
                  <a:srgbClr val="FFFFFF"/>
                </a:solidFill>
              </a:rPr>
              <a:t>wife</a:t>
            </a:r>
            <a:endParaRPr lang="en-US" dirty="0">
              <a:solidFill>
                <a:srgbClr val="FFFFFF"/>
              </a:solidFill>
            </a:endParaRPr>
          </a:p>
          <a:p>
            <a:pPr>
              <a:spcBef>
                <a:spcPts val="0"/>
              </a:spcBef>
              <a:spcAft>
                <a:spcPts val="300"/>
              </a:spcAft>
              <a:buClr>
                <a:srgbClr val="FFFF00"/>
              </a:buClr>
            </a:pPr>
            <a:r>
              <a:rPr lang="en-US" dirty="0" smtClean="0">
                <a:solidFill>
                  <a:srgbClr val="66FF66"/>
                </a:solidFill>
              </a:rPr>
              <a:t>Temperate</a:t>
            </a:r>
          </a:p>
          <a:p>
            <a:pPr>
              <a:spcBef>
                <a:spcPts val="0"/>
              </a:spcBef>
              <a:spcAft>
                <a:spcPts val="300"/>
              </a:spcAft>
              <a:buClr>
                <a:srgbClr val="FFFF00"/>
              </a:buClr>
            </a:pPr>
            <a:r>
              <a:rPr lang="en-US" dirty="0">
                <a:solidFill>
                  <a:srgbClr val="66FF66"/>
                </a:solidFill>
              </a:rPr>
              <a:t>S</a:t>
            </a:r>
            <a:r>
              <a:rPr lang="en-US" dirty="0" smtClean="0">
                <a:solidFill>
                  <a:srgbClr val="66FF66"/>
                </a:solidFill>
              </a:rPr>
              <a:t>ober</a:t>
            </a:r>
            <a:r>
              <a:rPr lang="en-US" dirty="0">
                <a:solidFill>
                  <a:srgbClr val="66FF66"/>
                </a:solidFill>
              </a:rPr>
              <a:t>-</a:t>
            </a:r>
            <a:r>
              <a:rPr lang="en-US" dirty="0" smtClean="0">
                <a:solidFill>
                  <a:srgbClr val="66FF66"/>
                </a:solidFill>
              </a:rPr>
              <a:t>minded</a:t>
            </a:r>
            <a:endParaRPr lang="en-US" dirty="0">
              <a:solidFill>
                <a:srgbClr val="66FF66"/>
              </a:solidFill>
            </a:endParaRPr>
          </a:p>
          <a:p>
            <a:pPr>
              <a:spcBef>
                <a:spcPts val="0"/>
              </a:spcBef>
              <a:spcAft>
                <a:spcPts val="300"/>
              </a:spcAft>
              <a:buClr>
                <a:srgbClr val="FFFF00"/>
              </a:buClr>
            </a:pPr>
            <a:r>
              <a:rPr lang="en-US" dirty="0" smtClean="0">
                <a:solidFill>
                  <a:srgbClr val="66FFFF"/>
                </a:solidFill>
              </a:rPr>
              <a:t>Good behavior</a:t>
            </a:r>
            <a:endParaRPr lang="en-US" dirty="0">
              <a:solidFill>
                <a:srgbClr val="66FFFF"/>
              </a:solidFill>
            </a:endParaRPr>
          </a:p>
          <a:p>
            <a:pPr>
              <a:spcBef>
                <a:spcPts val="0"/>
              </a:spcBef>
              <a:spcAft>
                <a:spcPts val="300"/>
              </a:spcAft>
              <a:buClr>
                <a:srgbClr val="FFFF00"/>
              </a:buClr>
            </a:pPr>
            <a:r>
              <a:rPr lang="en-US" dirty="0" smtClean="0">
                <a:solidFill>
                  <a:srgbClr val="66FFFF"/>
                </a:solidFill>
              </a:rPr>
              <a:t>Hospitable</a:t>
            </a:r>
          </a:p>
          <a:p>
            <a:pPr>
              <a:spcBef>
                <a:spcPts val="0"/>
              </a:spcBef>
              <a:spcAft>
                <a:spcPts val="300"/>
              </a:spcAft>
              <a:buClr>
                <a:srgbClr val="FFFF00"/>
              </a:buClr>
            </a:pPr>
            <a:r>
              <a:rPr lang="en-US" dirty="0">
                <a:solidFill>
                  <a:srgbClr val="FFFFFF"/>
                </a:solidFill>
              </a:rPr>
              <a:t>A</a:t>
            </a:r>
            <a:r>
              <a:rPr lang="en-US" dirty="0" smtClean="0">
                <a:solidFill>
                  <a:srgbClr val="FFFFFF"/>
                </a:solidFill>
              </a:rPr>
              <a:t>ble </a:t>
            </a:r>
            <a:r>
              <a:rPr lang="en-US" dirty="0">
                <a:solidFill>
                  <a:srgbClr val="FFFFFF"/>
                </a:solidFill>
              </a:rPr>
              <a:t>to </a:t>
            </a:r>
            <a:r>
              <a:rPr lang="en-US" dirty="0" smtClean="0">
                <a:solidFill>
                  <a:srgbClr val="FFFFFF"/>
                </a:solidFill>
              </a:rPr>
              <a:t>teach</a:t>
            </a:r>
            <a:endParaRPr lang="en-US" dirty="0">
              <a:solidFill>
                <a:srgbClr val="FFFFFF"/>
              </a:solidFill>
            </a:endParaRPr>
          </a:p>
          <a:p>
            <a:pPr>
              <a:spcBef>
                <a:spcPts val="0"/>
              </a:spcBef>
              <a:spcAft>
                <a:spcPts val="300"/>
              </a:spcAft>
              <a:buClr>
                <a:srgbClr val="FFFF00"/>
              </a:buClr>
            </a:pPr>
            <a:r>
              <a:rPr lang="en-US" dirty="0" smtClean="0">
                <a:solidFill>
                  <a:srgbClr val="66FF66"/>
                </a:solidFill>
              </a:rPr>
              <a:t>Not </a:t>
            </a:r>
            <a:r>
              <a:rPr lang="en-US" dirty="0">
                <a:solidFill>
                  <a:srgbClr val="66FF66"/>
                </a:solidFill>
              </a:rPr>
              <a:t>given to </a:t>
            </a:r>
            <a:r>
              <a:rPr lang="en-US" dirty="0" smtClean="0">
                <a:solidFill>
                  <a:srgbClr val="66FF66"/>
                </a:solidFill>
              </a:rPr>
              <a:t>wine</a:t>
            </a:r>
            <a:endParaRPr lang="en-US" dirty="0">
              <a:solidFill>
                <a:srgbClr val="66FF66"/>
              </a:solidFill>
            </a:endParaRPr>
          </a:p>
          <a:p>
            <a:pPr>
              <a:spcBef>
                <a:spcPts val="0"/>
              </a:spcBef>
              <a:spcAft>
                <a:spcPts val="300"/>
              </a:spcAft>
              <a:buClr>
                <a:srgbClr val="FFFF00"/>
              </a:buClr>
            </a:pPr>
            <a:r>
              <a:rPr lang="en-US" dirty="0" smtClean="0">
                <a:solidFill>
                  <a:srgbClr val="66FF66"/>
                </a:solidFill>
              </a:rPr>
              <a:t>Not violent</a:t>
            </a:r>
            <a:endParaRPr lang="en-US" dirty="0">
              <a:solidFill>
                <a:srgbClr val="66FF66"/>
              </a:solidFill>
            </a:endParaRPr>
          </a:p>
          <a:p>
            <a:pPr>
              <a:spcBef>
                <a:spcPts val="0"/>
              </a:spcBef>
              <a:spcAft>
                <a:spcPts val="300"/>
              </a:spcAft>
              <a:buClr>
                <a:srgbClr val="FFFF00"/>
              </a:buClr>
            </a:pPr>
            <a:r>
              <a:rPr lang="en-US" dirty="0" smtClean="0">
                <a:solidFill>
                  <a:srgbClr val="66FF66"/>
                </a:solidFill>
              </a:rPr>
              <a:t>Not </a:t>
            </a:r>
            <a:r>
              <a:rPr lang="en-US" dirty="0">
                <a:solidFill>
                  <a:srgbClr val="66FF66"/>
                </a:solidFill>
              </a:rPr>
              <a:t>greedy for </a:t>
            </a:r>
            <a:r>
              <a:rPr lang="en-US" dirty="0" smtClean="0">
                <a:solidFill>
                  <a:srgbClr val="66FF66"/>
                </a:solidFill>
              </a:rPr>
              <a:t>money</a:t>
            </a:r>
            <a:endParaRPr lang="en-US" dirty="0">
              <a:solidFill>
                <a:srgbClr val="66FF66"/>
              </a:solidFill>
            </a:endParaRPr>
          </a:p>
          <a:p>
            <a:pPr>
              <a:spcBef>
                <a:spcPts val="0"/>
              </a:spcBef>
              <a:spcAft>
                <a:spcPts val="300"/>
              </a:spcAft>
              <a:buClr>
                <a:srgbClr val="FFFF00"/>
              </a:buClr>
            </a:pPr>
            <a:r>
              <a:rPr lang="en-US" dirty="0" smtClean="0">
                <a:solidFill>
                  <a:srgbClr val="66FF66"/>
                </a:solidFill>
              </a:rPr>
              <a:t>Gentle</a:t>
            </a:r>
          </a:p>
          <a:p>
            <a:pPr>
              <a:spcBef>
                <a:spcPts val="0"/>
              </a:spcBef>
              <a:spcAft>
                <a:spcPts val="300"/>
              </a:spcAft>
              <a:buClr>
                <a:srgbClr val="FFFF00"/>
              </a:buClr>
            </a:pPr>
            <a:r>
              <a:rPr lang="en-US" dirty="0">
                <a:solidFill>
                  <a:srgbClr val="66FF66"/>
                </a:solidFill>
              </a:rPr>
              <a:t>Not </a:t>
            </a:r>
            <a:r>
              <a:rPr lang="en-US" dirty="0" smtClean="0">
                <a:solidFill>
                  <a:srgbClr val="66FF66"/>
                </a:solidFill>
              </a:rPr>
              <a:t>quarrelsome</a:t>
            </a:r>
          </a:p>
          <a:p>
            <a:pPr>
              <a:spcBef>
                <a:spcPts val="0"/>
              </a:spcBef>
              <a:spcAft>
                <a:spcPts val="300"/>
              </a:spcAft>
              <a:buClr>
                <a:srgbClr val="FFFF00"/>
              </a:buClr>
            </a:pPr>
            <a:r>
              <a:rPr lang="en-US" dirty="0">
                <a:solidFill>
                  <a:srgbClr val="66FF66"/>
                </a:solidFill>
              </a:rPr>
              <a:t>Not </a:t>
            </a:r>
            <a:r>
              <a:rPr lang="en-US" dirty="0" smtClean="0">
                <a:solidFill>
                  <a:srgbClr val="66FF66"/>
                </a:solidFill>
              </a:rPr>
              <a:t>covetous</a:t>
            </a:r>
            <a:endParaRPr lang="en-US" dirty="0">
              <a:solidFill>
                <a:srgbClr val="66FF66"/>
              </a:solidFill>
            </a:endParaRPr>
          </a:p>
        </p:txBody>
      </p:sp>
      <p:sp>
        <p:nvSpPr>
          <p:cNvPr id="6" name="Content Placeholder 5"/>
          <p:cNvSpPr>
            <a:spLocks noGrp="1"/>
          </p:cNvSpPr>
          <p:nvPr>
            <p:ph sz="half" idx="2"/>
          </p:nvPr>
        </p:nvSpPr>
        <p:spPr>
          <a:xfrm>
            <a:off x="3810000" y="838200"/>
            <a:ext cx="5334000" cy="6019800"/>
          </a:xfrm>
        </p:spPr>
        <p:txBody>
          <a:bodyPr>
            <a:noAutofit/>
          </a:bodyPr>
          <a:lstStyle/>
          <a:p>
            <a:pPr>
              <a:spcBef>
                <a:spcPts val="0"/>
              </a:spcBef>
              <a:spcAft>
                <a:spcPts val="300"/>
              </a:spcAft>
              <a:buClr>
                <a:srgbClr val="FFFF00"/>
              </a:buClr>
            </a:pPr>
            <a:r>
              <a:rPr lang="en-US" dirty="0" smtClean="0">
                <a:solidFill>
                  <a:srgbClr val="FFFFFF"/>
                </a:solidFill>
              </a:rPr>
              <a:t>Rules </a:t>
            </a:r>
            <a:r>
              <a:rPr lang="en-US" dirty="0">
                <a:solidFill>
                  <a:srgbClr val="FFFFFF"/>
                </a:solidFill>
              </a:rPr>
              <a:t>his own house well</a:t>
            </a:r>
            <a:r>
              <a:rPr lang="en-US" dirty="0" smtClean="0">
                <a:solidFill>
                  <a:srgbClr val="FFFFFF"/>
                </a:solidFill>
              </a:rPr>
              <a:t>, having his children </a:t>
            </a:r>
            <a:r>
              <a:rPr lang="en-US" dirty="0">
                <a:solidFill>
                  <a:srgbClr val="FFFFFF"/>
                </a:solidFill>
              </a:rPr>
              <a:t>in </a:t>
            </a:r>
            <a:r>
              <a:rPr lang="en-US" dirty="0" smtClean="0">
                <a:solidFill>
                  <a:srgbClr val="FFFFFF"/>
                </a:solidFill>
              </a:rPr>
              <a:t>submission…</a:t>
            </a:r>
          </a:p>
          <a:p>
            <a:pPr>
              <a:spcBef>
                <a:spcPts val="0"/>
              </a:spcBef>
              <a:spcAft>
                <a:spcPts val="300"/>
              </a:spcAft>
              <a:buClr>
                <a:srgbClr val="FFFF00"/>
              </a:buClr>
            </a:pPr>
            <a:r>
              <a:rPr lang="en-US" dirty="0" smtClean="0">
                <a:solidFill>
                  <a:srgbClr val="FFFFFF"/>
                </a:solidFill>
              </a:rPr>
              <a:t>Having faithful children…</a:t>
            </a:r>
            <a:endParaRPr lang="en-US" dirty="0">
              <a:solidFill>
                <a:srgbClr val="FFFFFF"/>
              </a:solidFill>
            </a:endParaRPr>
          </a:p>
          <a:p>
            <a:pPr>
              <a:spcBef>
                <a:spcPts val="0"/>
              </a:spcBef>
              <a:spcAft>
                <a:spcPts val="300"/>
              </a:spcAft>
              <a:buClr>
                <a:srgbClr val="FFFF00"/>
              </a:buClr>
            </a:pPr>
            <a:r>
              <a:rPr lang="en-US" dirty="0" smtClean="0">
                <a:solidFill>
                  <a:srgbClr val="FFFFFF"/>
                </a:solidFill>
              </a:rPr>
              <a:t>Not </a:t>
            </a:r>
            <a:r>
              <a:rPr lang="en-US" dirty="0">
                <a:solidFill>
                  <a:srgbClr val="FFFFFF"/>
                </a:solidFill>
              </a:rPr>
              <a:t>a </a:t>
            </a:r>
            <a:r>
              <a:rPr lang="en-US" dirty="0" smtClean="0">
                <a:solidFill>
                  <a:srgbClr val="FFFFFF"/>
                </a:solidFill>
              </a:rPr>
              <a:t>novice</a:t>
            </a:r>
            <a:endParaRPr lang="en-US" dirty="0">
              <a:solidFill>
                <a:srgbClr val="FFFFFF"/>
              </a:solidFill>
            </a:endParaRPr>
          </a:p>
          <a:p>
            <a:pPr>
              <a:spcBef>
                <a:spcPts val="0"/>
              </a:spcBef>
              <a:spcAft>
                <a:spcPts val="300"/>
              </a:spcAft>
              <a:buClr>
                <a:srgbClr val="FFFF00"/>
              </a:buClr>
            </a:pPr>
            <a:r>
              <a:rPr lang="en-US" dirty="0" smtClean="0">
                <a:solidFill>
                  <a:srgbClr val="FFFFFF"/>
                </a:solidFill>
              </a:rPr>
              <a:t>He </a:t>
            </a:r>
            <a:r>
              <a:rPr lang="en-US" dirty="0">
                <a:solidFill>
                  <a:srgbClr val="FFFFFF"/>
                </a:solidFill>
              </a:rPr>
              <a:t>must have a good testimony among those who are </a:t>
            </a:r>
            <a:r>
              <a:rPr lang="en-US" dirty="0" smtClean="0">
                <a:solidFill>
                  <a:srgbClr val="FFFFFF"/>
                </a:solidFill>
              </a:rPr>
              <a:t>outside</a:t>
            </a:r>
          </a:p>
          <a:p>
            <a:pPr>
              <a:spcBef>
                <a:spcPts val="0"/>
              </a:spcBef>
              <a:spcAft>
                <a:spcPts val="300"/>
              </a:spcAft>
              <a:buClr>
                <a:srgbClr val="FFFF00"/>
              </a:buClr>
            </a:pPr>
            <a:r>
              <a:rPr lang="en-US" dirty="0" smtClean="0">
                <a:solidFill>
                  <a:srgbClr val="FFFFFF"/>
                </a:solidFill>
              </a:rPr>
              <a:t>Not self-willed</a:t>
            </a:r>
          </a:p>
          <a:p>
            <a:pPr>
              <a:spcBef>
                <a:spcPts val="0"/>
              </a:spcBef>
              <a:spcAft>
                <a:spcPts val="300"/>
              </a:spcAft>
              <a:buClr>
                <a:srgbClr val="FFFF00"/>
              </a:buClr>
            </a:pPr>
            <a:r>
              <a:rPr lang="en-US" dirty="0" smtClean="0">
                <a:solidFill>
                  <a:srgbClr val="FFFFFF"/>
                </a:solidFill>
              </a:rPr>
              <a:t>Not quick-tempered</a:t>
            </a:r>
          </a:p>
          <a:p>
            <a:pPr>
              <a:spcBef>
                <a:spcPts val="0"/>
              </a:spcBef>
              <a:spcAft>
                <a:spcPts val="300"/>
              </a:spcAft>
              <a:buClr>
                <a:srgbClr val="FFFF00"/>
              </a:buClr>
            </a:pPr>
            <a:r>
              <a:rPr lang="en-US" dirty="0" smtClean="0">
                <a:solidFill>
                  <a:srgbClr val="66FFFF"/>
                </a:solidFill>
              </a:rPr>
              <a:t>Lover of what is good</a:t>
            </a:r>
          </a:p>
          <a:p>
            <a:pPr>
              <a:spcBef>
                <a:spcPts val="0"/>
              </a:spcBef>
              <a:spcAft>
                <a:spcPts val="300"/>
              </a:spcAft>
              <a:buClr>
                <a:srgbClr val="FFFF00"/>
              </a:buClr>
            </a:pPr>
            <a:r>
              <a:rPr lang="en-US" dirty="0" smtClean="0">
                <a:solidFill>
                  <a:srgbClr val="66FFFF"/>
                </a:solidFill>
              </a:rPr>
              <a:t>Just</a:t>
            </a:r>
          </a:p>
          <a:p>
            <a:pPr>
              <a:spcBef>
                <a:spcPts val="0"/>
              </a:spcBef>
              <a:spcAft>
                <a:spcPts val="300"/>
              </a:spcAft>
              <a:buClr>
                <a:srgbClr val="FFFF00"/>
              </a:buClr>
            </a:pPr>
            <a:r>
              <a:rPr lang="en-US" dirty="0" smtClean="0">
                <a:solidFill>
                  <a:srgbClr val="66FFFF"/>
                </a:solidFill>
              </a:rPr>
              <a:t>Holy</a:t>
            </a:r>
          </a:p>
          <a:p>
            <a:pPr>
              <a:spcBef>
                <a:spcPts val="0"/>
              </a:spcBef>
              <a:spcAft>
                <a:spcPts val="300"/>
              </a:spcAft>
              <a:buClr>
                <a:srgbClr val="FFFF00"/>
              </a:buClr>
            </a:pPr>
            <a:r>
              <a:rPr lang="en-US" dirty="0" smtClean="0">
                <a:solidFill>
                  <a:srgbClr val="66FF66"/>
                </a:solidFill>
              </a:rPr>
              <a:t>Self-controlled</a:t>
            </a:r>
          </a:p>
          <a:p>
            <a:pPr>
              <a:spcBef>
                <a:spcPts val="0"/>
              </a:spcBef>
              <a:spcAft>
                <a:spcPts val="300"/>
              </a:spcAft>
              <a:buClr>
                <a:srgbClr val="FFFF00"/>
              </a:buClr>
            </a:pPr>
            <a:r>
              <a:rPr lang="en-US" dirty="0" smtClean="0">
                <a:solidFill>
                  <a:srgbClr val="FFFFFF"/>
                </a:solidFill>
              </a:rPr>
              <a:t>Holding fast the faithful word…</a:t>
            </a:r>
            <a:endParaRPr lang="en-US" dirty="0">
              <a:solidFill>
                <a:srgbClr val="FFFFFF"/>
              </a:solidFill>
            </a:endParaRPr>
          </a:p>
        </p:txBody>
      </p:sp>
    </p:spTree>
    <p:extLst>
      <p:ext uri="{BB962C8B-B14F-4D97-AF65-F5344CB8AC3E}">
        <p14:creationId xmlns:p14="http://schemas.microsoft.com/office/powerpoint/2010/main" val="310520853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b="1" dirty="0" smtClean="0">
                <a:solidFill>
                  <a:srgbClr val="FFFF00"/>
                </a:solidFill>
                <a:effectLst>
                  <a:outerShdw blurRad="50800" dist="38100" dir="2700000" algn="tl" rotWithShape="0">
                    <a:srgbClr val="000000">
                      <a:alpha val="43000"/>
                    </a:srgbClr>
                  </a:outerShdw>
                </a:effectLst>
              </a:rPr>
              <a:t>Work Explains Qualifications (</a:t>
            </a:r>
            <a:r>
              <a:rPr lang="en-US" sz="3800" b="1" dirty="0" smtClean="0">
                <a:solidFill>
                  <a:srgbClr val="FFFF66"/>
                </a:solidFill>
                <a:effectLst>
                  <a:outerShdw blurRad="50800" dist="38100" dir="2700000" algn="tl" rotWithShape="0">
                    <a:srgbClr val="000000">
                      <a:alpha val="43000"/>
                    </a:srgbClr>
                  </a:outerShdw>
                </a:effectLst>
              </a:rPr>
              <a:t>Teaching</a:t>
            </a:r>
            <a:r>
              <a:rPr lang="en-US" sz="4000" b="1" dirty="0" smtClean="0">
                <a:solidFill>
                  <a:srgbClr val="FFFF00"/>
                </a:solidFill>
                <a:effectLst>
                  <a:outerShdw blurRad="50800" dist="38100" dir="2700000" algn="tl" rotWithShape="0">
                    <a:srgbClr val="000000">
                      <a:alpha val="43000"/>
                    </a:srgbClr>
                  </a:outerShdw>
                </a:effectLst>
              </a:rPr>
              <a:t>)</a:t>
            </a:r>
            <a:endParaRPr lang="en-US" sz="4000" b="1" dirty="0">
              <a:solidFill>
                <a:srgbClr val="FFFF00"/>
              </a:solidFill>
              <a:effectLst>
                <a:outerShdw blurRad="50800" dist="38100" dir="2700000" algn="tl" rotWithShape="0">
                  <a:srgbClr val="000000">
                    <a:alpha val="43000"/>
                  </a:srgbClr>
                </a:outerShdw>
              </a:effectLst>
            </a:endParaRPr>
          </a:p>
        </p:txBody>
      </p:sp>
      <p:sp>
        <p:nvSpPr>
          <p:cNvPr id="5" name="Content Placeholder 4"/>
          <p:cNvSpPr>
            <a:spLocks noGrp="1"/>
          </p:cNvSpPr>
          <p:nvPr>
            <p:ph sz="half" idx="1"/>
          </p:nvPr>
        </p:nvSpPr>
        <p:spPr>
          <a:xfrm>
            <a:off x="76200" y="762000"/>
            <a:ext cx="4343400" cy="6096000"/>
          </a:xfrm>
        </p:spPr>
        <p:txBody>
          <a:bodyPr>
            <a:noAutofit/>
          </a:bodyPr>
          <a:lstStyle/>
          <a:p>
            <a:pPr>
              <a:spcBef>
                <a:spcPts val="0"/>
              </a:spcBef>
              <a:spcAft>
                <a:spcPts val="300"/>
              </a:spcAft>
              <a:buClr>
                <a:srgbClr val="FFFF00"/>
              </a:buClr>
            </a:pPr>
            <a:r>
              <a:rPr lang="en-US" dirty="0" smtClean="0">
                <a:solidFill>
                  <a:srgbClr val="66FFFF"/>
                </a:solidFill>
              </a:rPr>
              <a:t>Blameless</a:t>
            </a:r>
          </a:p>
          <a:p>
            <a:pPr>
              <a:spcBef>
                <a:spcPts val="0"/>
              </a:spcBef>
              <a:spcAft>
                <a:spcPts val="300"/>
              </a:spcAft>
              <a:buClr>
                <a:srgbClr val="FFFF00"/>
              </a:buClr>
            </a:pPr>
            <a:r>
              <a:rPr lang="en-US" dirty="0">
                <a:solidFill>
                  <a:schemeClr val="bg1"/>
                </a:solidFill>
              </a:rPr>
              <a:t>H</a:t>
            </a:r>
            <a:r>
              <a:rPr lang="en-US" dirty="0" smtClean="0">
                <a:solidFill>
                  <a:schemeClr val="bg1"/>
                </a:solidFill>
              </a:rPr>
              <a:t>usband </a:t>
            </a:r>
            <a:r>
              <a:rPr lang="en-US" dirty="0">
                <a:solidFill>
                  <a:schemeClr val="bg1"/>
                </a:solidFill>
              </a:rPr>
              <a:t>of one </a:t>
            </a:r>
            <a:r>
              <a:rPr lang="en-US" dirty="0" smtClean="0">
                <a:solidFill>
                  <a:schemeClr val="bg1"/>
                </a:solidFill>
              </a:rPr>
              <a:t>wife</a:t>
            </a:r>
            <a:endParaRPr lang="en-US" dirty="0">
              <a:solidFill>
                <a:schemeClr val="bg1"/>
              </a:solidFill>
            </a:endParaRPr>
          </a:p>
          <a:p>
            <a:pPr>
              <a:spcBef>
                <a:spcPts val="0"/>
              </a:spcBef>
              <a:spcAft>
                <a:spcPts val="300"/>
              </a:spcAft>
              <a:buClr>
                <a:srgbClr val="FFFF00"/>
              </a:buClr>
            </a:pPr>
            <a:r>
              <a:rPr lang="en-US" dirty="0" smtClean="0">
                <a:solidFill>
                  <a:srgbClr val="66FF66"/>
                </a:solidFill>
              </a:rPr>
              <a:t>Temperate</a:t>
            </a:r>
          </a:p>
          <a:p>
            <a:pPr>
              <a:spcBef>
                <a:spcPts val="0"/>
              </a:spcBef>
              <a:spcAft>
                <a:spcPts val="300"/>
              </a:spcAft>
              <a:buClr>
                <a:srgbClr val="FFFF00"/>
              </a:buClr>
            </a:pPr>
            <a:r>
              <a:rPr lang="en-US" dirty="0">
                <a:solidFill>
                  <a:srgbClr val="66FF66"/>
                </a:solidFill>
              </a:rPr>
              <a:t>S</a:t>
            </a:r>
            <a:r>
              <a:rPr lang="en-US" dirty="0" smtClean="0">
                <a:solidFill>
                  <a:srgbClr val="66FF66"/>
                </a:solidFill>
              </a:rPr>
              <a:t>ober</a:t>
            </a:r>
            <a:r>
              <a:rPr lang="en-US" dirty="0">
                <a:solidFill>
                  <a:srgbClr val="66FF66"/>
                </a:solidFill>
              </a:rPr>
              <a:t>-</a:t>
            </a:r>
            <a:r>
              <a:rPr lang="en-US" dirty="0" smtClean="0">
                <a:solidFill>
                  <a:srgbClr val="66FF66"/>
                </a:solidFill>
              </a:rPr>
              <a:t>minded</a:t>
            </a:r>
            <a:endParaRPr lang="en-US" dirty="0">
              <a:solidFill>
                <a:srgbClr val="66FF66"/>
              </a:solidFill>
            </a:endParaRPr>
          </a:p>
          <a:p>
            <a:pPr>
              <a:spcBef>
                <a:spcPts val="0"/>
              </a:spcBef>
              <a:spcAft>
                <a:spcPts val="300"/>
              </a:spcAft>
              <a:buClr>
                <a:srgbClr val="FFFF00"/>
              </a:buClr>
            </a:pPr>
            <a:r>
              <a:rPr lang="en-US" dirty="0" smtClean="0">
                <a:solidFill>
                  <a:srgbClr val="66FFFF"/>
                </a:solidFill>
              </a:rPr>
              <a:t>Good behavior</a:t>
            </a:r>
            <a:endParaRPr lang="en-US" dirty="0">
              <a:solidFill>
                <a:srgbClr val="66FFFF"/>
              </a:solidFill>
            </a:endParaRPr>
          </a:p>
          <a:p>
            <a:pPr>
              <a:spcBef>
                <a:spcPts val="0"/>
              </a:spcBef>
              <a:spcAft>
                <a:spcPts val="300"/>
              </a:spcAft>
              <a:buClr>
                <a:srgbClr val="FFFF00"/>
              </a:buClr>
            </a:pPr>
            <a:r>
              <a:rPr lang="en-US" dirty="0" smtClean="0">
                <a:solidFill>
                  <a:srgbClr val="66FFFF"/>
                </a:solidFill>
              </a:rPr>
              <a:t>Hospitable</a:t>
            </a:r>
          </a:p>
          <a:p>
            <a:pPr>
              <a:spcBef>
                <a:spcPts val="0"/>
              </a:spcBef>
              <a:spcAft>
                <a:spcPts val="300"/>
              </a:spcAft>
              <a:buClr>
                <a:srgbClr val="FFFF00"/>
              </a:buClr>
            </a:pPr>
            <a:r>
              <a:rPr lang="en-US" dirty="0">
                <a:solidFill>
                  <a:srgbClr val="FFFF66"/>
                </a:solidFill>
              </a:rPr>
              <a:t>A</a:t>
            </a:r>
            <a:r>
              <a:rPr lang="en-US" dirty="0" smtClean="0">
                <a:solidFill>
                  <a:srgbClr val="FFFF66"/>
                </a:solidFill>
              </a:rPr>
              <a:t>ble </a:t>
            </a:r>
            <a:r>
              <a:rPr lang="en-US" dirty="0">
                <a:solidFill>
                  <a:srgbClr val="FFFF66"/>
                </a:solidFill>
              </a:rPr>
              <a:t>to </a:t>
            </a:r>
            <a:r>
              <a:rPr lang="en-US" dirty="0" smtClean="0">
                <a:solidFill>
                  <a:srgbClr val="FFFF66"/>
                </a:solidFill>
              </a:rPr>
              <a:t>teach</a:t>
            </a:r>
            <a:endParaRPr lang="en-US" dirty="0">
              <a:solidFill>
                <a:srgbClr val="FFFF66"/>
              </a:solidFill>
            </a:endParaRPr>
          </a:p>
          <a:p>
            <a:pPr>
              <a:spcBef>
                <a:spcPts val="0"/>
              </a:spcBef>
              <a:spcAft>
                <a:spcPts val="300"/>
              </a:spcAft>
              <a:buClr>
                <a:srgbClr val="FFFF00"/>
              </a:buClr>
            </a:pPr>
            <a:r>
              <a:rPr lang="en-US" dirty="0" smtClean="0">
                <a:solidFill>
                  <a:srgbClr val="66FF66"/>
                </a:solidFill>
              </a:rPr>
              <a:t>Not </a:t>
            </a:r>
            <a:r>
              <a:rPr lang="en-US" dirty="0">
                <a:solidFill>
                  <a:srgbClr val="66FF66"/>
                </a:solidFill>
              </a:rPr>
              <a:t>given to </a:t>
            </a:r>
            <a:r>
              <a:rPr lang="en-US" dirty="0" smtClean="0">
                <a:solidFill>
                  <a:srgbClr val="66FF66"/>
                </a:solidFill>
              </a:rPr>
              <a:t>wine</a:t>
            </a:r>
            <a:endParaRPr lang="en-US" dirty="0">
              <a:solidFill>
                <a:srgbClr val="66FF66"/>
              </a:solidFill>
            </a:endParaRPr>
          </a:p>
          <a:p>
            <a:pPr>
              <a:spcBef>
                <a:spcPts val="0"/>
              </a:spcBef>
              <a:spcAft>
                <a:spcPts val="300"/>
              </a:spcAft>
              <a:buClr>
                <a:srgbClr val="FFFF00"/>
              </a:buClr>
            </a:pPr>
            <a:r>
              <a:rPr lang="en-US" dirty="0" smtClean="0">
                <a:solidFill>
                  <a:srgbClr val="66FF66"/>
                </a:solidFill>
              </a:rPr>
              <a:t>Not violent</a:t>
            </a:r>
            <a:endParaRPr lang="en-US" dirty="0">
              <a:solidFill>
                <a:srgbClr val="66FF66"/>
              </a:solidFill>
            </a:endParaRPr>
          </a:p>
          <a:p>
            <a:pPr>
              <a:spcBef>
                <a:spcPts val="0"/>
              </a:spcBef>
              <a:spcAft>
                <a:spcPts val="300"/>
              </a:spcAft>
              <a:buClr>
                <a:srgbClr val="FFFF00"/>
              </a:buClr>
            </a:pPr>
            <a:r>
              <a:rPr lang="en-US" dirty="0" smtClean="0">
                <a:solidFill>
                  <a:srgbClr val="66FF66"/>
                </a:solidFill>
              </a:rPr>
              <a:t>Not </a:t>
            </a:r>
            <a:r>
              <a:rPr lang="en-US" dirty="0">
                <a:solidFill>
                  <a:srgbClr val="66FF66"/>
                </a:solidFill>
              </a:rPr>
              <a:t>greedy for </a:t>
            </a:r>
            <a:r>
              <a:rPr lang="en-US" dirty="0" smtClean="0">
                <a:solidFill>
                  <a:srgbClr val="66FF66"/>
                </a:solidFill>
              </a:rPr>
              <a:t>money</a:t>
            </a:r>
            <a:endParaRPr lang="en-US" dirty="0">
              <a:solidFill>
                <a:srgbClr val="66FF66"/>
              </a:solidFill>
            </a:endParaRPr>
          </a:p>
          <a:p>
            <a:pPr>
              <a:spcBef>
                <a:spcPts val="0"/>
              </a:spcBef>
              <a:spcAft>
                <a:spcPts val="300"/>
              </a:spcAft>
              <a:buClr>
                <a:srgbClr val="FFFF00"/>
              </a:buClr>
            </a:pPr>
            <a:r>
              <a:rPr lang="en-US" dirty="0" smtClean="0">
                <a:solidFill>
                  <a:srgbClr val="66FF66"/>
                </a:solidFill>
              </a:rPr>
              <a:t>Gentle</a:t>
            </a:r>
          </a:p>
          <a:p>
            <a:pPr>
              <a:spcBef>
                <a:spcPts val="0"/>
              </a:spcBef>
              <a:spcAft>
                <a:spcPts val="300"/>
              </a:spcAft>
              <a:buClr>
                <a:srgbClr val="FFFF00"/>
              </a:buClr>
            </a:pPr>
            <a:r>
              <a:rPr lang="en-US" dirty="0">
                <a:solidFill>
                  <a:srgbClr val="66FF66"/>
                </a:solidFill>
              </a:rPr>
              <a:t>Not </a:t>
            </a:r>
            <a:r>
              <a:rPr lang="en-US" dirty="0" smtClean="0">
                <a:solidFill>
                  <a:srgbClr val="66FF66"/>
                </a:solidFill>
              </a:rPr>
              <a:t>quarrelsome</a:t>
            </a:r>
          </a:p>
          <a:p>
            <a:pPr>
              <a:spcBef>
                <a:spcPts val="0"/>
              </a:spcBef>
              <a:spcAft>
                <a:spcPts val="300"/>
              </a:spcAft>
              <a:buClr>
                <a:srgbClr val="FFFF00"/>
              </a:buClr>
            </a:pPr>
            <a:r>
              <a:rPr lang="en-US" dirty="0">
                <a:solidFill>
                  <a:srgbClr val="66FF66"/>
                </a:solidFill>
              </a:rPr>
              <a:t>Not </a:t>
            </a:r>
            <a:r>
              <a:rPr lang="en-US" dirty="0" smtClean="0">
                <a:solidFill>
                  <a:srgbClr val="66FF66"/>
                </a:solidFill>
              </a:rPr>
              <a:t>covetous</a:t>
            </a:r>
            <a:endParaRPr lang="en-US" dirty="0">
              <a:solidFill>
                <a:srgbClr val="66FF66"/>
              </a:solidFill>
            </a:endParaRPr>
          </a:p>
        </p:txBody>
      </p:sp>
      <p:sp>
        <p:nvSpPr>
          <p:cNvPr id="6" name="Content Placeholder 5"/>
          <p:cNvSpPr>
            <a:spLocks noGrp="1"/>
          </p:cNvSpPr>
          <p:nvPr>
            <p:ph sz="half" idx="2"/>
          </p:nvPr>
        </p:nvSpPr>
        <p:spPr>
          <a:xfrm>
            <a:off x="3810000" y="838200"/>
            <a:ext cx="5334000" cy="6019800"/>
          </a:xfrm>
        </p:spPr>
        <p:txBody>
          <a:bodyPr>
            <a:noAutofit/>
          </a:bodyPr>
          <a:lstStyle/>
          <a:p>
            <a:pPr>
              <a:spcBef>
                <a:spcPts val="0"/>
              </a:spcBef>
              <a:spcAft>
                <a:spcPts val="300"/>
              </a:spcAft>
              <a:buClr>
                <a:srgbClr val="FFFF00"/>
              </a:buClr>
            </a:pPr>
            <a:r>
              <a:rPr lang="en-US" dirty="0" smtClean="0">
                <a:solidFill>
                  <a:srgbClr val="FFFFFF"/>
                </a:solidFill>
              </a:rPr>
              <a:t>Rules </a:t>
            </a:r>
            <a:r>
              <a:rPr lang="en-US" dirty="0">
                <a:solidFill>
                  <a:srgbClr val="FFFFFF"/>
                </a:solidFill>
              </a:rPr>
              <a:t>his own house well</a:t>
            </a:r>
            <a:r>
              <a:rPr lang="en-US" dirty="0" smtClean="0">
                <a:solidFill>
                  <a:srgbClr val="FFFFFF"/>
                </a:solidFill>
              </a:rPr>
              <a:t>, having his children </a:t>
            </a:r>
            <a:r>
              <a:rPr lang="en-US" dirty="0">
                <a:solidFill>
                  <a:srgbClr val="FFFFFF"/>
                </a:solidFill>
              </a:rPr>
              <a:t>in </a:t>
            </a:r>
            <a:r>
              <a:rPr lang="en-US" dirty="0" smtClean="0">
                <a:solidFill>
                  <a:srgbClr val="FFFFFF"/>
                </a:solidFill>
              </a:rPr>
              <a:t>submission…</a:t>
            </a:r>
          </a:p>
          <a:p>
            <a:pPr>
              <a:spcBef>
                <a:spcPts val="0"/>
              </a:spcBef>
              <a:spcAft>
                <a:spcPts val="300"/>
              </a:spcAft>
              <a:buClr>
                <a:srgbClr val="FFFF00"/>
              </a:buClr>
            </a:pPr>
            <a:r>
              <a:rPr lang="en-US" dirty="0" smtClean="0">
                <a:solidFill>
                  <a:srgbClr val="FFFFFF"/>
                </a:solidFill>
              </a:rPr>
              <a:t>Having faithful children…</a:t>
            </a:r>
            <a:endParaRPr lang="en-US" dirty="0">
              <a:solidFill>
                <a:srgbClr val="FFFFFF"/>
              </a:solidFill>
            </a:endParaRPr>
          </a:p>
          <a:p>
            <a:pPr>
              <a:spcBef>
                <a:spcPts val="0"/>
              </a:spcBef>
              <a:spcAft>
                <a:spcPts val="300"/>
              </a:spcAft>
              <a:buClr>
                <a:srgbClr val="FFFF00"/>
              </a:buClr>
            </a:pPr>
            <a:r>
              <a:rPr lang="en-US" dirty="0" smtClean="0">
                <a:solidFill>
                  <a:srgbClr val="FFFF66"/>
                </a:solidFill>
              </a:rPr>
              <a:t>Not </a:t>
            </a:r>
            <a:r>
              <a:rPr lang="en-US" dirty="0">
                <a:solidFill>
                  <a:srgbClr val="FFFF66"/>
                </a:solidFill>
              </a:rPr>
              <a:t>a </a:t>
            </a:r>
            <a:r>
              <a:rPr lang="en-US" dirty="0" smtClean="0">
                <a:solidFill>
                  <a:srgbClr val="FFFF66"/>
                </a:solidFill>
              </a:rPr>
              <a:t>novice</a:t>
            </a:r>
            <a:endParaRPr lang="en-US" dirty="0">
              <a:solidFill>
                <a:srgbClr val="FFFF66"/>
              </a:solidFill>
            </a:endParaRPr>
          </a:p>
          <a:p>
            <a:pPr>
              <a:spcBef>
                <a:spcPts val="0"/>
              </a:spcBef>
              <a:spcAft>
                <a:spcPts val="300"/>
              </a:spcAft>
              <a:buClr>
                <a:srgbClr val="FFFF00"/>
              </a:buClr>
            </a:pPr>
            <a:r>
              <a:rPr lang="en-US" dirty="0" smtClean="0">
                <a:solidFill>
                  <a:srgbClr val="FFFFFF"/>
                </a:solidFill>
              </a:rPr>
              <a:t>He </a:t>
            </a:r>
            <a:r>
              <a:rPr lang="en-US" dirty="0">
                <a:solidFill>
                  <a:srgbClr val="FFFFFF"/>
                </a:solidFill>
              </a:rPr>
              <a:t>must have a good testimony among those who are </a:t>
            </a:r>
            <a:r>
              <a:rPr lang="en-US" dirty="0" smtClean="0">
                <a:solidFill>
                  <a:srgbClr val="FFFFFF"/>
                </a:solidFill>
              </a:rPr>
              <a:t>outside</a:t>
            </a:r>
          </a:p>
          <a:p>
            <a:pPr>
              <a:spcBef>
                <a:spcPts val="0"/>
              </a:spcBef>
              <a:spcAft>
                <a:spcPts val="300"/>
              </a:spcAft>
              <a:buClr>
                <a:srgbClr val="FFFF00"/>
              </a:buClr>
            </a:pPr>
            <a:r>
              <a:rPr lang="en-US" dirty="0" smtClean="0">
                <a:solidFill>
                  <a:srgbClr val="66FF66"/>
                </a:solidFill>
              </a:rPr>
              <a:t>Not self-willed</a:t>
            </a:r>
          </a:p>
          <a:p>
            <a:pPr>
              <a:spcBef>
                <a:spcPts val="0"/>
              </a:spcBef>
              <a:spcAft>
                <a:spcPts val="300"/>
              </a:spcAft>
              <a:buClr>
                <a:srgbClr val="FFFF00"/>
              </a:buClr>
            </a:pPr>
            <a:r>
              <a:rPr lang="en-US" dirty="0" smtClean="0">
                <a:solidFill>
                  <a:srgbClr val="66FF66"/>
                </a:solidFill>
              </a:rPr>
              <a:t>Not quick-tempered</a:t>
            </a:r>
          </a:p>
          <a:p>
            <a:pPr>
              <a:spcBef>
                <a:spcPts val="0"/>
              </a:spcBef>
              <a:spcAft>
                <a:spcPts val="300"/>
              </a:spcAft>
              <a:buClr>
                <a:srgbClr val="FFFF00"/>
              </a:buClr>
            </a:pPr>
            <a:r>
              <a:rPr lang="en-US" dirty="0" smtClean="0">
                <a:solidFill>
                  <a:srgbClr val="66FFFF"/>
                </a:solidFill>
              </a:rPr>
              <a:t>Lover of what is good</a:t>
            </a:r>
          </a:p>
          <a:p>
            <a:pPr>
              <a:spcBef>
                <a:spcPts val="0"/>
              </a:spcBef>
              <a:spcAft>
                <a:spcPts val="300"/>
              </a:spcAft>
              <a:buClr>
                <a:srgbClr val="FFFF00"/>
              </a:buClr>
            </a:pPr>
            <a:r>
              <a:rPr lang="en-US" dirty="0" smtClean="0">
                <a:solidFill>
                  <a:srgbClr val="66FFFF"/>
                </a:solidFill>
              </a:rPr>
              <a:t>Just</a:t>
            </a:r>
          </a:p>
          <a:p>
            <a:pPr>
              <a:spcBef>
                <a:spcPts val="0"/>
              </a:spcBef>
              <a:spcAft>
                <a:spcPts val="300"/>
              </a:spcAft>
              <a:buClr>
                <a:srgbClr val="FFFF00"/>
              </a:buClr>
            </a:pPr>
            <a:r>
              <a:rPr lang="en-US" dirty="0" smtClean="0">
                <a:solidFill>
                  <a:srgbClr val="66FFFF"/>
                </a:solidFill>
              </a:rPr>
              <a:t>Holy</a:t>
            </a:r>
          </a:p>
          <a:p>
            <a:pPr>
              <a:spcBef>
                <a:spcPts val="0"/>
              </a:spcBef>
              <a:spcAft>
                <a:spcPts val="300"/>
              </a:spcAft>
              <a:buClr>
                <a:srgbClr val="FFFF00"/>
              </a:buClr>
            </a:pPr>
            <a:r>
              <a:rPr lang="en-US" dirty="0" smtClean="0">
                <a:solidFill>
                  <a:srgbClr val="66FF66"/>
                </a:solidFill>
              </a:rPr>
              <a:t>Self-controlled</a:t>
            </a:r>
          </a:p>
          <a:p>
            <a:pPr>
              <a:spcBef>
                <a:spcPts val="0"/>
              </a:spcBef>
              <a:spcAft>
                <a:spcPts val="300"/>
              </a:spcAft>
              <a:buClr>
                <a:srgbClr val="FFFF00"/>
              </a:buClr>
            </a:pPr>
            <a:r>
              <a:rPr lang="en-US" dirty="0" smtClean="0">
                <a:solidFill>
                  <a:srgbClr val="FFFF66"/>
                </a:solidFill>
              </a:rPr>
              <a:t>Holding fast the faithful word…</a:t>
            </a:r>
            <a:endParaRPr lang="en-US" dirty="0">
              <a:solidFill>
                <a:srgbClr val="FFFF66"/>
              </a:solidFill>
            </a:endParaRPr>
          </a:p>
        </p:txBody>
      </p:sp>
    </p:spTree>
    <p:extLst>
      <p:ext uri="{BB962C8B-B14F-4D97-AF65-F5344CB8AC3E}">
        <p14:creationId xmlns:p14="http://schemas.microsoft.com/office/powerpoint/2010/main" val="316073773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b="1" dirty="0" smtClean="0">
                <a:solidFill>
                  <a:srgbClr val="FFFF00"/>
                </a:solidFill>
                <a:effectLst>
                  <a:outerShdw blurRad="50800" dist="38100" dir="2700000" algn="tl" rotWithShape="0">
                    <a:srgbClr val="000000">
                      <a:alpha val="43000"/>
                    </a:srgbClr>
                  </a:outerShdw>
                </a:effectLst>
              </a:rPr>
              <a:t>Work Explains Qualifications (</a:t>
            </a:r>
            <a:r>
              <a:rPr lang="en-US" sz="3800" b="1" dirty="0" smtClean="0">
                <a:solidFill>
                  <a:srgbClr val="FFFF00"/>
                </a:solidFill>
                <a:effectLst>
                  <a:outerShdw blurRad="50800" dist="38100" dir="2700000" algn="tl" rotWithShape="0">
                    <a:srgbClr val="000000">
                      <a:alpha val="43000"/>
                    </a:srgbClr>
                  </a:outerShdw>
                </a:effectLst>
              </a:rPr>
              <a:t>Family</a:t>
            </a:r>
            <a:r>
              <a:rPr lang="en-US" sz="4000" b="1" dirty="0" smtClean="0">
                <a:solidFill>
                  <a:srgbClr val="FFFF00"/>
                </a:solidFill>
                <a:effectLst>
                  <a:outerShdw blurRad="50800" dist="38100" dir="2700000" algn="tl" rotWithShape="0">
                    <a:srgbClr val="000000">
                      <a:alpha val="43000"/>
                    </a:srgbClr>
                  </a:outerShdw>
                </a:effectLst>
              </a:rPr>
              <a:t>)</a:t>
            </a:r>
            <a:endParaRPr lang="en-US" sz="4000" b="1" dirty="0">
              <a:solidFill>
                <a:srgbClr val="FFFF00"/>
              </a:solidFill>
              <a:effectLst>
                <a:outerShdw blurRad="50800" dist="38100" dir="2700000" algn="tl" rotWithShape="0">
                  <a:srgbClr val="000000">
                    <a:alpha val="43000"/>
                  </a:srgbClr>
                </a:outerShdw>
              </a:effectLst>
            </a:endParaRPr>
          </a:p>
        </p:txBody>
      </p:sp>
      <p:sp>
        <p:nvSpPr>
          <p:cNvPr id="5" name="Content Placeholder 4"/>
          <p:cNvSpPr>
            <a:spLocks noGrp="1"/>
          </p:cNvSpPr>
          <p:nvPr>
            <p:ph sz="half" idx="1"/>
          </p:nvPr>
        </p:nvSpPr>
        <p:spPr>
          <a:xfrm>
            <a:off x="76200" y="762000"/>
            <a:ext cx="4343400" cy="6096000"/>
          </a:xfrm>
        </p:spPr>
        <p:txBody>
          <a:bodyPr>
            <a:noAutofit/>
          </a:bodyPr>
          <a:lstStyle/>
          <a:p>
            <a:pPr>
              <a:spcBef>
                <a:spcPts val="0"/>
              </a:spcBef>
              <a:spcAft>
                <a:spcPts val="300"/>
              </a:spcAft>
              <a:buClr>
                <a:srgbClr val="FFFF00"/>
              </a:buClr>
            </a:pPr>
            <a:r>
              <a:rPr lang="en-US" dirty="0" smtClean="0">
                <a:solidFill>
                  <a:srgbClr val="66FFFF"/>
                </a:solidFill>
              </a:rPr>
              <a:t>Blameless</a:t>
            </a:r>
          </a:p>
          <a:p>
            <a:pPr>
              <a:spcBef>
                <a:spcPts val="0"/>
              </a:spcBef>
              <a:spcAft>
                <a:spcPts val="300"/>
              </a:spcAft>
              <a:buClr>
                <a:srgbClr val="FFFF00"/>
              </a:buClr>
            </a:pPr>
            <a:r>
              <a:rPr lang="en-US" dirty="0">
                <a:solidFill>
                  <a:srgbClr val="FFFF00"/>
                </a:solidFill>
              </a:rPr>
              <a:t>H</a:t>
            </a:r>
            <a:r>
              <a:rPr lang="en-US" dirty="0" smtClean="0">
                <a:solidFill>
                  <a:srgbClr val="FFFF00"/>
                </a:solidFill>
              </a:rPr>
              <a:t>usband </a:t>
            </a:r>
            <a:r>
              <a:rPr lang="en-US" dirty="0">
                <a:solidFill>
                  <a:srgbClr val="FFFF00"/>
                </a:solidFill>
              </a:rPr>
              <a:t>of one </a:t>
            </a:r>
            <a:r>
              <a:rPr lang="en-US" dirty="0" smtClean="0">
                <a:solidFill>
                  <a:srgbClr val="FFFF00"/>
                </a:solidFill>
              </a:rPr>
              <a:t>wife</a:t>
            </a:r>
            <a:endParaRPr lang="en-US" dirty="0">
              <a:solidFill>
                <a:srgbClr val="FFFF00"/>
              </a:solidFill>
            </a:endParaRPr>
          </a:p>
          <a:p>
            <a:pPr>
              <a:spcBef>
                <a:spcPts val="0"/>
              </a:spcBef>
              <a:spcAft>
                <a:spcPts val="300"/>
              </a:spcAft>
              <a:buClr>
                <a:srgbClr val="FFFF00"/>
              </a:buClr>
            </a:pPr>
            <a:r>
              <a:rPr lang="en-US" dirty="0" smtClean="0">
                <a:solidFill>
                  <a:srgbClr val="66FF66"/>
                </a:solidFill>
              </a:rPr>
              <a:t>Temperate</a:t>
            </a:r>
          </a:p>
          <a:p>
            <a:pPr>
              <a:spcBef>
                <a:spcPts val="0"/>
              </a:spcBef>
              <a:spcAft>
                <a:spcPts val="300"/>
              </a:spcAft>
              <a:buClr>
                <a:srgbClr val="FFFF00"/>
              </a:buClr>
            </a:pPr>
            <a:r>
              <a:rPr lang="en-US" dirty="0">
                <a:solidFill>
                  <a:srgbClr val="66FF66"/>
                </a:solidFill>
              </a:rPr>
              <a:t>S</a:t>
            </a:r>
            <a:r>
              <a:rPr lang="en-US" dirty="0" smtClean="0">
                <a:solidFill>
                  <a:srgbClr val="66FF66"/>
                </a:solidFill>
              </a:rPr>
              <a:t>ober</a:t>
            </a:r>
            <a:r>
              <a:rPr lang="en-US" dirty="0">
                <a:solidFill>
                  <a:srgbClr val="66FF66"/>
                </a:solidFill>
              </a:rPr>
              <a:t>-</a:t>
            </a:r>
            <a:r>
              <a:rPr lang="en-US" dirty="0" smtClean="0">
                <a:solidFill>
                  <a:srgbClr val="66FF66"/>
                </a:solidFill>
              </a:rPr>
              <a:t>minded</a:t>
            </a:r>
            <a:endParaRPr lang="en-US" dirty="0">
              <a:solidFill>
                <a:srgbClr val="66FF66"/>
              </a:solidFill>
            </a:endParaRPr>
          </a:p>
          <a:p>
            <a:pPr>
              <a:spcBef>
                <a:spcPts val="0"/>
              </a:spcBef>
              <a:spcAft>
                <a:spcPts val="300"/>
              </a:spcAft>
              <a:buClr>
                <a:srgbClr val="FFFF00"/>
              </a:buClr>
            </a:pPr>
            <a:r>
              <a:rPr lang="en-US" dirty="0" smtClean="0">
                <a:solidFill>
                  <a:srgbClr val="66FFFF"/>
                </a:solidFill>
              </a:rPr>
              <a:t>Good behavior</a:t>
            </a:r>
            <a:endParaRPr lang="en-US" dirty="0">
              <a:solidFill>
                <a:srgbClr val="66FFFF"/>
              </a:solidFill>
            </a:endParaRPr>
          </a:p>
          <a:p>
            <a:pPr>
              <a:spcBef>
                <a:spcPts val="0"/>
              </a:spcBef>
              <a:spcAft>
                <a:spcPts val="300"/>
              </a:spcAft>
              <a:buClr>
                <a:srgbClr val="FFFF00"/>
              </a:buClr>
            </a:pPr>
            <a:r>
              <a:rPr lang="en-US" dirty="0" smtClean="0">
                <a:solidFill>
                  <a:srgbClr val="66FFFF"/>
                </a:solidFill>
              </a:rPr>
              <a:t>Hospitable</a:t>
            </a:r>
          </a:p>
          <a:p>
            <a:pPr>
              <a:spcBef>
                <a:spcPts val="0"/>
              </a:spcBef>
              <a:spcAft>
                <a:spcPts val="300"/>
              </a:spcAft>
              <a:buClr>
                <a:srgbClr val="FFFF00"/>
              </a:buClr>
            </a:pPr>
            <a:r>
              <a:rPr lang="en-US" dirty="0">
                <a:solidFill>
                  <a:srgbClr val="FFFF66"/>
                </a:solidFill>
              </a:rPr>
              <a:t>A</a:t>
            </a:r>
            <a:r>
              <a:rPr lang="en-US" dirty="0" smtClean="0">
                <a:solidFill>
                  <a:srgbClr val="FFFF66"/>
                </a:solidFill>
              </a:rPr>
              <a:t>ble </a:t>
            </a:r>
            <a:r>
              <a:rPr lang="en-US" dirty="0">
                <a:solidFill>
                  <a:srgbClr val="FFFF66"/>
                </a:solidFill>
              </a:rPr>
              <a:t>to </a:t>
            </a:r>
            <a:r>
              <a:rPr lang="en-US" dirty="0" smtClean="0">
                <a:solidFill>
                  <a:srgbClr val="FFFF66"/>
                </a:solidFill>
              </a:rPr>
              <a:t>teach</a:t>
            </a:r>
            <a:endParaRPr lang="en-US" dirty="0">
              <a:solidFill>
                <a:srgbClr val="FFFF66"/>
              </a:solidFill>
            </a:endParaRPr>
          </a:p>
          <a:p>
            <a:pPr>
              <a:spcBef>
                <a:spcPts val="0"/>
              </a:spcBef>
              <a:spcAft>
                <a:spcPts val="300"/>
              </a:spcAft>
              <a:buClr>
                <a:srgbClr val="FFFF00"/>
              </a:buClr>
            </a:pPr>
            <a:r>
              <a:rPr lang="en-US" dirty="0" smtClean="0">
                <a:solidFill>
                  <a:srgbClr val="66FF66"/>
                </a:solidFill>
              </a:rPr>
              <a:t>Not </a:t>
            </a:r>
            <a:r>
              <a:rPr lang="en-US" dirty="0">
                <a:solidFill>
                  <a:srgbClr val="66FF66"/>
                </a:solidFill>
              </a:rPr>
              <a:t>given to </a:t>
            </a:r>
            <a:r>
              <a:rPr lang="en-US" dirty="0" smtClean="0">
                <a:solidFill>
                  <a:srgbClr val="66FF66"/>
                </a:solidFill>
              </a:rPr>
              <a:t>wine</a:t>
            </a:r>
            <a:endParaRPr lang="en-US" dirty="0">
              <a:solidFill>
                <a:srgbClr val="66FF66"/>
              </a:solidFill>
            </a:endParaRPr>
          </a:p>
          <a:p>
            <a:pPr>
              <a:spcBef>
                <a:spcPts val="0"/>
              </a:spcBef>
              <a:spcAft>
                <a:spcPts val="300"/>
              </a:spcAft>
              <a:buClr>
                <a:srgbClr val="FFFF00"/>
              </a:buClr>
            </a:pPr>
            <a:r>
              <a:rPr lang="en-US" dirty="0" smtClean="0">
                <a:solidFill>
                  <a:srgbClr val="66FF66"/>
                </a:solidFill>
              </a:rPr>
              <a:t>Not violent</a:t>
            </a:r>
            <a:endParaRPr lang="en-US" dirty="0">
              <a:solidFill>
                <a:srgbClr val="66FF66"/>
              </a:solidFill>
            </a:endParaRPr>
          </a:p>
          <a:p>
            <a:pPr>
              <a:spcBef>
                <a:spcPts val="0"/>
              </a:spcBef>
              <a:spcAft>
                <a:spcPts val="300"/>
              </a:spcAft>
              <a:buClr>
                <a:srgbClr val="FFFF00"/>
              </a:buClr>
            </a:pPr>
            <a:r>
              <a:rPr lang="en-US" dirty="0" smtClean="0">
                <a:solidFill>
                  <a:srgbClr val="66FF66"/>
                </a:solidFill>
              </a:rPr>
              <a:t>Not </a:t>
            </a:r>
            <a:r>
              <a:rPr lang="en-US" dirty="0">
                <a:solidFill>
                  <a:srgbClr val="66FF66"/>
                </a:solidFill>
              </a:rPr>
              <a:t>greedy for </a:t>
            </a:r>
            <a:r>
              <a:rPr lang="en-US" dirty="0" smtClean="0">
                <a:solidFill>
                  <a:srgbClr val="66FF66"/>
                </a:solidFill>
              </a:rPr>
              <a:t>money</a:t>
            </a:r>
            <a:endParaRPr lang="en-US" dirty="0">
              <a:solidFill>
                <a:srgbClr val="66FF66"/>
              </a:solidFill>
            </a:endParaRPr>
          </a:p>
          <a:p>
            <a:pPr>
              <a:spcBef>
                <a:spcPts val="0"/>
              </a:spcBef>
              <a:spcAft>
                <a:spcPts val="300"/>
              </a:spcAft>
              <a:buClr>
                <a:srgbClr val="FFFF00"/>
              </a:buClr>
            </a:pPr>
            <a:r>
              <a:rPr lang="en-US" dirty="0" smtClean="0">
                <a:solidFill>
                  <a:srgbClr val="66FF66"/>
                </a:solidFill>
              </a:rPr>
              <a:t>Gentle</a:t>
            </a:r>
          </a:p>
          <a:p>
            <a:pPr>
              <a:spcBef>
                <a:spcPts val="0"/>
              </a:spcBef>
              <a:spcAft>
                <a:spcPts val="300"/>
              </a:spcAft>
              <a:buClr>
                <a:srgbClr val="FFFF00"/>
              </a:buClr>
            </a:pPr>
            <a:r>
              <a:rPr lang="en-US" dirty="0">
                <a:solidFill>
                  <a:srgbClr val="66FF66"/>
                </a:solidFill>
              </a:rPr>
              <a:t>Not </a:t>
            </a:r>
            <a:r>
              <a:rPr lang="en-US" dirty="0" smtClean="0">
                <a:solidFill>
                  <a:srgbClr val="66FF66"/>
                </a:solidFill>
              </a:rPr>
              <a:t>quarrelsome</a:t>
            </a:r>
          </a:p>
          <a:p>
            <a:pPr>
              <a:spcBef>
                <a:spcPts val="0"/>
              </a:spcBef>
              <a:spcAft>
                <a:spcPts val="300"/>
              </a:spcAft>
              <a:buClr>
                <a:srgbClr val="FFFF00"/>
              </a:buClr>
            </a:pPr>
            <a:r>
              <a:rPr lang="en-US" dirty="0">
                <a:solidFill>
                  <a:srgbClr val="66FF66"/>
                </a:solidFill>
              </a:rPr>
              <a:t>Not </a:t>
            </a:r>
            <a:r>
              <a:rPr lang="en-US" dirty="0" smtClean="0">
                <a:solidFill>
                  <a:srgbClr val="66FF66"/>
                </a:solidFill>
              </a:rPr>
              <a:t>covetous</a:t>
            </a:r>
            <a:endParaRPr lang="en-US" dirty="0">
              <a:solidFill>
                <a:srgbClr val="66FF66"/>
              </a:solidFill>
            </a:endParaRPr>
          </a:p>
        </p:txBody>
      </p:sp>
      <p:sp>
        <p:nvSpPr>
          <p:cNvPr id="6" name="Content Placeholder 5"/>
          <p:cNvSpPr>
            <a:spLocks noGrp="1"/>
          </p:cNvSpPr>
          <p:nvPr>
            <p:ph sz="half" idx="2"/>
          </p:nvPr>
        </p:nvSpPr>
        <p:spPr>
          <a:xfrm>
            <a:off x="3810000" y="838200"/>
            <a:ext cx="5334000" cy="6019800"/>
          </a:xfrm>
        </p:spPr>
        <p:txBody>
          <a:bodyPr>
            <a:noAutofit/>
          </a:bodyPr>
          <a:lstStyle/>
          <a:p>
            <a:pPr>
              <a:spcBef>
                <a:spcPts val="0"/>
              </a:spcBef>
              <a:spcAft>
                <a:spcPts val="300"/>
              </a:spcAft>
              <a:buClr>
                <a:srgbClr val="FFFF00"/>
              </a:buClr>
            </a:pPr>
            <a:r>
              <a:rPr lang="en-US" dirty="0" smtClean="0">
                <a:solidFill>
                  <a:srgbClr val="FFFF00"/>
                </a:solidFill>
              </a:rPr>
              <a:t>Rules </a:t>
            </a:r>
            <a:r>
              <a:rPr lang="en-US" dirty="0">
                <a:solidFill>
                  <a:srgbClr val="FFFF00"/>
                </a:solidFill>
              </a:rPr>
              <a:t>his own house well</a:t>
            </a:r>
            <a:r>
              <a:rPr lang="en-US" dirty="0" smtClean="0">
                <a:solidFill>
                  <a:srgbClr val="FFFF00"/>
                </a:solidFill>
              </a:rPr>
              <a:t>, having his children </a:t>
            </a:r>
            <a:r>
              <a:rPr lang="en-US" dirty="0">
                <a:solidFill>
                  <a:srgbClr val="FFFF00"/>
                </a:solidFill>
              </a:rPr>
              <a:t>in </a:t>
            </a:r>
            <a:r>
              <a:rPr lang="en-US" dirty="0" smtClean="0">
                <a:solidFill>
                  <a:srgbClr val="FFFF00"/>
                </a:solidFill>
              </a:rPr>
              <a:t>submission…</a:t>
            </a:r>
          </a:p>
          <a:p>
            <a:pPr>
              <a:spcBef>
                <a:spcPts val="0"/>
              </a:spcBef>
              <a:spcAft>
                <a:spcPts val="300"/>
              </a:spcAft>
              <a:buClr>
                <a:srgbClr val="FFFF00"/>
              </a:buClr>
            </a:pPr>
            <a:r>
              <a:rPr lang="en-US" dirty="0" smtClean="0">
                <a:solidFill>
                  <a:srgbClr val="FFFF00"/>
                </a:solidFill>
              </a:rPr>
              <a:t>Having faithful children…</a:t>
            </a:r>
            <a:endParaRPr lang="en-US" dirty="0">
              <a:solidFill>
                <a:srgbClr val="FFFF00"/>
              </a:solidFill>
            </a:endParaRPr>
          </a:p>
          <a:p>
            <a:pPr>
              <a:spcBef>
                <a:spcPts val="0"/>
              </a:spcBef>
              <a:spcAft>
                <a:spcPts val="300"/>
              </a:spcAft>
              <a:buClr>
                <a:srgbClr val="FFFF00"/>
              </a:buClr>
            </a:pPr>
            <a:r>
              <a:rPr lang="en-US" dirty="0" smtClean="0">
                <a:solidFill>
                  <a:srgbClr val="FFFF66"/>
                </a:solidFill>
              </a:rPr>
              <a:t>Not </a:t>
            </a:r>
            <a:r>
              <a:rPr lang="en-US" dirty="0">
                <a:solidFill>
                  <a:srgbClr val="FFFF66"/>
                </a:solidFill>
              </a:rPr>
              <a:t>a </a:t>
            </a:r>
            <a:r>
              <a:rPr lang="en-US" dirty="0" smtClean="0">
                <a:solidFill>
                  <a:srgbClr val="FFFF66"/>
                </a:solidFill>
              </a:rPr>
              <a:t>novice</a:t>
            </a:r>
            <a:endParaRPr lang="en-US" dirty="0">
              <a:solidFill>
                <a:srgbClr val="FFFF66"/>
              </a:solidFill>
            </a:endParaRPr>
          </a:p>
          <a:p>
            <a:pPr>
              <a:spcBef>
                <a:spcPts val="0"/>
              </a:spcBef>
              <a:spcAft>
                <a:spcPts val="300"/>
              </a:spcAft>
              <a:buClr>
                <a:srgbClr val="FFFF00"/>
              </a:buClr>
            </a:pPr>
            <a:r>
              <a:rPr lang="en-US" dirty="0" smtClean="0">
                <a:solidFill>
                  <a:schemeClr val="bg1">
                    <a:lumMod val="85000"/>
                  </a:schemeClr>
                </a:solidFill>
              </a:rPr>
              <a:t>He </a:t>
            </a:r>
            <a:r>
              <a:rPr lang="en-US" dirty="0">
                <a:solidFill>
                  <a:schemeClr val="bg1">
                    <a:lumMod val="85000"/>
                  </a:schemeClr>
                </a:solidFill>
              </a:rPr>
              <a:t>must have a good testimony among those who are </a:t>
            </a:r>
            <a:r>
              <a:rPr lang="en-US" dirty="0" smtClean="0">
                <a:solidFill>
                  <a:schemeClr val="bg1">
                    <a:lumMod val="85000"/>
                  </a:schemeClr>
                </a:solidFill>
              </a:rPr>
              <a:t>outside</a:t>
            </a:r>
          </a:p>
          <a:p>
            <a:pPr>
              <a:spcBef>
                <a:spcPts val="0"/>
              </a:spcBef>
              <a:spcAft>
                <a:spcPts val="300"/>
              </a:spcAft>
              <a:buClr>
                <a:srgbClr val="FFFF00"/>
              </a:buClr>
            </a:pPr>
            <a:r>
              <a:rPr lang="en-US" dirty="0" smtClean="0">
                <a:solidFill>
                  <a:srgbClr val="66FF66"/>
                </a:solidFill>
              </a:rPr>
              <a:t>Not self-willed</a:t>
            </a:r>
          </a:p>
          <a:p>
            <a:pPr>
              <a:spcBef>
                <a:spcPts val="0"/>
              </a:spcBef>
              <a:spcAft>
                <a:spcPts val="300"/>
              </a:spcAft>
              <a:buClr>
                <a:srgbClr val="FFFF00"/>
              </a:buClr>
            </a:pPr>
            <a:r>
              <a:rPr lang="en-US" dirty="0" smtClean="0">
                <a:solidFill>
                  <a:srgbClr val="66FF66"/>
                </a:solidFill>
              </a:rPr>
              <a:t>Not quick-tempered</a:t>
            </a:r>
          </a:p>
          <a:p>
            <a:pPr>
              <a:spcBef>
                <a:spcPts val="0"/>
              </a:spcBef>
              <a:spcAft>
                <a:spcPts val="300"/>
              </a:spcAft>
              <a:buClr>
                <a:srgbClr val="FFFF00"/>
              </a:buClr>
            </a:pPr>
            <a:r>
              <a:rPr lang="en-US" dirty="0" smtClean="0">
                <a:solidFill>
                  <a:srgbClr val="66FFFF"/>
                </a:solidFill>
              </a:rPr>
              <a:t>Lover of what is good</a:t>
            </a:r>
          </a:p>
          <a:p>
            <a:pPr>
              <a:spcBef>
                <a:spcPts val="0"/>
              </a:spcBef>
              <a:spcAft>
                <a:spcPts val="300"/>
              </a:spcAft>
              <a:buClr>
                <a:srgbClr val="FFFF00"/>
              </a:buClr>
            </a:pPr>
            <a:r>
              <a:rPr lang="en-US" dirty="0" smtClean="0">
                <a:solidFill>
                  <a:srgbClr val="66FFFF"/>
                </a:solidFill>
              </a:rPr>
              <a:t>Just</a:t>
            </a:r>
          </a:p>
          <a:p>
            <a:pPr>
              <a:spcBef>
                <a:spcPts val="0"/>
              </a:spcBef>
              <a:spcAft>
                <a:spcPts val="300"/>
              </a:spcAft>
              <a:buClr>
                <a:srgbClr val="FFFF00"/>
              </a:buClr>
            </a:pPr>
            <a:r>
              <a:rPr lang="en-US" dirty="0" smtClean="0">
                <a:solidFill>
                  <a:srgbClr val="66FFFF"/>
                </a:solidFill>
              </a:rPr>
              <a:t>Holy</a:t>
            </a:r>
          </a:p>
          <a:p>
            <a:pPr>
              <a:spcBef>
                <a:spcPts val="0"/>
              </a:spcBef>
              <a:spcAft>
                <a:spcPts val="300"/>
              </a:spcAft>
              <a:buClr>
                <a:srgbClr val="FFFF00"/>
              </a:buClr>
            </a:pPr>
            <a:r>
              <a:rPr lang="en-US" dirty="0" smtClean="0">
                <a:solidFill>
                  <a:srgbClr val="66FF66"/>
                </a:solidFill>
              </a:rPr>
              <a:t>Self-controlled</a:t>
            </a:r>
          </a:p>
          <a:p>
            <a:pPr>
              <a:spcBef>
                <a:spcPts val="0"/>
              </a:spcBef>
              <a:spcAft>
                <a:spcPts val="300"/>
              </a:spcAft>
              <a:buClr>
                <a:srgbClr val="FFFF00"/>
              </a:buClr>
            </a:pPr>
            <a:r>
              <a:rPr lang="en-US" dirty="0" smtClean="0">
                <a:solidFill>
                  <a:srgbClr val="FFFF66"/>
                </a:solidFill>
              </a:rPr>
              <a:t>Holding fast the faithful word…</a:t>
            </a:r>
            <a:endParaRPr lang="en-US" dirty="0">
              <a:solidFill>
                <a:srgbClr val="FFFF66"/>
              </a:solidFill>
            </a:endParaRPr>
          </a:p>
        </p:txBody>
      </p:sp>
    </p:spTree>
    <p:extLst>
      <p:ext uri="{BB962C8B-B14F-4D97-AF65-F5344CB8AC3E}">
        <p14:creationId xmlns:p14="http://schemas.microsoft.com/office/powerpoint/2010/main" val="319262109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b="1" dirty="0" smtClean="0">
                <a:solidFill>
                  <a:srgbClr val="FFFF00"/>
                </a:solidFill>
                <a:effectLst>
                  <a:outerShdw blurRad="50800" dist="38100" dir="2700000" algn="tl" rotWithShape="0">
                    <a:srgbClr val="000000">
                      <a:alpha val="43000"/>
                    </a:srgbClr>
                  </a:outerShdw>
                </a:effectLst>
              </a:rPr>
              <a:t>Work Explains </a:t>
            </a:r>
            <a:r>
              <a:rPr lang="en-US" sz="4000" b="1" dirty="0" smtClean="0">
                <a:solidFill>
                  <a:srgbClr val="FFFF00"/>
                </a:solidFill>
                <a:effectLst>
                  <a:outerShdw blurRad="50800" dist="38100" dir="2700000" algn="tl" rotWithShape="0">
                    <a:srgbClr val="000000">
                      <a:alpha val="43000"/>
                    </a:srgbClr>
                  </a:outerShdw>
                </a:effectLst>
              </a:rPr>
              <a:t>Qualifications (</a:t>
            </a:r>
            <a:r>
              <a:rPr lang="en-US" sz="4000" b="1" dirty="0" smtClean="0">
                <a:solidFill>
                  <a:schemeClr val="bg1">
                    <a:lumMod val="75000"/>
                  </a:schemeClr>
                </a:solidFill>
                <a:effectLst>
                  <a:outerShdw blurRad="50800" dist="38100" dir="2700000" algn="tl" rotWithShape="0">
                    <a:srgbClr val="000000">
                      <a:alpha val="43000"/>
                    </a:srgbClr>
                  </a:outerShdw>
                </a:effectLst>
              </a:rPr>
              <a:t>Influence</a:t>
            </a:r>
            <a:r>
              <a:rPr lang="en-US" sz="4000" b="1" dirty="0" smtClean="0">
                <a:solidFill>
                  <a:srgbClr val="FFFF00"/>
                </a:solidFill>
                <a:effectLst>
                  <a:outerShdw blurRad="50800" dist="38100" dir="2700000" algn="tl" rotWithShape="0">
                    <a:srgbClr val="000000">
                      <a:alpha val="43000"/>
                    </a:srgbClr>
                  </a:outerShdw>
                </a:effectLst>
              </a:rPr>
              <a:t>)</a:t>
            </a:r>
            <a:endParaRPr lang="en-US" sz="4000" b="1" dirty="0">
              <a:solidFill>
                <a:srgbClr val="FFFF00"/>
              </a:solidFill>
              <a:effectLst>
                <a:outerShdw blurRad="50800" dist="38100" dir="2700000" algn="tl" rotWithShape="0">
                  <a:srgbClr val="000000">
                    <a:alpha val="43000"/>
                  </a:srgbClr>
                </a:outerShdw>
              </a:effectLst>
            </a:endParaRPr>
          </a:p>
        </p:txBody>
      </p:sp>
      <p:sp>
        <p:nvSpPr>
          <p:cNvPr id="5" name="Content Placeholder 4"/>
          <p:cNvSpPr>
            <a:spLocks noGrp="1"/>
          </p:cNvSpPr>
          <p:nvPr>
            <p:ph sz="half" idx="1"/>
          </p:nvPr>
        </p:nvSpPr>
        <p:spPr>
          <a:xfrm>
            <a:off x="76200" y="762000"/>
            <a:ext cx="4343400" cy="6096000"/>
          </a:xfrm>
        </p:spPr>
        <p:txBody>
          <a:bodyPr>
            <a:noAutofit/>
          </a:bodyPr>
          <a:lstStyle/>
          <a:p>
            <a:pPr>
              <a:spcBef>
                <a:spcPts val="0"/>
              </a:spcBef>
              <a:spcAft>
                <a:spcPts val="300"/>
              </a:spcAft>
              <a:buClr>
                <a:srgbClr val="FFFF00"/>
              </a:buClr>
            </a:pPr>
            <a:r>
              <a:rPr lang="en-US" dirty="0" smtClean="0">
                <a:solidFill>
                  <a:srgbClr val="66FFFF"/>
                </a:solidFill>
              </a:rPr>
              <a:t>Blameless</a:t>
            </a:r>
          </a:p>
          <a:p>
            <a:pPr>
              <a:spcBef>
                <a:spcPts val="0"/>
              </a:spcBef>
              <a:spcAft>
                <a:spcPts val="300"/>
              </a:spcAft>
              <a:buClr>
                <a:srgbClr val="FFFF00"/>
              </a:buClr>
            </a:pPr>
            <a:r>
              <a:rPr lang="en-US" dirty="0">
                <a:solidFill>
                  <a:srgbClr val="FFFF00"/>
                </a:solidFill>
              </a:rPr>
              <a:t>H</a:t>
            </a:r>
            <a:r>
              <a:rPr lang="en-US" dirty="0" smtClean="0">
                <a:solidFill>
                  <a:srgbClr val="FFFF00"/>
                </a:solidFill>
              </a:rPr>
              <a:t>usband </a:t>
            </a:r>
            <a:r>
              <a:rPr lang="en-US" dirty="0">
                <a:solidFill>
                  <a:srgbClr val="FFFF00"/>
                </a:solidFill>
              </a:rPr>
              <a:t>of one </a:t>
            </a:r>
            <a:r>
              <a:rPr lang="en-US" dirty="0" smtClean="0">
                <a:solidFill>
                  <a:srgbClr val="FFFF00"/>
                </a:solidFill>
              </a:rPr>
              <a:t>wife</a:t>
            </a:r>
            <a:endParaRPr lang="en-US" dirty="0">
              <a:solidFill>
                <a:srgbClr val="FFFF00"/>
              </a:solidFill>
            </a:endParaRPr>
          </a:p>
          <a:p>
            <a:pPr>
              <a:spcBef>
                <a:spcPts val="0"/>
              </a:spcBef>
              <a:spcAft>
                <a:spcPts val="300"/>
              </a:spcAft>
              <a:buClr>
                <a:srgbClr val="FFFF00"/>
              </a:buClr>
            </a:pPr>
            <a:r>
              <a:rPr lang="en-US" dirty="0" smtClean="0">
                <a:solidFill>
                  <a:srgbClr val="66FF66"/>
                </a:solidFill>
              </a:rPr>
              <a:t>Temperate</a:t>
            </a:r>
          </a:p>
          <a:p>
            <a:pPr>
              <a:spcBef>
                <a:spcPts val="0"/>
              </a:spcBef>
              <a:spcAft>
                <a:spcPts val="300"/>
              </a:spcAft>
              <a:buClr>
                <a:srgbClr val="FFFF00"/>
              </a:buClr>
            </a:pPr>
            <a:r>
              <a:rPr lang="en-US" dirty="0">
                <a:solidFill>
                  <a:srgbClr val="66FF66"/>
                </a:solidFill>
              </a:rPr>
              <a:t>S</a:t>
            </a:r>
            <a:r>
              <a:rPr lang="en-US" dirty="0" smtClean="0">
                <a:solidFill>
                  <a:srgbClr val="66FF66"/>
                </a:solidFill>
              </a:rPr>
              <a:t>ober</a:t>
            </a:r>
            <a:r>
              <a:rPr lang="en-US" dirty="0">
                <a:solidFill>
                  <a:srgbClr val="66FF66"/>
                </a:solidFill>
              </a:rPr>
              <a:t>-</a:t>
            </a:r>
            <a:r>
              <a:rPr lang="en-US" dirty="0" smtClean="0">
                <a:solidFill>
                  <a:srgbClr val="66FF66"/>
                </a:solidFill>
              </a:rPr>
              <a:t>minded</a:t>
            </a:r>
            <a:endParaRPr lang="en-US" dirty="0">
              <a:solidFill>
                <a:srgbClr val="66FF66"/>
              </a:solidFill>
            </a:endParaRPr>
          </a:p>
          <a:p>
            <a:pPr>
              <a:spcBef>
                <a:spcPts val="0"/>
              </a:spcBef>
              <a:spcAft>
                <a:spcPts val="300"/>
              </a:spcAft>
              <a:buClr>
                <a:srgbClr val="FFFF00"/>
              </a:buClr>
            </a:pPr>
            <a:r>
              <a:rPr lang="en-US" dirty="0" smtClean="0">
                <a:solidFill>
                  <a:srgbClr val="66FFFF"/>
                </a:solidFill>
              </a:rPr>
              <a:t>Good behavior</a:t>
            </a:r>
            <a:endParaRPr lang="en-US" dirty="0">
              <a:solidFill>
                <a:srgbClr val="66FFFF"/>
              </a:solidFill>
            </a:endParaRPr>
          </a:p>
          <a:p>
            <a:pPr>
              <a:spcBef>
                <a:spcPts val="0"/>
              </a:spcBef>
              <a:spcAft>
                <a:spcPts val="300"/>
              </a:spcAft>
              <a:buClr>
                <a:srgbClr val="FFFF00"/>
              </a:buClr>
            </a:pPr>
            <a:r>
              <a:rPr lang="en-US" dirty="0" smtClean="0">
                <a:solidFill>
                  <a:srgbClr val="66FFFF"/>
                </a:solidFill>
              </a:rPr>
              <a:t>Hospitable</a:t>
            </a:r>
          </a:p>
          <a:p>
            <a:pPr>
              <a:spcBef>
                <a:spcPts val="0"/>
              </a:spcBef>
              <a:spcAft>
                <a:spcPts val="300"/>
              </a:spcAft>
              <a:buClr>
                <a:srgbClr val="FFFF00"/>
              </a:buClr>
            </a:pPr>
            <a:r>
              <a:rPr lang="en-US" dirty="0">
                <a:solidFill>
                  <a:srgbClr val="FFFF66"/>
                </a:solidFill>
              </a:rPr>
              <a:t>A</a:t>
            </a:r>
            <a:r>
              <a:rPr lang="en-US" dirty="0" smtClean="0">
                <a:solidFill>
                  <a:srgbClr val="FFFF66"/>
                </a:solidFill>
              </a:rPr>
              <a:t>ble </a:t>
            </a:r>
            <a:r>
              <a:rPr lang="en-US" dirty="0">
                <a:solidFill>
                  <a:srgbClr val="FFFF66"/>
                </a:solidFill>
              </a:rPr>
              <a:t>to </a:t>
            </a:r>
            <a:r>
              <a:rPr lang="en-US" dirty="0" smtClean="0">
                <a:solidFill>
                  <a:srgbClr val="FFFF66"/>
                </a:solidFill>
              </a:rPr>
              <a:t>teach</a:t>
            </a:r>
            <a:endParaRPr lang="en-US" dirty="0">
              <a:solidFill>
                <a:srgbClr val="FFFF66"/>
              </a:solidFill>
            </a:endParaRPr>
          </a:p>
          <a:p>
            <a:pPr>
              <a:spcBef>
                <a:spcPts val="0"/>
              </a:spcBef>
              <a:spcAft>
                <a:spcPts val="300"/>
              </a:spcAft>
              <a:buClr>
                <a:srgbClr val="FFFF00"/>
              </a:buClr>
            </a:pPr>
            <a:r>
              <a:rPr lang="en-US" dirty="0" smtClean="0">
                <a:solidFill>
                  <a:srgbClr val="66FF66"/>
                </a:solidFill>
              </a:rPr>
              <a:t>Not </a:t>
            </a:r>
            <a:r>
              <a:rPr lang="en-US" dirty="0">
                <a:solidFill>
                  <a:srgbClr val="66FF66"/>
                </a:solidFill>
              </a:rPr>
              <a:t>given to </a:t>
            </a:r>
            <a:r>
              <a:rPr lang="en-US" dirty="0" smtClean="0">
                <a:solidFill>
                  <a:srgbClr val="66FF66"/>
                </a:solidFill>
              </a:rPr>
              <a:t>wine</a:t>
            </a:r>
            <a:endParaRPr lang="en-US" dirty="0">
              <a:solidFill>
                <a:srgbClr val="66FF66"/>
              </a:solidFill>
            </a:endParaRPr>
          </a:p>
          <a:p>
            <a:pPr>
              <a:spcBef>
                <a:spcPts val="0"/>
              </a:spcBef>
              <a:spcAft>
                <a:spcPts val="300"/>
              </a:spcAft>
              <a:buClr>
                <a:srgbClr val="FFFF00"/>
              </a:buClr>
            </a:pPr>
            <a:r>
              <a:rPr lang="en-US" dirty="0" smtClean="0">
                <a:solidFill>
                  <a:srgbClr val="66FF66"/>
                </a:solidFill>
              </a:rPr>
              <a:t>Not violent</a:t>
            </a:r>
            <a:endParaRPr lang="en-US" dirty="0">
              <a:solidFill>
                <a:srgbClr val="66FF66"/>
              </a:solidFill>
            </a:endParaRPr>
          </a:p>
          <a:p>
            <a:pPr>
              <a:spcBef>
                <a:spcPts val="0"/>
              </a:spcBef>
              <a:spcAft>
                <a:spcPts val="300"/>
              </a:spcAft>
              <a:buClr>
                <a:srgbClr val="FFFF00"/>
              </a:buClr>
            </a:pPr>
            <a:r>
              <a:rPr lang="en-US" dirty="0" smtClean="0">
                <a:solidFill>
                  <a:srgbClr val="66FF66"/>
                </a:solidFill>
              </a:rPr>
              <a:t>Not </a:t>
            </a:r>
            <a:r>
              <a:rPr lang="en-US" dirty="0">
                <a:solidFill>
                  <a:srgbClr val="66FF66"/>
                </a:solidFill>
              </a:rPr>
              <a:t>greedy for </a:t>
            </a:r>
            <a:r>
              <a:rPr lang="en-US" dirty="0" smtClean="0">
                <a:solidFill>
                  <a:srgbClr val="66FF66"/>
                </a:solidFill>
              </a:rPr>
              <a:t>money</a:t>
            </a:r>
            <a:endParaRPr lang="en-US" dirty="0">
              <a:solidFill>
                <a:srgbClr val="66FF66"/>
              </a:solidFill>
            </a:endParaRPr>
          </a:p>
          <a:p>
            <a:pPr>
              <a:spcBef>
                <a:spcPts val="0"/>
              </a:spcBef>
              <a:spcAft>
                <a:spcPts val="300"/>
              </a:spcAft>
              <a:buClr>
                <a:srgbClr val="FFFF00"/>
              </a:buClr>
            </a:pPr>
            <a:r>
              <a:rPr lang="en-US" dirty="0" smtClean="0">
                <a:solidFill>
                  <a:srgbClr val="66FF66"/>
                </a:solidFill>
              </a:rPr>
              <a:t>Gentle</a:t>
            </a:r>
          </a:p>
          <a:p>
            <a:pPr>
              <a:spcBef>
                <a:spcPts val="0"/>
              </a:spcBef>
              <a:spcAft>
                <a:spcPts val="300"/>
              </a:spcAft>
              <a:buClr>
                <a:srgbClr val="FFFF00"/>
              </a:buClr>
            </a:pPr>
            <a:r>
              <a:rPr lang="en-US" dirty="0">
                <a:solidFill>
                  <a:srgbClr val="66FF66"/>
                </a:solidFill>
              </a:rPr>
              <a:t>Not </a:t>
            </a:r>
            <a:r>
              <a:rPr lang="en-US" dirty="0" smtClean="0">
                <a:solidFill>
                  <a:srgbClr val="66FF66"/>
                </a:solidFill>
              </a:rPr>
              <a:t>quarrelsome</a:t>
            </a:r>
          </a:p>
          <a:p>
            <a:pPr>
              <a:spcBef>
                <a:spcPts val="0"/>
              </a:spcBef>
              <a:spcAft>
                <a:spcPts val="300"/>
              </a:spcAft>
              <a:buClr>
                <a:srgbClr val="FFFF00"/>
              </a:buClr>
            </a:pPr>
            <a:r>
              <a:rPr lang="en-US" dirty="0">
                <a:solidFill>
                  <a:srgbClr val="66FF66"/>
                </a:solidFill>
              </a:rPr>
              <a:t>Not </a:t>
            </a:r>
            <a:r>
              <a:rPr lang="en-US" dirty="0" smtClean="0">
                <a:solidFill>
                  <a:srgbClr val="66FF66"/>
                </a:solidFill>
              </a:rPr>
              <a:t>covetous</a:t>
            </a:r>
            <a:endParaRPr lang="en-US" dirty="0">
              <a:solidFill>
                <a:srgbClr val="66FF66"/>
              </a:solidFill>
            </a:endParaRPr>
          </a:p>
        </p:txBody>
      </p:sp>
      <p:sp>
        <p:nvSpPr>
          <p:cNvPr id="6" name="Content Placeholder 5"/>
          <p:cNvSpPr>
            <a:spLocks noGrp="1"/>
          </p:cNvSpPr>
          <p:nvPr>
            <p:ph sz="half" idx="2"/>
          </p:nvPr>
        </p:nvSpPr>
        <p:spPr>
          <a:xfrm>
            <a:off x="3810000" y="838200"/>
            <a:ext cx="5334000" cy="6019800"/>
          </a:xfrm>
        </p:spPr>
        <p:txBody>
          <a:bodyPr>
            <a:noAutofit/>
          </a:bodyPr>
          <a:lstStyle/>
          <a:p>
            <a:pPr>
              <a:spcBef>
                <a:spcPts val="0"/>
              </a:spcBef>
              <a:spcAft>
                <a:spcPts val="300"/>
              </a:spcAft>
              <a:buClr>
                <a:srgbClr val="FFFF00"/>
              </a:buClr>
            </a:pPr>
            <a:r>
              <a:rPr lang="en-US" dirty="0" smtClean="0">
                <a:solidFill>
                  <a:srgbClr val="FFFF00"/>
                </a:solidFill>
              </a:rPr>
              <a:t>Rules </a:t>
            </a:r>
            <a:r>
              <a:rPr lang="en-US" dirty="0">
                <a:solidFill>
                  <a:srgbClr val="FFFF00"/>
                </a:solidFill>
              </a:rPr>
              <a:t>his own house well</a:t>
            </a:r>
            <a:r>
              <a:rPr lang="en-US" dirty="0" smtClean="0">
                <a:solidFill>
                  <a:srgbClr val="FFFF00"/>
                </a:solidFill>
              </a:rPr>
              <a:t>, having his children </a:t>
            </a:r>
            <a:r>
              <a:rPr lang="en-US" dirty="0">
                <a:solidFill>
                  <a:srgbClr val="FFFF00"/>
                </a:solidFill>
              </a:rPr>
              <a:t>in </a:t>
            </a:r>
            <a:r>
              <a:rPr lang="en-US" dirty="0" smtClean="0">
                <a:solidFill>
                  <a:srgbClr val="FFFF00"/>
                </a:solidFill>
              </a:rPr>
              <a:t>submission…</a:t>
            </a:r>
          </a:p>
          <a:p>
            <a:pPr>
              <a:spcBef>
                <a:spcPts val="0"/>
              </a:spcBef>
              <a:spcAft>
                <a:spcPts val="300"/>
              </a:spcAft>
              <a:buClr>
                <a:srgbClr val="FFFF00"/>
              </a:buClr>
            </a:pPr>
            <a:r>
              <a:rPr lang="en-US" dirty="0" smtClean="0">
                <a:solidFill>
                  <a:srgbClr val="FFFF00"/>
                </a:solidFill>
              </a:rPr>
              <a:t>Having faithful children…</a:t>
            </a:r>
            <a:endParaRPr lang="en-US" dirty="0">
              <a:solidFill>
                <a:srgbClr val="FFFF00"/>
              </a:solidFill>
            </a:endParaRPr>
          </a:p>
          <a:p>
            <a:pPr>
              <a:spcBef>
                <a:spcPts val="0"/>
              </a:spcBef>
              <a:spcAft>
                <a:spcPts val="300"/>
              </a:spcAft>
              <a:buClr>
                <a:srgbClr val="FFFF00"/>
              </a:buClr>
            </a:pPr>
            <a:r>
              <a:rPr lang="en-US" dirty="0" smtClean="0">
                <a:solidFill>
                  <a:srgbClr val="FFFF66"/>
                </a:solidFill>
              </a:rPr>
              <a:t>Not </a:t>
            </a:r>
            <a:r>
              <a:rPr lang="en-US" dirty="0">
                <a:solidFill>
                  <a:srgbClr val="FFFF66"/>
                </a:solidFill>
              </a:rPr>
              <a:t>a </a:t>
            </a:r>
            <a:r>
              <a:rPr lang="en-US" dirty="0" smtClean="0">
                <a:solidFill>
                  <a:srgbClr val="FFFF66"/>
                </a:solidFill>
              </a:rPr>
              <a:t>novice</a:t>
            </a:r>
            <a:endParaRPr lang="en-US" dirty="0">
              <a:solidFill>
                <a:srgbClr val="FFFF66"/>
              </a:solidFill>
            </a:endParaRPr>
          </a:p>
          <a:p>
            <a:pPr>
              <a:spcBef>
                <a:spcPts val="0"/>
              </a:spcBef>
              <a:spcAft>
                <a:spcPts val="300"/>
              </a:spcAft>
              <a:buClr>
                <a:srgbClr val="FFFF00"/>
              </a:buClr>
            </a:pPr>
            <a:r>
              <a:rPr lang="en-US" dirty="0" smtClean="0">
                <a:solidFill>
                  <a:srgbClr val="BFBFBF"/>
                </a:solidFill>
              </a:rPr>
              <a:t>He </a:t>
            </a:r>
            <a:r>
              <a:rPr lang="en-US" dirty="0">
                <a:solidFill>
                  <a:srgbClr val="BFBFBF"/>
                </a:solidFill>
              </a:rPr>
              <a:t>must have a good testimony among those who are </a:t>
            </a:r>
            <a:r>
              <a:rPr lang="en-US" dirty="0" smtClean="0">
                <a:solidFill>
                  <a:srgbClr val="BFBFBF"/>
                </a:solidFill>
              </a:rPr>
              <a:t>outside</a:t>
            </a:r>
          </a:p>
          <a:p>
            <a:pPr>
              <a:spcBef>
                <a:spcPts val="0"/>
              </a:spcBef>
              <a:spcAft>
                <a:spcPts val="300"/>
              </a:spcAft>
              <a:buClr>
                <a:srgbClr val="FFFF00"/>
              </a:buClr>
            </a:pPr>
            <a:r>
              <a:rPr lang="en-US" dirty="0" smtClean="0">
                <a:solidFill>
                  <a:srgbClr val="66FF66"/>
                </a:solidFill>
              </a:rPr>
              <a:t>Not self-willed</a:t>
            </a:r>
          </a:p>
          <a:p>
            <a:pPr>
              <a:spcBef>
                <a:spcPts val="0"/>
              </a:spcBef>
              <a:spcAft>
                <a:spcPts val="300"/>
              </a:spcAft>
              <a:buClr>
                <a:srgbClr val="FFFF00"/>
              </a:buClr>
            </a:pPr>
            <a:r>
              <a:rPr lang="en-US" dirty="0" smtClean="0">
                <a:solidFill>
                  <a:srgbClr val="66FF66"/>
                </a:solidFill>
              </a:rPr>
              <a:t>Not quick-tempered</a:t>
            </a:r>
          </a:p>
          <a:p>
            <a:pPr>
              <a:spcBef>
                <a:spcPts val="0"/>
              </a:spcBef>
              <a:spcAft>
                <a:spcPts val="300"/>
              </a:spcAft>
              <a:buClr>
                <a:srgbClr val="FFFF00"/>
              </a:buClr>
            </a:pPr>
            <a:r>
              <a:rPr lang="en-US" dirty="0" smtClean="0">
                <a:solidFill>
                  <a:srgbClr val="66FFFF"/>
                </a:solidFill>
              </a:rPr>
              <a:t>Lover of what is good</a:t>
            </a:r>
          </a:p>
          <a:p>
            <a:pPr>
              <a:spcBef>
                <a:spcPts val="0"/>
              </a:spcBef>
              <a:spcAft>
                <a:spcPts val="300"/>
              </a:spcAft>
              <a:buClr>
                <a:srgbClr val="FFFF00"/>
              </a:buClr>
            </a:pPr>
            <a:r>
              <a:rPr lang="en-US" dirty="0" smtClean="0">
                <a:solidFill>
                  <a:srgbClr val="66FFFF"/>
                </a:solidFill>
              </a:rPr>
              <a:t>Just</a:t>
            </a:r>
          </a:p>
          <a:p>
            <a:pPr>
              <a:spcBef>
                <a:spcPts val="0"/>
              </a:spcBef>
              <a:spcAft>
                <a:spcPts val="300"/>
              </a:spcAft>
              <a:buClr>
                <a:srgbClr val="FFFF00"/>
              </a:buClr>
            </a:pPr>
            <a:r>
              <a:rPr lang="en-US" dirty="0" smtClean="0">
                <a:solidFill>
                  <a:srgbClr val="66FFFF"/>
                </a:solidFill>
              </a:rPr>
              <a:t>Holy</a:t>
            </a:r>
          </a:p>
          <a:p>
            <a:pPr>
              <a:spcBef>
                <a:spcPts val="0"/>
              </a:spcBef>
              <a:spcAft>
                <a:spcPts val="300"/>
              </a:spcAft>
              <a:buClr>
                <a:srgbClr val="FFFF00"/>
              </a:buClr>
            </a:pPr>
            <a:r>
              <a:rPr lang="en-US" dirty="0" smtClean="0">
                <a:solidFill>
                  <a:srgbClr val="66FF66"/>
                </a:solidFill>
              </a:rPr>
              <a:t>Self-controlled</a:t>
            </a:r>
          </a:p>
          <a:p>
            <a:pPr>
              <a:spcBef>
                <a:spcPts val="0"/>
              </a:spcBef>
              <a:spcAft>
                <a:spcPts val="300"/>
              </a:spcAft>
              <a:buClr>
                <a:srgbClr val="FFFF00"/>
              </a:buClr>
            </a:pPr>
            <a:r>
              <a:rPr lang="en-US" dirty="0" smtClean="0">
                <a:solidFill>
                  <a:srgbClr val="FFFF66"/>
                </a:solidFill>
              </a:rPr>
              <a:t>Holding fast the faithful word…</a:t>
            </a:r>
            <a:endParaRPr lang="en-US" dirty="0">
              <a:solidFill>
                <a:srgbClr val="FFFF66"/>
              </a:solidFill>
            </a:endParaRPr>
          </a:p>
        </p:txBody>
      </p:sp>
    </p:spTree>
    <p:extLst>
      <p:ext uri="{BB962C8B-B14F-4D97-AF65-F5344CB8AC3E}">
        <p14:creationId xmlns:p14="http://schemas.microsoft.com/office/powerpoint/2010/main" val="83082010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a:xfrm>
            <a:off x="457200" y="0"/>
            <a:ext cx="8229600" cy="914400"/>
          </a:xfrm>
        </p:spPr>
        <p:txBody>
          <a:bodyPr/>
          <a:lstStyle/>
          <a:p>
            <a:r>
              <a:rPr lang="en-US" sz="4800" b="1" dirty="0">
                <a:solidFill>
                  <a:srgbClr val="FFFF00"/>
                </a:solidFill>
                <a:effectLst>
                  <a:outerShdw blurRad="50800" dist="38100" dir="2700000" algn="tl" rotWithShape="0">
                    <a:srgbClr val="000000">
                      <a:alpha val="43000"/>
                    </a:srgbClr>
                  </a:outerShdw>
                </a:effectLst>
                <a:latin typeface="Times New Roman" charset="0"/>
              </a:rPr>
              <a:t>Hebrew 13:7,</a:t>
            </a:r>
            <a:r>
              <a:rPr lang="en-US" sz="3600" b="1" dirty="0">
                <a:solidFill>
                  <a:srgbClr val="FFFF00"/>
                </a:solidFill>
                <a:effectLst>
                  <a:outerShdw blurRad="50800" dist="38100" dir="2700000" algn="tl" rotWithShape="0">
                    <a:srgbClr val="000000">
                      <a:alpha val="43000"/>
                    </a:srgbClr>
                  </a:outerShdw>
                </a:effectLst>
                <a:latin typeface="Times New Roman" charset="0"/>
              </a:rPr>
              <a:t> </a:t>
            </a:r>
            <a:r>
              <a:rPr lang="en-US" sz="4800" b="1" dirty="0">
                <a:solidFill>
                  <a:srgbClr val="FFFF00"/>
                </a:solidFill>
                <a:effectLst>
                  <a:outerShdw blurRad="50800" dist="38100" dir="2700000" algn="tl" rotWithShape="0">
                    <a:srgbClr val="000000">
                      <a:alpha val="43000"/>
                    </a:srgbClr>
                  </a:outerShdw>
                </a:effectLst>
                <a:latin typeface="Times New Roman" charset="0"/>
              </a:rPr>
              <a:t>17</a:t>
            </a:r>
          </a:p>
        </p:txBody>
      </p:sp>
      <p:sp>
        <p:nvSpPr>
          <p:cNvPr id="25603" name="TextBox 4"/>
          <p:cNvSpPr txBox="1">
            <a:spLocks noChangeArrowheads="1"/>
          </p:cNvSpPr>
          <p:nvPr/>
        </p:nvSpPr>
        <p:spPr bwMode="auto">
          <a:xfrm>
            <a:off x="304800" y="838200"/>
            <a:ext cx="87630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baseline="30000" dirty="0">
                <a:solidFill>
                  <a:schemeClr val="bg1"/>
                </a:solidFill>
              </a:rPr>
              <a:t>7 </a:t>
            </a:r>
            <a:r>
              <a:rPr lang="en-US" sz="3600" dirty="0">
                <a:solidFill>
                  <a:schemeClr val="bg1"/>
                </a:solidFill>
              </a:rPr>
              <a:t>Remember those who </a:t>
            </a:r>
            <a:r>
              <a:rPr lang="en-US" sz="3600" dirty="0" smtClean="0">
                <a:solidFill>
                  <a:schemeClr val="bg1"/>
                </a:solidFill>
              </a:rPr>
              <a:t>rule [</a:t>
            </a:r>
            <a:r>
              <a:rPr lang="en-US" sz="3200" dirty="0" smtClean="0">
                <a:solidFill>
                  <a:srgbClr val="FFFF66"/>
                </a:solidFill>
              </a:rPr>
              <a:t>“had the rule” </a:t>
            </a:r>
            <a:r>
              <a:rPr lang="en-US" sz="2800" i="1" dirty="0" smtClean="0">
                <a:solidFill>
                  <a:srgbClr val="66FFFF"/>
                </a:solidFill>
              </a:rPr>
              <a:t>ASV</a:t>
            </a:r>
            <a:r>
              <a:rPr lang="en-US" sz="3600" dirty="0" smtClean="0">
                <a:solidFill>
                  <a:schemeClr val="bg1"/>
                </a:solidFill>
              </a:rPr>
              <a:t>] </a:t>
            </a:r>
            <a:r>
              <a:rPr lang="en-US" sz="3600" dirty="0">
                <a:solidFill>
                  <a:schemeClr val="bg1"/>
                </a:solidFill>
              </a:rPr>
              <a:t>over you, who have spoken the word of God to you, whose faith follow, considering the outcome of their conduct. </a:t>
            </a:r>
            <a:endParaRPr lang="en-US" sz="3400" dirty="0">
              <a:solidFill>
                <a:schemeClr val="bg1"/>
              </a:solidFill>
            </a:endParaRPr>
          </a:p>
        </p:txBody>
      </p:sp>
      <p:sp>
        <p:nvSpPr>
          <p:cNvPr id="25604" name="TextBox 5"/>
          <p:cNvSpPr txBox="1">
            <a:spLocks noChangeArrowheads="1"/>
          </p:cNvSpPr>
          <p:nvPr/>
        </p:nvSpPr>
        <p:spPr bwMode="auto">
          <a:xfrm>
            <a:off x="350388" y="3200400"/>
            <a:ext cx="87630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baseline="30000" dirty="0">
                <a:solidFill>
                  <a:srgbClr val="FFFFFF"/>
                </a:solidFill>
              </a:rPr>
              <a:t>17 </a:t>
            </a:r>
            <a:r>
              <a:rPr lang="en-US" sz="3600" dirty="0">
                <a:solidFill>
                  <a:srgbClr val="FFFFFF"/>
                </a:solidFill>
              </a:rPr>
              <a:t>Obey those who rule over you, and be submissive, for they watch out for your souls, as those who must give account. Let them do so with joy and not with grief, for that would be unprofitable for you. </a:t>
            </a:r>
            <a:endParaRPr lang="en-US" sz="3400" dirty="0">
              <a:solidFill>
                <a:srgbClr val="FFFFFF"/>
              </a:solidFill>
            </a:endParaRPr>
          </a:p>
        </p:txBody>
      </p:sp>
      <p:sp>
        <p:nvSpPr>
          <p:cNvPr id="2" name="Rectangle 1"/>
          <p:cNvSpPr/>
          <p:nvPr/>
        </p:nvSpPr>
        <p:spPr>
          <a:xfrm>
            <a:off x="0" y="6096000"/>
            <a:ext cx="9144000" cy="762000"/>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smtClean="0">
                <a:solidFill>
                  <a:srgbClr val="FFFF00"/>
                </a:solidFill>
                <a:latin typeface="Times New Roman"/>
                <a:cs typeface="Times New Roman"/>
              </a:rPr>
              <a:t>Responsibilities of Flock to Shepherds</a:t>
            </a:r>
            <a:endParaRPr lang="en-US" sz="4000" b="1" dirty="0">
              <a:solidFill>
                <a:srgbClr val="FFFF00"/>
              </a:solidFill>
              <a:latin typeface="Times New Roman"/>
              <a:cs typeface="Times New Roman"/>
            </a:endParaRPr>
          </a:p>
        </p:txBody>
      </p:sp>
    </p:spTree>
    <p:extLst>
      <p:ext uri="{BB962C8B-B14F-4D97-AF65-F5344CB8AC3E}">
        <p14:creationId xmlns:p14="http://schemas.microsoft.com/office/powerpoint/2010/main" val="22641661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000" b="1" dirty="0" smtClean="0">
                <a:solidFill>
                  <a:srgbClr val="FFFF00"/>
                </a:solidFill>
                <a:effectLst>
                  <a:outerShdw blurRad="50800" dist="38100" dir="2700000" algn="tl" rotWithShape="0">
                    <a:srgbClr val="000000">
                      <a:alpha val="43000"/>
                    </a:srgbClr>
                  </a:outerShdw>
                </a:effectLst>
              </a:rPr>
              <a:t>Acts 20:17-28</a:t>
            </a:r>
            <a:endParaRPr lang="en-US" sz="4000" b="1" dirty="0">
              <a:solidFill>
                <a:srgbClr val="FFFF00"/>
              </a:solidFill>
              <a:effectLst>
                <a:outerShdw blurRad="50800" dist="38100" dir="2700000" algn="tl" rotWithShape="0">
                  <a:srgbClr val="000000">
                    <a:alpha val="43000"/>
                  </a:srgbClr>
                </a:outerShdw>
              </a:effectLst>
            </a:endParaRPr>
          </a:p>
        </p:txBody>
      </p:sp>
      <p:sp>
        <p:nvSpPr>
          <p:cNvPr id="3" name="Rectangle 2"/>
          <p:cNvSpPr/>
          <p:nvPr/>
        </p:nvSpPr>
        <p:spPr>
          <a:xfrm>
            <a:off x="152400" y="685800"/>
            <a:ext cx="8991600" cy="2677656"/>
          </a:xfrm>
          <a:prstGeom prst="rect">
            <a:avLst/>
          </a:prstGeom>
        </p:spPr>
        <p:txBody>
          <a:bodyPr wrap="square">
            <a:spAutoFit/>
          </a:bodyPr>
          <a:lstStyle/>
          <a:p>
            <a:r>
              <a:rPr lang="en-US" sz="2800" b="1" baseline="30000" dirty="0">
                <a:solidFill>
                  <a:srgbClr val="FFFFFF"/>
                </a:solidFill>
                <a:latin typeface="Times New Roman"/>
                <a:cs typeface="Times New Roman"/>
              </a:rPr>
              <a:t>17 </a:t>
            </a:r>
            <a:r>
              <a:rPr lang="en-US" sz="2800" dirty="0">
                <a:solidFill>
                  <a:srgbClr val="FFFFFF"/>
                </a:solidFill>
                <a:latin typeface="Times New Roman"/>
                <a:cs typeface="Times New Roman"/>
              </a:rPr>
              <a:t>From Miletus he sent to Ephesus and called for the elders of the church… </a:t>
            </a:r>
            <a:r>
              <a:rPr lang="en-US" sz="2800" b="1" baseline="30000" dirty="0">
                <a:solidFill>
                  <a:srgbClr val="FFFFFF"/>
                </a:solidFill>
                <a:latin typeface="Times New Roman"/>
                <a:cs typeface="Times New Roman"/>
              </a:rPr>
              <a:t>27 “</a:t>
            </a:r>
            <a:r>
              <a:rPr lang="en-US" sz="2800" dirty="0">
                <a:solidFill>
                  <a:srgbClr val="FFFFFF"/>
                </a:solidFill>
                <a:latin typeface="Times New Roman"/>
                <a:cs typeface="Times New Roman"/>
              </a:rPr>
              <a:t>For I have not shunned to declare to you the whole counsel of God. </a:t>
            </a:r>
            <a:r>
              <a:rPr lang="en-US" sz="2800" b="1" baseline="30000" dirty="0">
                <a:solidFill>
                  <a:srgbClr val="FFFFFF"/>
                </a:solidFill>
                <a:latin typeface="Times New Roman"/>
                <a:cs typeface="Times New Roman"/>
              </a:rPr>
              <a:t>28 </a:t>
            </a:r>
            <a:r>
              <a:rPr lang="en-US" sz="2800" dirty="0">
                <a:solidFill>
                  <a:srgbClr val="FFFFFF"/>
                </a:solidFill>
                <a:latin typeface="Times New Roman"/>
                <a:cs typeface="Times New Roman"/>
              </a:rPr>
              <a:t>Therefore take heed to yourselves and to all the flock, among which the Holy Spirit has made you overseers, to shepherd the church of God which He purchased with His </a:t>
            </a:r>
            <a:r>
              <a:rPr lang="en-US" sz="2800" dirty="0" smtClean="0">
                <a:solidFill>
                  <a:srgbClr val="FFFFFF"/>
                </a:solidFill>
                <a:latin typeface="Times New Roman"/>
                <a:cs typeface="Times New Roman"/>
              </a:rPr>
              <a:t>own blood.”</a:t>
            </a:r>
            <a:endParaRPr lang="en-US" sz="2800" dirty="0">
              <a:solidFill>
                <a:srgbClr val="FFFFFF"/>
              </a:solidFill>
              <a:latin typeface="Times New Roman"/>
              <a:cs typeface="Times New Roman"/>
            </a:endParaRPr>
          </a:p>
        </p:txBody>
      </p:sp>
      <p:sp>
        <p:nvSpPr>
          <p:cNvPr id="6" name="Title 1"/>
          <p:cNvSpPr txBox="1">
            <a:spLocks/>
          </p:cNvSpPr>
          <p:nvPr/>
        </p:nvSpPr>
        <p:spPr>
          <a:xfrm>
            <a:off x="457200" y="3581400"/>
            <a:ext cx="8229600" cy="6858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a:lstStyle>
          <a:p>
            <a:r>
              <a:rPr lang="en-US" sz="4000" b="1" dirty="0" smtClean="0">
                <a:solidFill>
                  <a:srgbClr val="FFFF00"/>
                </a:solidFill>
                <a:effectLst>
                  <a:outerShdw blurRad="50800" dist="38100" dir="2700000" algn="tl" rotWithShape="0">
                    <a:srgbClr val="000000">
                      <a:alpha val="43000"/>
                    </a:srgbClr>
                  </a:outerShdw>
                </a:effectLst>
              </a:rPr>
              <a:t>1 Peter 5:1-2</a:t>
            </a:r>
            <a:endParaRPr lang="en-US" sz="4000" b="1" dirty="0">
              <a:solidFill>
                <a:srgbClr val="FFFF00"/>
              </a:solidFill>
              <a:effectLst>
                <a:outerShdw blurRad="50800" dist="38100" dir="2700000" algn="tl" rotWithShape="0">
                  <a:srgbClr val="000000">
                    <a:alpha val="43000"/>
                  </a:srgbClr>
                </a:outerShdw>
              </a:effectLst>
            </a:endParaRPr>
          </a:p>
        </p:txBody>
      </p:sp>
      <p:sp>
        <p:nvSpPr>
          <p:cNvPr id="7" name="Rectangle 6"/>
          <p:cNvSpPr/>
          <p:nvPr/>
        </p:nvSpPr>
        <p:spPr>
          <a:xfrm>
            <a:off x="152400" y="4115812"/>
            <a:ext cx="8839200" cy="2677656"/>
          </a:xfrm>
          <a:prstGeom prst="rect">
            <a:avLst/>
          </a:prstGeom>
        </p:spPr>
        <p:txBody>
          <a:bodyPr wrap="square">
            <a:spAutoFit/>
          </a:bodyPr>
          <a:lstStyle/>
          <a:p>
            <a:r>
              <a:rPr lang="en-US" sz="2800" b="1" baseline="30000" dirty="0">
                <a:solidFill>
                  <a:srgbClr val="FFFFFF"/>
                </a:solidFill>
                <a:latin typeface="Times New Roman"/>
                <a:cs typeface="Times New Roman"/>
              </a:rPr>
              <a:t>1 </a:t>
            </a:r>
            <a:r>
              <a:rPr lang="en-US" sz="2800" dirty="0">
                <a:solidFill>
                  <a:srgbClr val="FFFFFF"/>
                </a:solidFill>
                <a:latin typeface="Times New Roman"/>
                <a:cs typeface="Times New Roman"/>
              </a:rPr>
              <a:t>The elders who are among you I exhort, I who am a fellow elder and a witness of the sufferings of Christ, and also a partaker of the glory that will </a:t>
            </a:r>
            <a:r>
              <a:rPr lang="en-US" sz="2800" dirty="0" smtClean="0">
                <a:solidFill>
                  <a:srgbClr val="FFFFFF"/>
                </a:solidFill>
                <a:latin typeface="Times New Roman"/>
                <a:cs typeface="Times New Roman"/>
              </a:rPr>
              <a:t>be revealed: </a:t>
            </a:r>
            <a:r>
              <a:rPr lang="en-US" sz="2800" b="1" baseline="30000" dirty="0" smtClean="0">
                <a:solidFill>
                  <a:srgbClr val="FFFFFF"/>
                </a:solidFill>
                <a:latin typeface="Times New Roman"/>
                <a:cs typeface="Times New Roman"/>
              </a:rPr>
              <a:t>2</a:t>
            </a:r>
            <a:r>
              <a:rPr lang="en-US" sz="2800" b="1" baseline="30000" dirty="0">
                <a:solidFill>
                  <a:srgbClr val="FFFFFF"/>
                </a:solidFill>
                <a:latin typeface="Times New Roman"/>
                <a:cs typeface="Times New Roman"/>
              </a:rPr>
              <a:t> </a:t>
            </a:r>
            <a:r>
              <a:rPr lang="en-US" sz="2800" dirty="0">
                <a:solidFill>
                  <a:srgbClr val="FFFFFF"/>
                </a:solidFill>
                <a:latin typeface="Times New Roman"/>
                <a:cs typeface="Times New Roman"/>
              </a:rPr>
              <a:t>Shepherd the flock of God which is among you, serving as overseers, not by compulsion but </a:t>
            </a:r>
            <a:r>
              <a:rPr lang="en-US" sz="2800" dirty="0" smtClean="0">
                <a:solidFill>
                  <a:srgbClr val="FFFFFF"/>
                </a:solidFill>
                <a:latin typeface="Times New Roman"/>
                <a:cs typeface="Times New Roman"/>
              </a:rPr>
              <a:t>willingly, not </a:t>
            </a:r>
            <a:r>
              <a:rPr lang="en-US" sz="2800" dirty="0">
                <a:solidFill>
                  <a:srgbClr val="FFFFFF"/>
                </a:solidFill>
                <a:latin typeface="Times New Roman"/>
                <a:cs typeface="Times New Roman"/>
              </a:rPr>
              <a:t>for dishonest gain but </a:t>
            </a:r>
            <a:r>
              <a:rPr lang="en-US" sz="2800" dirty="0" smtClean="0">
                <a:solidFill>
                  <a:srgbClr val="FFFFFF"/>
                </a:solidFill>
                <a:latin typeface="Times New Roman"/>
                <a:cs typeface="Times New Roman"/>
              </a:rPr>
              <a:t>eagerly…</a:t>
            </a:r>
            <a:endParaRPr lang="en-US" sz="2800" dirty="0">
              <a:solidFill>
                <a:srgbClr val="FFFFFF"/>
              </a:solidFill>
              <a:latin typeface="Times New Roman"/>
              <a:cs typeface="Times New Roman"/>
            </a:endParaRPr>
          </a:p>
        </p:txBody>
      </p:sp>
    </p:spTree>
    <p:extLst>
      <p:ext uri="{BB962C8B-B14F-4D97-AF65-F5344CB8AC3E}">
        <p14:creationId xmlns:p14="http://schemas.microsoft.com/office/powerpoint/2010/main" val="28577968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838200"/>
            <a:ext cx="9144000" cy="1828800"/>
          </a:xfrm>
          <a:effectLst/>
        </p:spPr>
        <p:txBody>
          <a:bodyPr>
            <a:normAutofit/>
          </a:bodyPr>
          <a:lstStyle/>
          <a:p>
            <a:r>
              <a:rPr lang="en-US" sz="5000" b="1" dirty="0">
                <a:solidFill>
                  <a:schemeClr val="bg1"/>
                </a:solidFill>
                <a:latin typeface="Times New Roman" charset="0"/>
              </a:rPr>
              <a:t>First Responsibility:</a:t>
            </a:r>
            <a:br>
              <a:rPr lang="en-US" sz="5000" b="1" dirty="0">
                <a:solidFill>
                  <a:schemeClr val="bg1"/>
                </a:solidFill>
                <a:latin typeface="Times New Roman" charset="0"/>
              </a:rPr>
            </a:br>
            <a:r>
              <a:rPr lang="en-US" sz="5400" b="1" dirty="0">
                <a:solidFill>
                  <a:srgbClr val="FFFF00"/>
                </a:solidFill>
                <a:latin typeface="Times New Roman" charset="0"/>
              </a:rPr>
              <a:t>Respect God</a:t>
            </a:r>
            <a:r>
              <a:rPr lang="ja-JP" altLang="en-US" sz="5400" b="1" dirty="0">
                <a:solidFill>
                  <a:srgbClr val="FFFF00"/>
                </a:solidFill>
                <a:latin typeface="Times New Roman" charset="0"/>
              </a:rPr>
              <a:t>’</a:t>
            </a:r>
            <a:r>
              <a:rPr lang="en-US" sz="5400" b="1" dirty="0">
                <a:solidFill>
                  <a:srgbClr val="FFFF00"/>
                </a:solidFill>
                <a:latin typeface="Times New Roman" charset="0"/>
              </a:rPr>
              <a:t>s Will On Elders</a:t>
            </a:r>
            <a:endParaRPr lang="en-US" sz="5400" dirty="0">
              <a:solidFill>
                <a:srgbClr val="FFFF00"/>
              </a:solidFill>
              <a:latin typeface="Times New Roman" charset="0"/>
            </a:endParaRPr>
          </a:p>
        </p:txBody>
      </p:sp>
    </p:spTree>
    <p:extLst>
      <p:ext uri="{BB962C8B-B14F-4D97-AF65-F5344CB8AC3E}">
        <p14:creationId xmlns:p14="http://schemas.microsoft.com/office/powerpoint/2010/main" val="3766494166"/>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228600"/>
            <a:ext cx="9144000" cy="1143000"/>
          </a:xfrm>
          <a:effectLst/>
        </p:spPr>
        <p:txBody>
          <a:bodyPr/>
          <a:lstStyle/>
          <a:p>
            <a:r>
              <a:rPr lang="en-US" sz="4800" b="1" dirty="0">
                <a:solidFill>
                  <a:srgbClr val="FFFF00"/>
                </a:solidFill>
                <a:latin typeface="Times New Roman"/>
                <a:cs typeface="Times New Roman"/>
              </a:rPr>
              <a:t>If Respect God</a:t>
            </a:r>
            <a:r>
              <a:rPr lang="ja-JP" altLang="en-US" sz="4800" b="1" dirty="0">
                <a:solidFill>
                  <a:srgbClr val="FFFF00"/>
                </a:solidFill>
                <a:latin typeface="Times New Roman"/>
                <a:cs typeface="Times New Roman"/>
              </a:rPr>
              <a:t>’</a:t>
            </a:r>
            <a:r>
              <a:rPr lang="en-US" sz="4800" b="1" dirty="0">
                <a:solidFill>
                  <a:srgbClr val="FFFF00"/>
                </a:solidFill>
                <a:latin typeface="Times New Roman"/>
                <a:cs typeface="Times New Roman"/>
              </a:rPr>
              <a:t>s Will On Elders...</a:t>
            </a:r>
            <a:endParaRPr lang="en-US" sz="4800" dirty="0">
              <a:solidFill>
                <a:srgbClr val="FFFF00"/>
              </a:solidFill>
              <a:latin typeface="Times New Roman"/>
              <a:cs typeface="Times New Roman"/>
            </a:endParaRPr>
          </a:p>
        </p:txBody>
      </p:sp>
      <p:sp>
        <p:nvSpPr>
          <p:cNvPr id="20483" name="Rectangle 3"/>
          <p:cNvSpPr>
            <a:spLocks noGrp="1" noChangeArrowheads="1"/>
          </p:cNvSpPr>
          <p:nvPr>
            <p:ph type="body" idx="1"/>
          </p:nvPr>
        </p:nvSpPr>
        <p:spPr>
          <a:xfrm>
            <a:off x="228600" y="1371600"/>
            <a:ext cx="8686800" cy="5181600"/>
          </a:xfrm>
        </p:spPr>
        <p:txBody>
          <a:bodyPr>
            <a:normAutofit/>
          </a:bodyPr>
          <a:lstStyle/>
          <a:p>
            <a:pPr>
              <a:buClr>
                <a:schemeClr val="bg1"/>
              </a:buClr>
              <a:buFont typeface="Arial"/>
              <a:buChar char="•"/>
            </a:pPr>
            <a:r>
              <a:rPr lang="en-US" sz="3600" dirty="0">
                <a:solidFill>
                  <a:schemeClr val="bg1"/>
                </a:solidFill>
                <a:latin typeface="Times New Roman" charset="0"/>
              </a:rPr>
              <a:t>Abide by qualifications in Scripture</a:t>
            </a:r>
          </a:p>
          <a:p>
            <a:pPr lvl="1">
              <a:buClr>
                <a:srgbClr val="FFFF00"/>
              </a:buClr>
              <a:buSzPct val="50000"/>
              <a:buFont typeface="Wingdings" charset="2"/>
              <a:buChar char="u"/>
            </a:pPr>
            <a:r>
              <a:rPr lang="en-US" sz="3200" i="1" dirty="0" smtClean="0">
                <a:solidFill>
                  <a:srgbClr val="66FFFF"/>
                </a:solidFill>
                <a:latin typeface="Times New Roman" charset="0"/>
              </a:rPr>
              <a:t>Qualifications </a:t>
            </a:r>
            <a:r>
              <a:rPr lang="en-US" sz="3200" i="1" dirty="0">
                <a:solidFill>
                  <a:srgbClr val="66FFFF"/>
                </a:solidFill>
                <a:latin typeface="Times New Roman" charset="0"/>
              </a:rPr>
              <a:t>are God</a:t>
            </a:r>
            <a:r>
              <a:rPr lang="ja-JP" altLang="en-US" sz="3200" i="1" dirty="0">
                <a:solidFill>
                  <a:srgbClr val="66FFFF"/>
                </a:solidFill>
                <a:latin typeface="Times New Roman" charset="0"/>
              </a:rPr>
              <a:t>’</a:t>
            </a:r>
            <a:r>
              <a:rPr lang="en-US" sz="3200" i="1" dirty="0">
                <a:solidFill>
                  <a:srgbClr val="66FFFF"/>
                </a:solidFill>
                <a:latin typeface="Times New Roman" charset="0"/>
              </a:rPr>
              <a:t>s means of choosing</a:t>
            </a:r>
            <a:endParaRPr lang="en-US" sz="3200" dirty="0">
              <a:solidFill>
                <a:srgbClr val="66FFFF"/>
              </a:solidFill>
              <a:latin typeface="Times New Roman" charset="0"/>
            </a:endParaRPr>
          </a:p>
          <a:p>
            <a:pPr>
              <a:buClr>
                <a:schemeClr val="bg1"/>
              </a:buClr>
              <a:buFont typeface="Arial"/>
              <a:buChar char="•"/>
            </a:pPr>
            <a:r>
              <a:rPr lang="en-US" sz="3600" b="1" i="1" dirty="0">
                <a:solidFill>
                  <a:srgbClr val="FFFF66"/>
                </a:solidFill>
                <a:latin typeface="Times New Roman" charset="0"/>
              </a:rPr>
              <a:t>Acts 20:28</a:t>
            </a:r>
            <a:r>
              <a:rPr lang="en-US" sz="3600" dirty="0">
                <a:solidFill>
                  <a:schemeClr val="bg1"/>
                </a:solidFill>
                <a:latin typeface="Times New Roman" charset="0"/>
              </a:rPr>
              <a:t>	H.S. makes bishops - How?</a:t>
            </a:r>
          </a:p>
          <a:p>
            <a:pPr>
              <a:buClr>
                <a:schemeClr val="bg1"/>
              </a:buClr>
              <a:buFont typeface="Arial"/>
              <a:buChar char="•"/>
            </a:pPr>
            <a:r>
              <a:rPr lang="en-US" sz="3600" b="1" i="1" dirty="0">
                <a:solidFill>
                  <a:srgbClr val="FFFF66"/>
                </a:solidFill>
                <a:latin typeface="Times New Roman" charset="0"/>
              </a:rPr>
              <a:t>1 Tim. 3:2</a:t>
            </a:r>
            <a:r>
              <a:rPr lang="en-US" sz="3600" dirty="0">
                <a:solidFill>
                  <a:schemeClr val="bg1"/>
                </a:solidFill>
                <a:latin typeface="Times New Roman" charset="0"/>
              </a:rPr>
              <a:t>	</a:t>
            </a:r>
            <a:r>
              <a:rPr lang="ja-JP" altLang="en-US" sz="3600" dirty="0">
                <a:solidFill>
                  <a:schemeClr val="bg1"/>
                </a:solidFill>
                <a:latin typeface="Times New Roman" charset="0"/>
              </a:rPr>
              <a:t>“</a:t>
            </a:r>
            <a:r>
              <a:rPr lang="en-US" sz="3600" dirty="0">
                <a:solidFill>
                  <a:schemeClr val="bg1"/>
                </a:solidFill>
                <a:latin typeface="Times New Roman" charset="0"/>
              </a:rPr>
              <a:t>The bishop must be…</a:t>
            </a:r>
            <a:r>
              <a:rPr lang="ja-JP" altLang="en-US" sz="3600" dirty="0">
                <a:solidFill>
                  <a:schemeClr val="bg1"/>
                </a:solidFill>
                <a:latin typeface="Times New Roman" charset="0"/>
              </a:rPr>
              <a:t>”</a:t>
            </a:r>
            <a:endParaRPr lang="en-US" sz="3600" dirty="0">
              <a:solidFill>
                <a:schemeClr val="bg1"/>
              </a:solidFill>
              <a:latin typeface="Times New Roman" charset="0"/>
            </a:endParaRPr>
          </a:p>
          <a:p>
            <a:pPr>
              <a:buClr>
                <a:schemeClr val="bg1"/>
              </a:buClr>
              <a:buFont typeface="Arial"/>
              <a:buChar char="•"/>
            </a:pPr>
            <a:r>
              <a:rPr lang="en-US" sz="3600" b="1" i="1" dirty="0">
                <a:solidFill>
                  <a:srgbClr val="FFFF66"/>
                </a:solidFill>
                <a:latin typeface="Times New Roman" charset="0"/>
              </a:rPr>
              <a:t>Titus 1:5f</a:t>
            </a:r>
            <a:r>
              <a:rPr lang="en-US" sz="3600" dirty="0">
                <a:solidFill>
                  <a:schemeClr val="bg1"/>
                </a:solidFill>
                <a:latin typeface="Times New Roman" charset="0"/>
              </a:rPr>
              <a:t>	Charge: </a:t>
            </a:r>
            <a:r>
              <a:rPr lang="ja-JP" altLang="en-US" sz="3600" dirty="0">
                <a:solidFill>
                  <a:schemeClr val="bg1"/>
                </a:solidFill>
                <a:latin typeface="Times New Roman" charset="0"/>
              </a:rPr>
              <a:t>“</a:t>
            </a:r>
            <a:r>
              <a:rPr lang="en-US" sz="3600" dirty="0">
                <a:solidFill>
                  <a:schemeClr val="bg1"/>
                </a:solidFill>
                <a:latin typeface="Times New Roman" charset="0"/>
              </a:rPr>
              <a:t>If any man is…</a:t>
            </a:r>
            <a:r>
              <a:rPr lang="ja-JP" altLang="en-US" sz="3600" dirty="0">
                <a:solidFill>
                  <a:schemeClr val="bg1"/>
                </a:solidFill>
                <a:latin typeface="Times New Roman" charset="0"/>
              </a:rPr>
              <a:t>”</a:t>
            </a:r>
            <a:endParaRPr lang="en-US" sz="3600" dirty="0">
              <a:solidFill>
                <a:schemeClr val="bg1"/>
              </a:solidFill>
              <a:latin typeface="Times New Roman" charset="0"/>
            </a:endParaRPr>
          </a:p>
          <a:p>
            <a:pPr>
              <a:buClr>
                <a:schemeClr val="bg1"/>
              </a:buClr>
              <a:buFont typeface="Arial"/>
              <a:buChar char="•"/>
            </a:pPr>
            <a:r>
              <a:rPr lang="en-US" sz="3600" dirty="0">
                <a:solidFill>
                  <a:schemeClr val="bg1"/>
                </a:solidFill>
                <a:latin typeface="Times New Roman" charset="0"/>
              </a:rPr>
              <a:t>No respect for God if unqualified men serve</a:t>
            </a:r>
          </a:p>
          <a:p>
            <a:pPr>
              <a:buClr>
                <a:schemeClr val="bg1"/>
              </a:buClr>
              <a:buFont typeface="Arial"/>
              <a:buChar char="•"/>
            </a:pPr>
            <a:r>
              <a:rPr lang="en-US" sz="3600" dirty="0">
                <a:solidFill>
                  <a:schemeClr val="bg1"/>
                </a:solidFill>
                <a:latin typeface="Times New Roman" charset="0"/>
              </a:rPr>
              <a:t>Also, no respect for God if we do not allow qualified men to serve (</a:t>
            </a:r>
            <a:r>
              <a:rPr lang="en-US" sz="3600" b="1" i="1" dirty="0">
                <a:solidFill>
                  <a:srgbClr val="FFFF66"/>
                </a:solidFill>
                <a:latin typeface="Times New Roman" charset="0"/>
              </a:rPr>
              <a:t>Acts 14:23</a:t>
            </a:r>
            <a:r>
              <a:rPr lang="en-US" sz="3600" dirty="0">
                <a:solidFill>
                  <a:schemeClr val="bg1"/>
                </a:solidFill>
                <a:latin typeface="Times New Roman" charset="0"/>
              </a:rPr>
              <a:t>;</a:t>
            </a:r>
            <a:r>
              <a:rPr lang="en-US" sz="3600" b="1" i="1" dirty="0">
                <a:solidFill>
                  <a:srgbClr val="FFFF66"/>
                </a:solidFill>
                <a:latin typeface="Times New Roman" charset="0"/>
              </a:rPr>
              <a:t>Phil 1:1</a:t>
            </a:r>
            <a:r>
              <a:rPr lang="en-US" sz="3600" dirty="0">
                <a:solidFill>
                  <a:schemeClr val="bg1"/>
                </a:solidFill>
                <a:latin typeface="Times New Roman" charset="0"/>
              </a:rPr>
              <a:t>)</a:t>
            </a:r>
          </a:p>
        </p:txBody>
      </p:sp>
    </p:spTree>
    <p:extLst>
      <p:ext uri="{BB962C8B-B14F-4D97-AF65-F5344CB8AC3E}">
        <p14:creationId xmlns:p14="http://schemas.microsoft.com/office/powerpoint/2010/main" val="1819196170"/>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wipe(left)">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wipe(left)">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wipe(left)">
                                      <p:cBhvr>
                                        <p:cTn id="17" dur="500"/>
                                        <p:tgtEl>
                                          <p:spTgt spid="204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wipe(left)">
                                      <p:cBhvr>
                                        <p:cTn id="22" dur="500"/>
                                        <p:tgtEl>
                                          <p:spTgt spid="204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wipe(left)">
                                      <p:cBhvr>
                                        <p:cTn id="27" dur="500"/>
                                        <p:tgtEl>
                                          <p:spTgt spid="2048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483">
                                            <p:txEl>
                                              <p:pRg st="5" end="5"/>
                                            </p:txEl>
                                          </p:spTgt>
                                        </p:tgtEl>
                                        <p:attrNameLst>
                                          <p:attrName>style.visibility</p:attrName>
                                        </p:attrNameLst>
                                      </p:cBhvr>
                                      <p:to>
                                        <p:strVal val="visible"/>
                                      </p:to>
                                    </p:set>
                                    <p:animEffect transition="in" filter="wipe(left)">
                                      <p:cBhvr>
                                        <p:cTn id="32" dur="500"/>
                                        <p:tgtEl>
                                          <p:spTgt spid="2048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483">
                                            <p:txEl>
                                              <p:pRg st="6" end="6"/>
                                            </p:txEl>
                                          </p:spTgt>
                                        </p:tgtEl>
                                        <p:attrNameLst>
                                          <p:attrName>style.visibility</p:attrName>
                                        </p:attrNameLst>
                                      </p:cBhvr>
                                      <p:to>
                                        <p:strVal val="visible"/>
                                      </p:to>
                                    </p:set>
                                    <p:animEffect transition="in" filter="wipe(left)">
                                      <p:cBhvr>
                                        <p:cTn id="37" dur="5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2400" y="990600"/>
            <a:ext cx="9448800" cy="1905000"/>
          </a:xfrm>
          <a:effectLst/>
        </p:spPr>
        <p:txBody>
          <a:bodyPr>
            <a:normAutofit/>
          </a:bodyPr>
          <a:lstStyle/>
          <a:p>
            <a:r>
              <a:rPr lang="en-US" b="1" dirty="0">
                <a:solidFill>
                  <a:schemeClr val="bg1"/>
                </a:solidFill>
                <a:latin typeface="Times New Roman" charset="0"/>
              </a:rPr>
              <a:t>Second Responsibility:</a:t>
            </a:r>
            <a:br>
              <a:rPr lang="en-US" b="1" dirty="0">
                <a:solidFill>
                  <a:schemeClr val="bg1"/>
                </a:solidFill>
                <a:latin typeface="Times New Roman" charset="0"/>
              </a:rPr>
            </a:br>
            <a:r>
              <a:rPr lang="en-US" sz="4700" b="1" dirty="0">
                <a:solidFill>
                  <a:srgbClr val="FFFF00"/>
                </a:solidFill>
                <a:latin typeface="Times New Roman"/>
                <a:cs typeface="Times New Roman"/>
              </a:rPr>
              <a:t>Recognize Elders</a:t>
            </a:r>
            <a:r>
              <a:rPr lang="ja-JP" altLang="en-US" sz="4700" b="1" dirty="0">
                <a:solidFill>
                  <a:srgbClr val="FFFF00"/>
                </a:solidFill>
                <a:latin typeface="Times New Roman"/>
                <a:cs typeface="Times New Roman"/>
              </a:rPr>
              <a:t>’</a:t>
            </a:r>
            <a:r>
              <a:rPr lang="en-US" sz="4700" b="1" dirty="0">
                <a:solidFill>
                  <a:srgbClr val="FFFF00"/>
                </a:solidFill>
                <a:latin typeface="Times New Roman"/>
                <a:cs typeface="Times New Roman"/>
              </a:rPr>
              <a:t> Legitimate Rule</a:t>
            </a:r>
            <a:endParaRPr lang="en-US" sz="4700" dirty="0">
              <a:solidFill>
                <a:srgbClr val="FFFF00"/>
              </a:solidFill>
              <a:latin typeface="Times New Roman"/>
              <a:cs typeface="Times New Roman"/>
            </a:endParaRPr>
          </a:p>
        </p:txBody>
      </p:sp>
    </p:spTree>
    <p:extLst>
      <p:ext uri="{BB962C8B-B14F-4D97-AF65-F5344CB8AC3E}">
        <p14:creationId xmlns:p14="http://schemas.microsoft.com/office/powerpoint/2010/main" val="2235146252"/>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0"/>
            <a:ext cx="7772400" cy="1143000"/>
          </a:xfrm>
          <a:effectLst/>
        </p:spPr>
        <p:txBody>
          <a:bodyPr/>
          <a:lstStyle/>
          <a:p>
            <a:pPr>
              <a:defRPr/>
            </a:pPr>
            <a:r>
              <a:rPr lang="en-US" sz="4800" b="1" dirty="0" smtClean="0">
                <a:solidFill>
                  <a:srgbClr val="FFFF00"/>
                </a:solidFill>
                <a:ea typeface="+mj-ea"/>
              </a:rPr>
              <a:t>Rule of Elders</a:t>
            </a:r>
          </a:p>
        </p:txBody>
      </p:sp>
      <p:sp>
        <p:nvSpPr>
          <p:cNvPr id="22531" name="Rectangle 3"/>
          <p:cNvSpPr>
            <a:spLocks noGrp="1" noChangeArrowheads="1"/>
          </p:cNvSpPr>
          <p:nvPr>
            <p:ph type="body" idx="1"/>
          </p:nvPr>
        </p:nvSpPr>
        <p:spPr>
          <a:xfrm>
            <a:off x="228600" y="1066800"/>
            <a:ext cx="8686800" cy="5638800"/>
          </a:xfrm>
        </p:spPr>
        <p:txBody>
          <a:bodyPr>
            <a:normAutofit/>
          </a:bodyPr>
          <a:lstStyle/>
          <a:p>
            <a:pPr>
              <a:buClr>
                <a:schemeClr val="bg1"/>
              </a:buClr>
              <a:buFont typeface="Arial"/>
              <a:buChar char="•"/>
            </a:pPr>
            <a:r>
              <a:rPr lang="en-US" sz="3600" b="1" i="1" dirty="0">
                <a:solidFill>
                  <a:srgbClr val="FFFF66"/>
                </a:solidFill>
                <a:latin typeface="Times New Roman" charset="0"/>
              </a:rPr>
              <a:t>Hebrews 13</a:t>
            </a:r>
            <a:r>
              <a:rPr lang="en-US" sz="3600" dirty="0">
                <a:solidFill>
                  <a:schemeClr val="bg1"/>
                </a:solidFill>
                <a:latin typeface="Times New Roman" charset="0"/>
              </a:rPr>
              <a:t>	Has three references to </a:t>
            </a:r>
            <a:r>
              <a:rPr lang="ja-JP" altLang="en-US" sz="3600" dirty="0">
                <a:solidFill>
                  <a:schemeClr val="bg1"/>
                </a:solidFill>
                <a:latin typeface="Times New Roman" charset="0"/>
              </a:rPr>
              <a:t>“</a:t>
            </a:r>
            <a:r>
              <a:rPr lang="en-US" sz="3600" dirty="0">
                <a:solidFill>
                  <a:schemeClr val="bg1"/>
                </a:solidFill>
                <a:latin typeface="Times New Roman" charset="0"/>
              </a:rPr>
              <a:t>rule</a:t>
            </a:r>
            <a:r>
              <a:rPr lang="ja-JP" altLang="en-US" sz="3600" dirty="0">
                <a:solidFill>
                  <a:schemeClr val="bg1"/>
                </a:solidFill>
                <a:latin typeface="Times New Roman" charset="0"/>
              </a:rPr>
              <a:t>”</a:t>
            </a:r>
            <a:r>
              <a:rPr lang="en-US" sz="3600" dirty="0">
                <a:solidFill>
                  <a:schemeClr val="bg1"/>
                </a:solidFill>
                <a:latin typeface="Times New Roman" charset="0"/>
              </a:rPr>
              <a:t> </a:t>
            </a:r>
          </a:p>
          <a:p>
            <a:pPr lvl="1">
              <a:buClr>
                <a:srgbClr val="FFFF00"/>
              </a:buClr>
              <a:buSzPct val="50000"/>
              <a:buFont typeface="Wingdings" charset="2"/>
              <a:buChar char="u"/>
            </a:pPr>
            <a:r>
              <a:rPr lang="en-US" sz="3200" i="1" dirty="0" smtClean="0">
                <a:solidFill>
                  <a:srgbClr val="66FFFF"/>
                </a:solidFill>
                <a:latin typeface="Times New Roman" charset="0"/>
              </a:rPr>
              <a:t>Same </a:t>
            </a:r>
            <a:r>
              <a:rPr lang="en-US" sz="3200" i="1" dirty="0">
                <a:solidFill>
                  <a:srgbClr val="66FFFF"/>
                </a:solidFill>
                <a:latin typeface="Times New Roman" charset="0"/>
              </a:rPr>
              <a:t>word used in verses </a:t>
            </a:r>
            <a:r>
              <a:rPr lang="en-US" sz="3200" b="1" i="1" dirty="0">
                <a:solidFill>
                  <a:srgbClr val="66FFFF"/>
                </a:solidFill>
                <a:latin typeface="Times New Roman" charset="0"/>
              </a:rPr>
              <a:t>7</a:t>
            </a:r>
            <a:r>
              <a:rPr lang="en-US" sz="3200" i="1" dirty="0">
                <a:solidFill>
                  <a:srgbClr val="66FFFF"/>
                </a:solidFill>
                <a:latin typeface="Times New Roman" charset="0"/>
              </a:rPr>
              <a:t>, </a:t>
            </a:r>
            <a:r>
              <a:rPr lang="en-US" sz="3200" b="1" i="1" dirty="0">
                <a:solidFill>
                  <a:srgbClr val="66FFFF"/>
                </a:solidFill>
                <a:latin typeface="Times New Roman" charset="0"/>
              </a:rPr>
              <a:t>17</a:t>
            </a:r>
            <a:r>
              <a:rPr lang="en-US" sz="3200" i="1" dirty="0">
                <a:solidFill>
                  <a:srgbClr val="66FFFF"/>
                </a:solidFill>
                <a:latin typeface="Times New Roman" charset="0"/>
              </a:rPr>
              <a:t> &amp; </a:t>
            </a:r>
            <a:r>
              <a:rPr lang="en-US" sz="3200" b="1" i="1" dirty="0">
                <a:solidFill>
                  <a:srgbClr val="66FFFF"/>
                </a:solidFill>
                <a:latin typeface="Times New Roman" charset="0"/>
              </a:rPr>
              <a:t>24</a:t>
            </a:r>
            <a:endParaRPr lang="en-US" sz="3200" dirty="0">
              <a:solidFill>
                <a:srgbClr val="66FFFF"/>
              </a:solidFill>
              <a:latin typeface="Times New Roman" charset="0"/>
            </a:endParaRPr>
          </a:p>
          <a:p>
            <a:pPr>
              <a:buClr>
                <a:schemeClr val="bg1"/>
              </a:buClr>
              <a:buFont typeface="Arial"/>
              <a:buChar char="•"/>
            </a:pPr>
            <a:r>
              <a:rPr lang="ja-JP" altLang="en-US" sz="3600" dirty="0">
                <a:solidFill>
                  <a:schemeClr val="bg1"/>
                </a:solidFill>
                <a:latin typeface="Times New Roman" charset="0"/>
              </a:rPr>
              <a:t>“</a:t>
            </a:r>
            <a:r>
              <a:rPr lang="en-US" sz="3600" dirty="0">
                <a:solidFill>
                  <a:schemeClr val="bg1"/>
                </a:solidFill>
                <a:latin typeface="Times New Roman" charset="0"/>
              </a:rPr>
              <a:t>Rule</a:t>
            </a:r>
            <a:r>
              <a:rPr lang="ja-JP" altLang="en-US" sz="3600" dirty="0">
                <a:solidFill>
                  <a:schemeClr val="bg1"/>
                </a:solidFill>
                <a:latin typeface="Times New Roman" charset="0"/>
              </a:rPr>
              <a:t>”</a:t>
            </a:r>
            <a:r>
              <a:rPr lang="en-US" sz="3600" dirty="0">
                <a:solidFill>
                  <a:schemeClr val="bg1"/>
                </a:solidFill>
                <a:latin typeface="Times New Roman" charset="0"/>
              </a:rPr>
              <a:t> means </a:t>
            </a:r>
            <a:r>
              <a:rPr lang="en-US" sz="3600" i="1" dirty="0">
                <a:solidFill>
                  <a:schemeClr val="bg1"/>
                </a:solidFill>
                <a:latin typeface="Times New Roman" charset="0"/>
              </a:rPr>
              <a:t>to lead</a:t>
            </a:r>
            <a:r>
              <a:rPr lang="en-US" sz="3600" dirty="0">
                <a:solidFill>
                  <a:schemeClr val="bg1"/>
                </a:solidFill>
                <a:latin typeface="Times New Roman" charset="0"/>
              </a:rPr>
              <a:t>; denotes authority (</a:t>
            </a:r>
            <a:r>
              <a:rPr lang="en-US" sz="3600" b="1" i="1" dirty="0">
                <a:solidFill>
                  <a:srgbClr val="FFFF66"/>
                </a:solidFill>
                <a:latin typeface="Times New Roman" charset="0"/>
              </a:rPr>
              <a:t>Acts 7:10</a:t>
            </a:r>
            <a:r>
              <a:rPr lang="en-US" sz="3600" dirty="0">
                <a:solidFill>
                  <a:schemeClr val="bg1"/>
                </a:solidFill>
                <a:latin typeface="Times New Roman" charset="0"/>
              </a:rPr>
              <a:t>; </a:t>
            </a:r>
            <a:r>
              <a:rPr lang="en-US" sz="3600" b="1" i="1" dirty="0">
                <a:solidFill>
                  <a:srgbClr val="FFFF66"/>
                </a:solidFill>
                <a:latin typeface="Times New Roman" charset="0"/>
              </a:rPr>
              <a:t>Matthew 2:6</a:t>
            </a:r>
            <a:r>
              <a:rPr lang="en-US" sz="3600" dirty="0">
                <a:solidFill>
                  <a:schemeClr val="bg1"/>
                </a:solidFill>
                <a:latin typeface="Times New Roman" charset="0"/>
              </a:rPr>
              <a:t>)</a:t>
            </a:r>
          </a:p>
          <a:p>
            <a:pPr>
              <a:buClr>
                <a:schemeClr val="bg1"/>
              </a:buClr>
              <a:buFont typeface="Arial"/>
              <a:buChar char="•"/>
            </a:pPr>
            <a:r>
              <a:rPr lang="ja-JP" altLang="en-US" sz="3600" dirty="0">
                <a:solidFill>
                  <a:schemeClr val="bg1"/>
                </a:solidFill>
                <a:latin typeface="Times New Roman" charset="0"/>
              </a:rPr>
              <a:t>“</a:t>
            </a:r>
            <a:r>
              <a:rPr lang="en-US" sz="3600" dirty="0">
                <a:solidFill>
                  <a:schemeClr val="bg1"/>
                </a:solidFill>
                <a:latin typeface="Times New Roman" charset="0"/>
              </a:rPr>
              <a:t>Bishop</a:t>
            </a:r>
            <a:r>
              <a:rPr lang="ja-JP" altLang="en-US" sz="3600" dirty="0">
                <a:solidFill>
                  <a:schemeClr val="bg1"/>
                </a:solidFill>
                <a:latin typeface="Times New Roman" charset="0"/>
              </a:rPr>
              <a:t>”</a:t>
            </a:r>
            <a:r>
              <a:rPr lang="en-US" sz="3600" dirty="0">
                <a:solidFill>
                  <a:schemeClr val="bg1"/>
                </a:solidFill>
                <a:latin typeface="Times New Roman" charset="0"/>
              </a:rPr>
              <a:t> denotes place of rule</a:t>
            </a:r>
          </a:p>
          <a:p>
            <a:pPr lvl="1">
              <a:buClr>
                <a:srgbClr val="FFFF00"/>
              </a:buClr>
              <a:buSzPct val="50000"/>
              <a:buFont typeface="Wingdings" charset="2"/>
              <a:buChar char="u"/>
            </a:pPr>
            <a:r>
              <a:rPr lang="ja-JP" altLang="en-US" sz="3200" i="1" dirty="0" smtClean="0">
                <a:solidFill>
                  <a:srgbClr val="66FFFF"/>
                </a:solidFill>
                <a:latin typeface="Times New Roman" charset="0"/>
              </a:rPr>
              <a:t>“</a:t>
            </a:r>
            <a:r>
              <a:rPr lang="en-US" altLang="ja-JP" sz="3200" i="1" dirty="0" smtClean="0">
                <a:solidFill>
                  <a:srgbClr val="66FFFF"/>
                </a:solidFill>
                <a:latin typeface="Times New Roman" charset="0"/>
              </a:rPr>
              <a:t>Oversight</a:t>
            </a:r>
            <a:r>
              <a:rPr lang="ja-JP" altLang="en-US" sz="3200" i="1" dirty="0" smtClean="0">
                <a:solidFill>
                  <a:srgbClr val="66FFFF"/>
                </a:solidFill>
                <a:latin typeface="Times New Roman" charset="0"/>
              </a:rPr>
              <a:t>”</a:t>
            </a:r>
            <a:r>
              <a:rPr lang="en-US" sz="3200" i="1" dirty="0" smtClean="0">
                <a:solidFill>
                  <a:srgbClr val="66FFFF"/>
                </a:solidFill>
                <a:latin typeface="Times New Roman" charset="0"/>
              </a:rPr>
              <a:t> of </a:t>
            </a:r>
            <a:r>
              <a:rPr lang="en-US" sz="3200" i="1" dirty="0">
                <a:solidFill>
                  <a:srgbClr val="66FFFF"/>
                </a:solidFill>
                <a:latin typeface="Times New Roman" charset="0"/>
              </a:rPr>
              <a:t>tabernacle (</a:t>
            </a:r>
            <a:r>
              <a:rPr lang="en-US" sz="3200" b="1" i="1" dirty="0">
                <a:solidFill>
                  <a:srgbClr val="FFFF66"/>
                </a:solidFill>
                <a:latin typeface="Times New Roman" charset="0"/>
              </a:rPr>
              <a:t>Num. 4:16</a:t>
            </a:r>
            <a:r>
              <a:rPr lang="en-US" sz="3200" i="1" dirty="0">
                <a:solidFill>
                  <a:srgbClr val="FFFF66"/>
                </a:solidFill>
                <a:latin typeface="Times New Roman" charset="0"/>
              </a:rPr>
              <a:t>, LXX</a:t>
            </a:r>
            <a:r>
              <a:rPr lang="en-US" sz="3200" i="1" dirty="0">
                <a:solidFill>
                  <a:srgbClr val="66FFFF"/>
                </a:solidFill>
                <a:latin typeface="Times New Roman" charset="0"/>
              </a:rPr>
              <a:t>)</a:t>
            </a:r>
          </a:p>
          <a:p>
            <a:pPr lvl="1">
              <a:buClr>
                <a:srgbClr val="FFFF00"/>
              </a:buClr>
              <a:buSzPct val="50000"/>
              <a:buFont typeface="Wingdings" charset="2"/>
              <a:buChar char="u"/>
            </a:pPr>
            <a:r>
              <a:rPr lang="en-US" sz="3200" i="1" dirty="0" smtClean="0">
                <a:solidFill>
                  <a:srgbClr val="66FFFF"/>
                </a:solidFill>
                <a:latin typeface="Times New Roman" charset="0"/>
              </a:rPr>
              <a:t>Used </a:t>
            </a:r>
            <a:r>
              <a:rPr lang="en-US" sz="3200" i="1" dirty="0">
                <a:solidFill>
                  <a:srgbClr val="66FFFF"/>
                </a:solidFill>
                <a:latin typeface="Times New Roman" charset="0"/>
              </a:rPr>
              <a:t>of Christ place over souls (</a:t>
            </a:r>
            <a:r>
              <a:rPr lang="en-US" sz="3200" b="1" i="1" dirty="0">
                <a:solidFill>
                  <a:srgbClr val="FFFF66"/>
                </a:solidFill>
                <a:latin typeface="Times New Roman" charset="0"/>
              </a:rPr>
              <a:t>1 Peter 2:25</a:t>
            </a:r>
            <a:r>
              <a:rPr lang="en-US" sz="3200" i="1" dirty="0">
                <a:solidFill>
                  <a:srgbClr val="66FFFF"/>
                </a:solidFill>
                <a:latin typeface="Times New Roman" charset="0"/>
              </a:rPr>
              <a:t>)</a:t>
            </a:r>
          </a:p>
          <a:p>
            <a:pPr lvl="1">
              <a:buClr>
                <a:srgbClr val="FFFF00"/>
              </a:buClr>
              <a:buSzPct val="50000"/>
              <a:buFont typeface="Wingdings" charset="2"/>
              <a:buChar char="u"/>
            </a:pPr>
            <a:r>
              <a:rPr lang="en-US" sz="3200" i="1" dirty="0" smtClean="0">
                <a:solidFill>
                  <a:srgbClr val="66FFFF"/>
                </a:solidFill>
                <a:latin typeface="Times New Roman" charset="0"/>
              </a:rPr>
              <a:t>Definition </a:t>
            </a:r>
            <a:r>
              <a:rPr lang="en-US" sz="3200" i="1" dirty="0">
                <a:solidFill>
                  <a:srgbClr val="66FFFF"/>
                </a:solidFill>
                <a:latin typeface="Times New Roman" charset="0"/>
              </a:rPr>
              <a:t>(</a:t>
            </a:r>
            <a:r>
              <a:rPr lang="en-US" sz="3200" b="1" i="1" dirty="0">
                <a:solidFill>
                  <a:srgbClr val="66FFFF"/>
                </a:solidFill>
                <a:latin typeface="Times New Roman" charset="0"/>
              </a:rPr>
              <a:t>oversee, superintend</a:t>
            </a:r>
            <a:r>
              <a:rPr lang="en-US" sz="3200" i="1" dirty="0">
                <a:solidFill>
                  <a:srgbClr val="66FFFF"/>
                </a:solidFill>
                <a:latin typeface="Times New Roman" charset="0"/>
              </a:rPr>
              <a:t>) shows same</a:t>
            </a:r>
          </a:p>
          <a:p>
            <a:pPr>
              <a:buClr>
                <a:schemeClr val="bg1"/>
              </a:buClr>
              <a:buFont typeface="Arial"/>
              <a:buChar char="•"/>
            </a:pPr>
            <a:r>
              <a:rPr lang="en-US" sz="3600" b="1" i="1" dirty="0">
                <a:solidFill>
                  <a:schemeClr val="bg1"/>
                </a:solidFill>
                <a:latin typeface="Times New Roman" charset="0"/>
              </a:rPr>
              <a:t>Failure to respect rule = Rejection of Word</a:t>
            </a:r>
            <a:endParaRPr lang="en-US" sz="3600" dirty="0">
              <a:solidFill>
                <a:schemeClr val="bg1"/>
              </a:solidFill>
              <a:latin typeface="Times New Roman" charset="0"/>
            </a:endParaRPr>
          </a:p>
        </p:txBody>
      </p:sp>
    </p:spTree>
    <p:extLst>
      <p:ext uri="{BB962C8B-B14F-4D97-AF65-F5344CB8AC3E}">
        <p14:creationId xmlns:p14="http://schemas.microsoft.com/office/powerpoint/2010/main" val="990202398"/>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wipe(left)">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wipe(left)">
                                      <p:cBhvr>
                                        <p:cTn id="12" dur="500"/>
                                        <p:tgtEl>
                                          <p:spTgt spid="225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wipe(left)">
                                      <p:cBhvr>
                                        <p:cTn id="17" dur="500"/>
                                        <p:tgtEl>
                                          <p:spTgt spid="225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wipe(left)">
                                      <p:cBhvr>
                                        <p:cTn id="22" dur="500"/>
                                        <p:tgtEl>
                                          <p:spTgt spid="225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Effect transition="in" filter="wipe(left)">
                                      <p:cBhvr>
                                        <p:cTn id="27" dur="500"/>
                                        <p:tgtEl>
                                          <p:spTgt spid="225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531">
                                            <p:txEl>
                                              <p:pRg st="5" end="5"/>
                                            </p:txEl>
                                          </p:spTgt>
                                        </p:tgtEl>
                                        <p:attrNameLst>
                                          <p:attrName>style.visibility</p:attrName>
                                        </p:attrNameLst>
                                      </p:cBhvr>
                                      <p:to>
                                        <p:strVal val="visible"/>
                                      </p:to>
                                    </p:set>
                                    <p:animEffect transition="in" filter="wipe(left)">
                                      <p:cBhvr>
                                        <p:cTn id="32" dur="500"/>
                                        <p:tgtEl>
                                          <p:spTgt spid="225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531">
                                            <p:txEl>
                                              <p:pRg st="6" end="6"/>
                                            </p:txEl>
                                          </p:spTgt>
                                        </p:tgtEl>
                                        <p:attrNameLst>
                                          <p:attrName>style.visibility</p:attrName>
                                        </p:attrNameLst>
                                      </p:cBhvr>
                                      <p:to>
                                        <p:strVal val="visible"/>
                                      </p:to>
                                    </p:set>
                                    <p:animEffect transition="in" filter="wipe(left)">
                                      <p:cBhvr>
                                        <p:cTn id="37" dur="500"/>
                                        <p:tgtEl>
                                          <p:spTgt spid="2253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2531">
                                            <p:txEl>
                                              <p:pRg st="7" end="7"/>
                                            </p:txEl>
                                          </p:spTgt>
                                        </p:tgtEl>
                                        <p:attrNameLst>
                                          <p:attrName>style.visibility</p:attrName>
                                        </p:attrNameLst>
                                      </p:cBhvr>
                                      <p:to>
                                        <p:strVal val="visible"/>
                                      </p:to>
                                    </p:set>
                                    <p:animEffect transition="in" filter="wipe(left)">
                                      <p:cBhvr>
                                        <p:cTn id="42" dur="500"/>
                                        <p:tgtEl>
                                          <p:spTgt spid="225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838200"/>
            <a:ext cx="9144000" cy="1828800"/>
          </a:xfrm>
          <a:effectLst/>
        </p:spPr>
        <p:txBody>
          <a:bodyPr>
            <a:normAutofit/>
          </a:bodyPr>
          <a:lstStyle/>
          <a:p>
            <a:r>
              <a:rPr lang="en-US" sz="5000" b="1" dirty="0">
                <a:solidFill>
                  <a:srgbClr val="FFFFFF"/>
                </a:solidFill>
                <a:latin typeface="Times New Roman" charset="0"/>
              </a:rPr>
              <a:t>Third Responsibility:</a:t>
            </a:r>
            <a:br>
              <a:rPr lang="en-US" sz="5000" b="1" dirty="0">
                <a:solidFill>
                  <a:srgbClr val="FFFFFF"/>
                </a:solidFill>
                <a:latin typeface="Times New Roman" charset="0"/>
              </a:rPr>
            </a:br>
            <a:r>
              <a:rPr lang="en-US" sz="5400" b="1" dirty="0">
                <a:solidFill>
                  <a:srgbClr val="FFFF00"/>
                </a:solidFill>
                <a:latin typeface="Times New Roman" charset="0"/>
              </a:rPr>
              <a:t>Submission to Rightful Rule</a:t>
            </a:r>
          </a:p>
        </p:txBody>
      </p:sp>
    </p:spTree>
    <p:extLst>
      <p:ext uri="{BB962C8B-B14F-4D97-AF65-F5344CB8AC3E}">
        <p14:creationId xmlns:p14="http://schemas.microsoft.com/office/powerpoint/2010/main" val="147588319"/>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1143000"/>
          </a:xfrm>
          <a:effectLst/>
        </p:spPr>
        <p:txBody>
          <a:bodyPr/>
          <a:lstStyle/>
          <a:p>
            <a:pPr>
              <a:defRPr/>
            </a:pPr>
            <a:r>
              <a:rPr lang="en-US" sz="4800" b="1" dirty="0" smtClean="0">
                <a:solidFill>
                  <a:srgbClr val="FFFF00"/>
                </a:solidFill>
                <a:ea typeface="+mj-ea"/>
              </a:rPr>
              <a:t>Bible Teaching on Submission</a:t>
            </a:r>
            <a:endParaRPr lang="en-US" sz="4800" dirty="0" smtClean="0">
              <a:solidFill>
                <a:srgbClr val="FFFF00"/>
              </a:solidFill>
              <a:ea typeface="+mj-ea"/>
            </a:endParaRPr>
          </a:p>
        </p:txBody>
      </p:sp>
      <p:sp>
        <p:nvSpPr>
          <p:cNvPr id="24579" name="Rectangle 3"/>
          <p:cNvSpPr>
            <a:spLocks noGrp="1" noChangeArrowheads="1"/>
          </p:cNvSpPr>
          <p:nvPr>
            <p:ph type="body" idx="1"/>
          </p:nvPr>
        </p:nvSpPr>
        <p:spPr>
          <a:xfrm>
            <a:off x="152400" y="1066800"/>
            <a:ext cx="8915400" cy="5638800"/>
          </a:xfrm>
        </p:spPr>
        <p:txBody>
          <a:bodyPr>
            <a:normAutofit/>
          </a:bodyPr>
          <a:lstStyle/>
          <a:p>
            <a:pPr>
              <a:buClr>
                <a:schemeClr val="bg1"/>
              </a:buClr>
              <a:buFont typeface="Arial"/>
              <a:buChar char="•"/>
            </a:pPr>
            <a:r>
              <a:rPr lang="en-US" sz="3600" dirty="0">
                <a:solidFill>
                  <a:schemeClr val="bg1"/>
                </a:solidFill>
                <a:latin typeface="Times New Roman" charset="0"/>
              </a:rPr>
              <a:t>Submission not based on value, but place</a:t>
            </a:r>
          </a:p>
          <a:p>
            <a:pPr>
              <a:buClr>
                <a:schemeClr val="bg1"/>
              </a:buClr>
              <a:buFont typeface="Arial"/>
              <a:buChar char="•"/>
            </a:pPr>
            <a:r>
              <a:rPr lang="en-US" sz="3600" b="1" i="1" dirty="0">
                <a:solidFill>
                  <a:srgbClr val="FFFF66"/>
                </a:solidFill>
                <a:latin typeface="Times New Roman" charset="0"/>
              </a:rPr>
              <a:t>Eph. 5:22f</a:t>
            </a:r>
            <a:r>
              <a:rPr lang="en-US" sz="3600" dirty="0">
                <a:solidFill>
                  <a:schemeClr val="bg1"/>
                </a:solidFill>
                <a:latin typeface="Times New Roman" charset="0"/>
              </a:rPr>
              <a:t>	Wives submit to husbands</a:t>
            </a:r>
          </a:p>
          <a:p>
            <a:pPr lvl="1">
              <a:buClr>
                <a:srgbClr val="FFFF00"/>
              </a:buClr>
              <a:buSzPct val="50000"/>
              <a:buFont typeface="Wingdings" charset="2"/>
              <a:buChar char="u"/>
            </a:pPr>
            <a:r>
              <a:rPr lang="en-US" sz="3200" i="1" dirty="0" smtClean="0">
                <a:solidFill>
                  <a:srgbClr val="66FFFF"/>
                </a:solidFill>
                <a:latin typeface="Times New Roman" charset="0"/>
              </a:rPr>
              <a:t>Not </a:t>
            </a:r>
            <a:r>
              <a:rPr lang="en-US" sz="3200" i="1" dirty="0">
                <a:solidFill>
                  <a:srgbClr val="66FFFF"/>
                </a:solidFill>
                <a:latin typeface="Times New Roman" charset="0"/>
              </a:rPr>
              <a:t>because of value, but place (</a:t>
            </a:r>
            <a:r>
              <a:rPr lang="en-US" sz="3200" b="1" i="1" dirty="0">
                <a:solidFill>
                  <a:srgbClr val="FFFF66"/>
                </a:solidFill>
                <a:latin typeface="Times New Roman" charset="0"/>
              </a:rPr>
              <a:t>1 Pet. 3:1-7</a:t>
            </a:r>
            <a:r>
              <a:rPr lang="en-US" sz="3200" i="1" dirty="0">
                <a:solidFill>
                  <a:srgbClr val="66FFFF"/>
                </a:solidFill>
                <a:latin typeface="Times New Roman" charset="0"/>
              </a:rPr>
              <a:t>)</a:t>
            </a:r>
            <a:r>
              <a:rPr lang="en-US" sz="3200" dirty="0">
                <a:solidFill>
                  <a:srgbClr val="66FFFF"/>
                </a:solidFill>
                <a:latin typeface="Times New Roman" charset="0"/>
              </a:rPr>
              <a:t>	</a:t>
            </a:r>
          </a:p>
          <a:p>
            <a:pPr>
              <a:buClr>
                <a:schemeClr val="bg1"/>
              </a:buClr>
              <a:buFont typeface="Arial"/>
              <a:buChar char="•"/>
            </a:pPr>
            <a:r>
              <a:rPr lang="en-US" sz="3600" b="1" i="1" dirty="0">
                <a:solidFill>
                  <a:srgbClr val="FFFF66"/>
                </a:solidFill>
                <a:latin typeface="Times New Roman" charset="0"/>
              </a:rPr>
              <a:t>Eph. 5:21</a:t>
            </a:r>
            <a:r>
              <a:rPr lang="en-US" sz="3600" dirty="0">
                <a:solidFill>
                  <a:schemeClr val="bg1"/>
                </a:solidFill>
                <a:latin typeface="Times New Roman" charset="0"/>
              </a:rPr>
              <a:t>	Submit to one another in Lord</a:t>
            </a:r>
          </a:p>
          <a:p>
            <a:pPr lvl="1">
              <a:buClr>
                <a:schemeClr val="bg1"/>
              </a:buClr>
              <a:buFont typeface="Arial"/>
              <a:buChar char="•"/>
            </a:pPr>
            <a:r>
              <a:rPr lang="en-US" sz="3200" i="1" dirty="0" smtClean="0">
                <a:solidFill>
                  <a:srgbClr val="66FFFF"/>
                </a:solidFill>
                <a:latin typeface="Times New Roman" charset="0"/>
              </a:rPr>
              <a:t>Not </a:t>
            </a:r>
            <a:r>
              <a:rPr lang="en-US" sz="3200" i="1" dirty="0">
                <a:solidFill>
                  <a:srgbClr val="66FFFF"/>
                </a:solidFill>
                <a:latin typeface="Times New Roman" charset="0"/>
              </a:rPr>
              <a:t>because of inferiority, but in order to serve</a:t>
            </a:r>
            <a:endParaRPr lang="en-US" sz="3200" dirty="0">
              <a:solidFill>
                <a:srgbClr val="66FFFF"/>
              </a:solidFill>
              <a:latin typeface="Times New Roman" charset="0"/>
            </a:endParaRPr>
          </a:p>
          <a:p>
            <a:pPr>
              <a:buClr>
                <a:schemeClr val="bg1"/>
              </a:buClr>
              <a:buFont typeface="Arial"/>
              <a:buChar char="•"/>
            </a:pPr>
            <a:r>
              <a:rPr lang="en-US" sz="3600" b="1" i="1" dirty="0">
                <a:solidFill>
                  <a:srgbClr val="FFFF66"/>
                </a:solidFill>
                <a:latin typeface="Times New Roman" charset="0"/>
              </a:rPr>
              <a:t>1 Cor. 16:</a:t>
            </a:r>
            <a:r>
              <a:rPr lang="en-US" sz="3600" b="1" i="1" dirty="0" smtClean="0">
                <a:solidFill>
                  <a:srgbClr val="FFFF66"/>
                </a:solidFill>
                <a:latin typeface="Times New Roman" charset="0"/>
              </a:rPr>
              <a:t>15-16</a:t>
            </a:r>
            <a:r>
              <a:rPr lang="en-US" sz="3600" dirty="0">
                <a:solidFill>
                  <a:schemeClr val="bg1"/>
                </a:solidFill>
                <a:latin typeface="Times New Roman" charset="0"/>
              </a:rPr>
              <a:t>	 Submit to helpers in work</a:t>
            </a:r>
          </a:p>
          <a:p>
            <a:pPr lvl="1">
              <a:buClr>
                <a:srgbClr val="FFFF00"/>
              </a:buClr>
              <a:buSzPct val="50000"/>
              <a:buFont typeface="Wingdings" charset="2"/>
              <a:buChar char="u"/>
            </a:pPr>
            <a:r>
              <a:rPr lang="en-US" sz="3200" i="1" dirty="0" smtClean="0">
                <a:solidFill>
                  <a:srgbClr val="66FFFF"/>
                </a:solidFill>
                <a:latin typeface="Times New Roman" charset="0"/>
              </a:rPr>
              <a:t>No </a:t>
            </a:r>
            <a:r>
              <a:rPr lang="en-US" sz="3200" i="1" dirty="0">
                <a:solidFill>
                  <a:srgbClr val="66FFFF"/>
                </a:solidFill>
                <a:latin typeface="Times New Roman" charset="0"/>
              </a:rPr>
              <a:t>lesser nature, but function (</a:t>
            </a:r>
            <a:r>
              <a:rPr lang="en-US" sz="3200" b="1" i="1" dirty="0">
                <a:solidFill>
                  <a:srgbClr val="FFFF66"/>
                </a:solidFill>
                <a:latin typeface="Times New Roman" charset="0"/>
              </a:rPr>
              <a:t>1 Thess. 5:12f</a:t>
            </a:r>
            <a:r>
              <a:rPr lang="en-US" sz="3200" i="1" dirty="0">
                <a:solidFill>
                  <a:srgbClr val="66FFFF"/>
                </a:solidFill>
                <a:latin typeface="Times New Roman" charset="0"/>
              </a:rPr>
              <a:t>)</a:t>
            </a:r>
            <a:endParaRPr lang="en-US" sz="3200" dirty="0">
              <a:solidFill>
                <a:srgbClr val="66FFFF"/>
              </a:solidFill>
              <a:latin typeface="Times New Roman" charset="0"/>
            </a:endParaRPr>
          </a:p>
          <a:p>
            <a:pPr>
              <a:buClr>
                <a:schemeClr val="bg1"/>
              </a:buClr>
              <a:buFont typeface="Arial"/>
              <a:buChar char="•"/>
            </a:pPr>
            <a:r>
              <a:rPr lang="en-US" sz="3600" b="1" i="1" dirty="0">
                <a:solidFill>
                  <a:srgbClr val="FFFF66"/>
                </a:solidFill>
                <a:latin typeface="Times New Roman" charset="0"/>
              </a:rPr>
              <a:t>Heb. 13:17</a:t>
            </a:r>
            <a:r>
              <a:rPr lang="en-US" sz="3600" dirty="0">
                <a:solidFill>
                  <a:schemeClr val="bg1"/>
                </a:solidFill>
                <a:latin typeface="Times New Roman" charset="0"/>
              </a:rPr>
              <a:t>	Submit to those with rule</a:t>
            </a:r>
          </a:p>
          <a:p>
            <a:pPr lvl="1">
              <a:buClr>
                <a:srgbClr val="FFFF00"/>
              </a:buClr>
              <a:buSzPct val="50000"/>
              <a:buFont typeface="Wingdings" charset="2"/>
              <a:buChar char="u"/>
            </a:pPr>
            <a:r>
              <a:rPr lang="en-US" sz="3200" i="1" dirty="0" smtClean="0">
                <a:solidFill>
                  <a:srgbClr val="66FFFF"/>
                </a:solidFill>
                <a:latin typeface="Times New Roman" charset="0"/>
              </a:rPr>
              <a:t>Context </a:t>
            </a:r>
            <a:r>
              <a:rPr lang="en-US" sz="3200" i="1" dirty="0">
                <a:solidFill>
                  <a:srgbClr val="66FFFF"/>
                </a:solidFill>
                <a:latin typeface="Times New Roman" charset="0"/>
              </a:rPr>
              <a:t>suggests ones in place of rule - elders</a:t>
            </a:r>
            <a:endParaRPr lang="en-US" sz="3200" dirty="0">
              <a:solidFill>
                <a:srgbClr val="66FFFF"/>
              </a:solidFill>
              <a:latin typeface="Times New Roman" charset="0"/>
            </a:endParaRPr>
          </a:p>
        </p:txBody>
      </p:sp>
    </p:spTree>
    <p:extLst>
      <p:ext uri="{BB962C8B-B14F-4D97-AF65-F5344CB8AC3E}">
        <p14:creationId xmlns:p14="http://schemas.microsoft.com/office/powerpoint/2010/main" val="107376516"/>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left)">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wipe(left)">
                                      <p:cBhvr>
                                        <p:cTn id="12" dur="5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wipe(left)">
                                      <p:cBhvr>
                                        <p:cTn id="17" dur="500"/>
                                        <p:tgtEl>
                                          <p:spTgt spid="24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wipe(left)">
                                      <p:cBhvr>
                                        <p:cTn id="22" dur="500"/>
                                        <p:tgtEl>
                                          <p:spTgt spid="245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wipe(left)">
                                      <p:cBhvr>
                                        <p:cTn id="27" dur="500"/>
                                        <p:tgtEl>
                                          <p:spTgt spid="245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4579">
                                            <p:txEl>
                                              <p:pRg st="5" end="5"/>
                                            </p:txEl>
                                          </p:spTgt>
                                        </p:tgtEl>
                                        <p:attrNameLst>
                                          <p:attrName>style.visibility</p:attrName>
                                        </p:attrNameLst>
                                      </p:cBhvr>
                                      <p:to>
                                        <p:strVal val="visible"/>
                                      </p:to>
                                    </p:set>
                                    <p:animEffect transition="in" filter="wipe(left)">
                                      <p:cBhvr>
                                        <p:cTn id="32" dur="500"/>
                                        <p:tgtEl>
                                          <p:spTgt spid="245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4579">
                                            <p:txEl>
                                              <p:pRg st="6" end="6"/>
                                            </p:txEl>
                                          </p:spTgt>
                                        </p:tgtEl>
                                        <p:attrNameLst>
                                          <p:attrName>style.visibility</p:attrName>
                                        </p:attrNameLst>
                                      </p:cBhvr>
                                      <p:to>
                                        <p:strVal val="visible"/>
                                      </p:to>
                                    </p:set>
                                    <p:animEffect transition="in" filter="wipe(left)">
                                      <p:cBhvr>
                                        <p:cTn id="37" dur="500"/>
                                        <p:tgtEl>
                                          <p:spTgt spid="2457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4579">
                                            <p:txEl>
                                              <p:pRg st="7" end="7"/>
                                            </p:txEl>
                                          </p:spTgt>
                                        </p:tgtEl>
                                        <p:attrNameLst>
                                          <p:attrName>style.visibility</p:attrName>
                                        </p:attrNameLst>
                                      </p:cBhvr>
                                      <p:to>
                                        <p:strVal val="visible"/>
                                      </p:to>
                                    </p:set>
                                    <p:animEffect transition="in" filter="wipe(left)">
                                      <p:cBhvr>
                                        <p:cTn id="42" dur="500"/>
                                        <p:tgtEl>
                                          <p:spTgt spid="2457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4579">
                                            <p:txEl>
                                              <p:pRg st="8" end="8"/>
                                            </p:txEl>
                                          </p:spTgt>
                                        </p:tgtEl>
                                        <p:attrNameLst>
                                          <p:attrName>style.visibility</p:attrName>
                                        </p:attrNameLst>
                                      </p:cBhvr>
                                      <p:to>
                                        <p:strVal val="visible"/>
                                      </p:to>
                                    </p:set>
                                    <p:animEffect transition="in" filter="wipe(left)">
                                      <p:cBhvr>
                                        <p:cTn id="47" dur="500"/>
                                        <p:tgtEl>
                                          <p:spTgt spid="245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0"/>
            <a:ext cx="7772400" cy="1143000"/>
          </a:xfrm>
          <a:effectLst/>
        </p:spPr>
        <p:txBody>
          <a:bodyPr/>
          <a:lstStyle/>
          <a:p>
            <a:pPr>
              <a:defRPr/>
            </a:pPr>
            <a:r>
              <a:rPr lang="en-US" sz="4800" b="1" dirty="0" smtClean="0">
                <a:solidFill>
                  <a:srgbClr val="FFFF00"/>
                </a:solidFill>
                <a:ea typeface="+mj-ea"/>
              </a:rPr>
              <a:t>Application of Principles</a:t>
            </a:r>
          </a:p>
        </p:txBody>
      </p:sp>
      <p:sp>
        <p:nvSpPr>
          <p:cNvPr id="27651" name="Rectangle 3"/>
          <p:cNvSpPr>
            <a:spLocks noGrp="1" noChangeArrowheads="1"/>
          </p:cNvSpPr>
          <p:nvPr>
            <p:ph type="body" idx="1"/>
          </p:nvPr>
        </p:nvSpPr>
        <p:spPr>
          <a:xfrm>
            <a:off x="304800" y="1066800"/>
            <a:ext cx="8534400" cy="5486400"/>
          </a:xfrm>
        </p:spPr>
        <p:txBody>
          <a:bodyPr>
            <a:normAutofit/>
          </a:bodyPr>
          <a:lstStyle/>
          <a:p>
            <a:pPr>
              <a:buClr>
                <a:srgbClr val="FFFF00"/>
              </a:buClr>
            </a:pPr>
            <a:r>
              <a:rPr lang="en-US" sz="3600" dirty="0">
                <a:solidFill>
                  <a:schemeClr val="bg1"/>
                </a:solidFill>
                <a:latin typeface="Times New Roman" charset="0"/>
              </a:rPr>
              <a:t>Just as elders have responsibilities, so does the church</a:t>
            </a:r>
          </a:p>
          <a:p>
            <a:pPr>
              <a:buClr>
                <a:srgbClr val="FFFF00"/>
              </a:buClr>
            </a:pPr>
            <a:r>
              <a:rPr lang="en-US" sz="3600" dirty="0">
                <a:solidFill>
                  <a:schemeClr val="bg1"/>
                </a:solidFill>
                <a:latin typeface="Times New Roman" charset="0"/>
              </a:rPr>
              <a:t>Failure to meet responsibility is evidence of rejecting God</a:t>
            </a:r>
            <a:r>
              <a:rPr lang="ja-JP" altLang="en-US" sz="3600" dirty="0">
                <a:solidFill>
                  <a:schemeClr val="bg1"/>
                </a:solidFill>
                <a:latin typeface="Times New Roman" charset="0"/>
              </a:rPr>
              <a:t>’</a:t>
            </a:r>
            <a:r>
              <a:rPr lang="en-US" sz="3600" dirty="0">
                <a:solidFill>
                  <a:schemeClr val="bg1"/>
                </a:solidFill>
                <a:latin typeface="Times New Roman" charset="0"/>
              </a:rPr>
              <a:t>s will as stated</a:t>
            </a:r>
          </a:p>
          <a:p>
            <a:pPr lvl="1">
              <a:buClr>
                <a:schemeClr val="bg1"/>
              </a:buClr>
              <a:buSzPct val="80000"/>
            </a:pPr>
            <a:r>
              <a:rPr lang="en-US" sz="3200" i="1" dirty="0" smtClean="0">
                <a:solidFill>
                  <a:srgbClr val="66FFFF"/>
                </a:solidFill>
                <a:latin typeface="Times New Roman" charset="0"/>
              </a:rPr>
              <a:t>Altering </a:t>
            </a:r>
            <a:r>
              <a:rPr lang="en-US" sz="3200" i="1" dirty="0">
                <a:solidFill>
                  <a:srgbClr val="66FFFF"/>
                </a:solidFill>
                <a:latin typeface="Times New Roman" charset="0"/>
              </a:rPr>
              <a:t>qualifications on basis of friendship</a:t>
            </a:r>
          </a:p>
          <a:p>
            <a:pPr lvl="1">
              <a:buClr>
                <a:schemeClr val="bg1"/>
              </a:buClr>
              <a:buSzPct val="80000"/>
            </a:pPr>
            <a:r>
              <a:rPr lang="en-US" sz="3200" i="1" dirty="0" smtClean="0">
                <a:solidFill>
                  <a:srgbClr val="66FFFF"/>
                </a:solidFill>
                <a:latin typeface="Times New Roman" charset="0"/>
              </a:rPr>
              <a:t>Refusing </a:t>
            </a:r>
            <a:r>
              <a:rPr lang="en-US" sz="3200" i="1" dirty="0">
                <a:solidFill>
                  <a:srgbClr val="66FFFF"/>
                </a:solidFill>
                <a:latin typeface="Times New Roman" charset="0"/>
              </a:rPr>
              <a:t>to submit to those qualified by Word</a:t>
            </a:r>
          </a:p>
          <a:p>
            <a:pPr lvl="1">
              <a:buClr>
                <a:schemeClr val="bg1"/>
              </a:buClr>
              <a:buSzPct val="80000"/>
            </a:pPr>
            <a:r>
              <a:rPr lang="en-US" sz="3200" i="1" dirty="0" smtClean="0">
                <a:solidFill>
                  <a:srgbClr val="66FFFF"/>
                </a:solidFill>
                <a:latin typeface="Times New Roman" charset="0"/>
              </a:rPr>
              <a:t>Rebelling </a:t>
            </a:r>
            <a:r>
              <a:rPr lang="en-US" sz="3200" i="1" dirty="0">
                <a:solidFill>
                  <a:srgbClr val="66FFFF"/>
                </a:solidFill>
                <a:latin typeface="Times New Roman" charset="0"/>
              </a:rPr>
              <a:t>against rightful rule when disagree</a:t>
            </a:r>
            <a:endParaRPr lang="en-US" sz="3200" dirty="0">
              <a:solidFill>
                <a:srgbClr val="66FFFF"/>
              </a:solidFill>
              <a:latin typeface="Times New Roman" charset="0"/>
            </a:endParaRPr>
          </a:p>
          <a:p>
            <a:pPr>
              <a:buClr>
                <a:srgbClr val="FFFF00"/>
              </a:buClr>
            </a:pPr>
            <a:r>
              <a:rPr lang="en-US" sz="3600" dirty="0">
                <a:solidFill>
                  <a:schemeClr val="bg1"/>
                </a:solidFill>
                <a:latin typeface="Times New Roman" charset="0"/>
              </a:rPr>
              <a:t>God ordains that there be elders if qualified</a:t>
            </a:r>
          </a:p>
          <a:p>
            <a:pPr>
              <a:buClr>
                <a:srgbClr val="FFFF00"/>
              </a:buClr>
            </a:pPr>
            <a:r>
              <a:rPr lang="en-US" sz="3600" dirty="0">
                <a:solidFill>
                  <a:schemeClr val="bg1"/>
                </a:solidFill>
                <a:latin typeface="Times New Roman" charset="0"/>
              </a:rPr>
              <a:t>If we refuse God</a:t>
            </a:r>
            <a:r>
              <a:rPr lang="ja-JP" altLang="en-US" sz="3600" dirty="0">
                <a:solidFill>
                  <a:schemeClr val="bg1"/>
                </a:solidFill>
                <a:latin typeface="Times New Roman" charset="0"/>
              </a:rPr>
              <a:t>’</a:t>
            </a:r>
            <a:r>
              <a:rPr lang="en-US" sz="3600" dirty="0">
                <a:solidFill>
                  <a:schemeClr val="bg1"/>
                </a:solidFill>
                <a:latin typeface="Times New Roman" charset="0"/>
              </a:rPr>
              <a:t>s order, we are rebellious</a:t>
            </a:r>
          </a:p>
        </p:txBody>
      </p:sp>
    </p:spTree>
    <p:extLst>
      <p:ext uri="{BB962C8B-B14F-4D97-AF65-F5344CB8AC3E}">
        <p14:creationId xmlns:p14="http://schemas.microsoft.com/office/powerpoint/2010/main" val="4253994130"/>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wipe(left)">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wipe(left)">
                                      <p:cBhvr>
                                        <p:cTn id="12" dur="50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wipe(left)">
                                      <p:cBhvr>
                                        <p:cTn id="17" dur="500"/>
                                        <p:tgtEl>
                                          <p:spTgt spid="276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wipe(left)">
                                      <p:cBhvr>
                                        <p:cTn id="22" dur="500"/>
                                        <p:tgtEl>
                                          <p:spTgt spid="276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7651">
                                            <p:txEl>
                                              <p:pRg st="4" end="4"/>
                                            </p:txEl>
                                          </p:spTgt>
                                        </p:tgtEl>
                                        <p:attrNameLst>
                                          <p:attrName>style.visibility</p:attrName>
                                        </p:attrNameLst>
                                      </p:cBhvr>
                                      <p:to>
                                        <p:strVal val="visible"/>
                                      </p:to>
                                    </p:set>
                                    <p:animEffect transition="in" filter="wipe(left)">
                                      <p:cBhvr>
                                        <p:cTn id="27" dur="500"/>
                                        <p:tgtEl>
                                          <p:spTgt spid="2765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7651">
                                            <p:txEl>
                                              <p:pRg st="5" end="5"/>
                                            </p:txEl>
                                          </p:spTgt>
                                        </p:tgtEl>
                                        <p:attrNameLst>
                                          <p:attrName>style.visibility</p:attrName>
                                        </p:attrNameLst>
                                      </p:cBhvr>
                                      <p:to>
                                        <p:strVal val="visible"/>
                                      </p:to>
                                    </p:set>
                                    <p:animEffect transition="in" filter="wipe(left)">
                                      <p:cBhvr>
                                        <p:cTn id="32" dur="500"/>
                                        <p:tgtEl>
                                          <p:spTgt spid="2765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7651">
                                            <p:txEl>
                                              <p:pRg st="6" end="6"/>
                                            </p:txEl>
                                          </p:spTgt>
                                        </p:tgtEl>
                                        <p:attrNameLst>
                                          <p:attrName>style.visibility</p:attrName>
                                        </p:attrNameLst>
                                      </p:cBhvr>
                                      <p:to>
                                        <p:strVal val="visible"/>
                                      </p:to>
                                    </p:set>
                                    <p:animEffect transition="in" filter="wipe(left)">
                                      <p:cBhvr>
                                        <p:cTn id="37" dur="500"/>
                                        <p:tgtEl>
                                          <p:spTgt spid="276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4000" cy="1143000"/>
          </a:xfrm>
          <a:effectLst/>
        </p:spPr>
        <p:txBody>
          <a:bodyPr>
            <a:normAutofit/>
          </a:bodyPr>
          <a:lstStyle/>
          <a:p>
            <a:pPr>
              <a:defRPr/>
            </a:pPr>
            <a:r>
              <a:rPr lang="en-US" sz="4800" b="1" dirty="0" smtClean="0">
                <a:solidFill>
                  <a:srgbClr val="FFFF00"/>
                </a:solidFill>
                <a:effectLst>
                  <a:outerShdw blurRad="50800" dist="38100" dir="2700000" algn="tl" rotWithShape="0">
                    <a:srgbClr val="000000">
                      <a:alpha val="43000"/>
                    </a:srgbClr>
                  </a:outerShdw>
                </a:effectLst>
                <a:ea typeface="+mj-ea"/>
              </a:rPr>
              <a:t>Parallel Terms In Both Passages</a:t>
            </a:r>
            <a:endParaRPr lang="en-US" sz="4800" dirty="0" smtClean="0">
              <a:solidFill>
                <a:srgbClr val="FFFF00"/>
              </a:solidFill>
              <a:effectLst>
                <a:outerShdw blurRad="50800" dist="38100" dir="2700000" algn="tl" rotWithShape="0">
                  <a:srgbClr val="000000">
                    <a:alpha val="43000"/>
                  </a:srgbClr>
                </a:outerShdw>
              </a:effectLst>
              <a:ea typeface="+mj-ea"/>
            </a:endParaRPr>
          </a:p>
        </p:txBody>
      </p:sp>
      <p:sp>
        <p:nvSpPr>
          <p:cNvPr id="16387" name="Rectangle 3"/>
          <p:cNvSpPr>
            <a:spLocks noGrp="1" noChangeArrowheads="1"/>
          </p:cNvSpPr>
          <p:nvPr>
            <p:ph type="body" idx="1"/>
          </p:nvPr>
        </p:nvSpPr>
        <p:spPr>
          <a:xfrm>
            <a:off x="685800" y="1066800"/>
            <a:ext cx="7772400" cy="5715000"/>
          </a:xfrm>
        </p:spPr>
        <p:txBody>
          <a:bodyPr>
            <a:noAutofit/>
          </a:bodyPr>
          <a:lstStyle/>
          <a:p>
            <a:pPr>
              <a:buClr>
                <a:srgbClr val="FFFF00"/>
              </a:buClr>
              <a:buFont typeface="Arial"/>
              <a:buChar char="•"/>
            </a:pPr>
            <a:r>
              <a:rPr lang="en-US" sz="3600" u="sng" dirty="0">
                <a:solidFill>
                  <a:schemeClr val="bg1"/>
                </a:solidFill>
                <a:latin typeface="Times New Roman"/>
                <a:cs typeface="Times New Roman"/>
              </a:rPr>
              <a:t>Terms used in </a:t>
            </a:r>
            <a:r>
              <a:rPr lang="en-US" sz="3600" b="1" u="sng" dirty="0">
                <a:solidFill>
                  <a:schemeClr val="bg1"/>
                </a:solidFill>
                <a:latin typeface="Times New Roman"/>
                <a:cs typeface="Times New Roman"/>
              </a:rPr>
              <a:t>Acts 20</a:t>
            </a:r>
            <a:r>
              <a:rPr lang="en-US" sz="3600" dirty="0">
                <a:solidFill>
                  <a:schemeClr val="bg1"/>
                </a:solidFill>
                <a:latin typeface="Times New Roman"/>
                <a:cs typeface="Times New Roman"/>
              </a:rPr>
              <a:t>:</a:t>
            </a:r>
          </a:p>
          <a:p>
            <a:pPr lvl="1">
              <a:buClr>
                <a:schemeClr val="tx2">
                  <a:lumMod val="40000"/>
                  <a:lumOff val="60000"/>
                </a:schemeClr>
              </a:buClr>
              <a:buSzPct val="100000"/>
              <a:buFont typeface="Lucida Grande"/>
              <a:buChar char="-"/>
            </a:pPr>
            <a:r>
              <a:rPr lang="ja-JP" altLang="en-US" sz="3200" i="1" dirty="0">
                <a:solidFill>
                  <a:schemeClr val="bg1"/>
                </a:solidFill>
                <a:latin typeface="Times New Roman"/>
                <a:cs typeface="Times New Roman"/>
              </a:rPr>
              <a:t>“</a:t>
            </a:r>
            <a:r>
              <a:rPr lang="en-US" sz="3200" i="1" dirty="0">
                <a:solidFill>
                  <a:schemeClr val="bg1"/>
                </a:solidFill>
                <a:latin typeface="Times New Roman"/>
                <a:cs typeface="Times New Roman"/>
              </a:rPr>
              <a:t>Elders</a:t>
            </a:r>
            <a:r>
              <a:rPr lang="ja-JP" altLang="en-US" sz="3200" i="1" dirty="0">
                <a:solidFill>
                  <a:schemeClr val="bg1"/>
                </a:solidFill>
                <a:latin typeface="Times New Roman"/>
                <a:cs typeface="Times New Roman"/>
              </a:rPr>
              <a:t>”</a:t>
            </a:r>
            <a:r>
              <a:rPr lang="en-US" sz="3200" i="1" dirty="0">
                <a:solidFill>
                  <a:schemeClr val="bg1"/>
                </a:solidFill>
                <a:latin typeface="Times New Roman"/>
                <a:cs typeface="Times New Roman"/>
              </a:rPr>
              <a:t> (</a:t>
            </a:r>
            <a:r>
              <a:rPr lang="en-US" sz="3200" b="1" i="1" dirty="0">
                <a:solidFill>
                  <a:srgbClr val="FFFF66"/>
                </a:solidFill>
                <a:latin typeface="Times New Roman"/>
                <a:cs typeface="Times New Roman"/>
              </a:rPr>
              <a:t>v. 17</a:t>
            </a:r>
            <a:r>
              <a:rPr lang="en-US" sz="3200" i="1" dirty="0">
                <a:solidFill>
                  <a:schemeClr val="bg1"/>
                </a:solidFill>
                <a:latin typeface="Times New Roman"/>
                <a:cs typeface="Times New Roman"/>
              </a:rPr>
              <a:t>)</a:t>
            </a:r>
          </a:p>
          <a:p>
            <a:pPr lvl="1">
              <a:buClr>
                <a:schemeClr val="tx2">
                  <a:lumMod val="40000"/>
                  <a:lumOff val="60000"/>
                </a:schemeClr>
              </a:buClr>
              <a:buSzPct val="100000"/>
              <a:buFont typeface="Lucida Grande"/>
              <a:buChar char="-"/>
            </a:pPr>
            <a:r>
              <a:rPr lang="ja-JP" altLang="en-US" sz="3200" i="1" dirty="0" smtClean="0">
                <a:solidFill>
                  <a:schemeClr val="bg1"/>
                </a:solidFill>
                <a:latin typeface="Times New Roman"/>
                <a:cs typeface="Times New Roman"/>
              </a:rPr>
              <a:t>“</a:t>
            </a:r>
            <a:r>
              <a:rPr lang="en-US" altLang="ja-JP" sz="3200" i="1" dirty="0" smtClean="0">
                <a:solidFill>
                  <a:schemeClr val="bg1"/>
                </a:solidFill>
                <a:latin typeface="Times New Roman"/>
                <a:cs typeface="Times New Roman"/>
              </a:rPr>
              <a:t>Overseer</a:t>
            </a:r>
            <a:r>
              <a:rPr lang="en-US" sz="3200" i="1" dirty="0" smtClean="0">
                <a:solidFill>
                  <a:schemeClr val="bg1"/>
                </a:solidFill>
                <a:latin typeface="Times New Roman"/>
                <a:cs typeface="Times New Roman"/>
              </a:rPr>
              <a:t>s</a:t>
            </a:r>
            <a:r>
              <a:rPr lang="ja-JP" altLang="en-US" sz="3200" i="1" dirty="0">
                <a:solidFill>
                  <a:schemeClr val="bg1"/>
                </a:solidFill>
                <a:latin typeface="Times New Roman"/>
                <a:cs typeface="Times New Roman"/>
              </a:rPr>
              <a:t>”</a:t>
            </a:r>
            <a:r>
              <a:rPr lang="en-US" sz="3200" i="1" dirty="0">
                <a:solidFill>
                  <a:schemeClr val="bg1"/>
                </a:solidFill>
                <a:latin typeface="Times New Roman"/>
                <a:cs typeface="Times New Roman"/>
              </a:rPr>
              <a:t> (</a:t>
            </a:r>
            <a:r>
              <a:rPr lang="en-US" sz="3200" b="1" i="1" dirty="0">
                <a:solidFill>
                  <a:srgbClr val="FFFF66"/>
                </a:solidFill>
                <a:latin typeface="Times New Roman"/>
                <a:cs typeface="Times New Roman"/>
              </a:rPr>
              <a:t>v. 28</a:t>
            </a:r>
            <a:r>
              <a:rPr lang="en-US" sz="3200" i="1" dirty="0">
                <a:solidFill>
                  <a:schemeClr val="bg1"/>
                </a:solidFill>
                <a:latin typeface="Times New Roman"/>
                <a:cs typeface="Times New Roman"/>
              </a:rPr>
              <a:t>)</a:t>
            </a:r>
          </a:p>
          <a:p>
            <a:pPr lvl="1">
              <a:buClr>
                <a:schemeClr val="tx2">
                  <a:lumMod val="40000"/>
                  <a:lumOff val="60000"/>
                </a:schemeClr>
              </a:buClr>
              <a:buSzPct val="100000"/>
              <a:buFont typeface="Lucida Grande"/>
              <a:buChar char="-"/>
            </a:pPr>
            <a:r>
              <a:rPr lang="ja-JP" altLang="en-US" sz="3200" i="1" dirty="0" smtClean="0">
                <a:solidFill>
                  <a:schemeClr val="bg1"/>
                </a:solidFill>
                <a:latin typeface="Times New Roman"/>
                <a:cs typeface="Times New Roman"/>
              </a:rPr>
              <a:t>“</a:t>
            </a:r>
            <a:r>
              <a:rPr lang="en-US" altLang="ja-JP" sz="3200" i="1" dirty="0" smtClean="0">
                <a:solidFill>
                  <a:schemeClr val="bg1"/>
                </a:solidFill>
                <a:latin typeface="Times New Roman"/>
                <a:cs typeface="Times New Roman"/>
              </a:rPr>
              <a:t>Shepherd</a:t>
            </a:r>
            <a:r>
              <a:rPr lang="ja-JP" altLang="en-US" sz="3200" i="1" dirty="0" smtClean="0">
                <a:solidFill>
                  <a:schemeClr val="bg1"/>
                </a:solidFill>
                <a:latin typeface="Times New Roman"/>
                <a:cs typeface="Times New Roman"/>
              </a:rPr>
              <a:t>”</a:t>
            </a:r>
            <a:r>
              <a:rPr lang="en-US" sz="3200" i="1" dirty="0" smtClean="0">
                <a:solidFill>
                  <a:schemeClr val="bg1"/>
                </a:solidFill>
                <a:latin typeface="Times New Roman"/>
                <a:cs typeface="Times New Roman"/>
              </a:rPr>
              <a:t> </a:t>
            </a:r>
            <a:r>
              <a:rPr lang="en-US" sz="3200" i="1" dirty="0">
                <a:solidFill>
                  <a:schemeClr val="bg1"/>
                </a:solidFill>
                <a:latin typeface="Times New Roman"/>
                <a:cs typeface="Times New Roman"/>
              </a:rPr>
              <a:t>- verb form </a:t>
            </a:r>
            <a:r>
              <a:rPr lang="en-US" sz="3200" i="1" dirty="0" smtClean="0">
                <a:solidFill>
                  <a:schemeClr val="bg1"/>
                </a:solidFill>
                <a:latin typeface="Times New Roman"/>
                <a:cs typeface="Times New Roman"/>
              </a:rPr>
              <a:t>(</a:t>
            </a:r>
            <a:r>
              <a:rPr lang="en-US" sz="3200" b="1" i="1" dirty="0">
                <a:solidFill>
                  <a:srgbClr val="FFFF66"/>
                </a:solidFill>
                <a:latin typeface="Times New Roman"/>
                <a:cs typeface="Times New Roman"/>
              </a:rPr>
              <a:t>v. 28</a:t>
            </a:r>
            <a:r>
              <a:rPr lang="en-US" sz="3200" i="1" dirty="0">
                <a:solidFill>
                  <a:schemeClr val="bg1"/>
                </a:solidFill>
                <a:latin typeface="Times New Roman"/>
                <a:cs typeface="Times New Roman"/>
              </a:rPr>
              <a:t>)</a:t>
            </a:r>
          </a:p>
          <a:p>
            <a:pPr>
              <a:buClr>
                <a:srgbClr val="FFFF00"/>
              </a:buClr>
              <a:buFont typeface="Arial"/>
              <a:buChar char="•"/>
            </a:pPr>
            <a:r>
              <a:rPr lang="en-US" sz="3600" u="sng" dirty="0">
                <a:solidFill>
                  <a:schemeClr val="bg1"/>
                </a:solidFill>
                <a:latin typeface="Times New Roman"/>
                <a:cs typeface="Times New Roman"/>
              </a:rPr>
              <a:t>Terms used in </a:t>
            </a:r>
            <a:r>
              <a:rPr lang="en-US" sz="3600" b="1" u="sng" dirty="0">
                <a:solidFill>
                  <a:schemeClr val="bg1"/>
                </a:solidFill>
                <a:latin typeface="Times New Roman"/>
                <a:cs typeface="Times New Roman"/>
              </a:rPr>
              <a:t>1 Peter 5</a:t>
            </a:r>
            <a:r>
              <a:rPr lang="en-US" sz="3600" dirty="0">
                <a:solidFill>
                  <a:schemeClr val="bg1"/>
                </a:solidFill>
                <a:latin typeface="Times New Roman"/>
                <a:cs typeface="Times New Roman"/>
              </a:rPr>
              <a:t>:</a:t>
            </a:r>
          </a:p>
          <a:p>
            <a:pPr lvl="1">
              <a:buClr>
                <a:schemeClr val="tx2">
                  <a:lumMod val="40000"/>
                  <a:lumOff val="60000"/>
                </a:schemeClr>
              </a:buClr>
              <a:buFont typeface="Lucida Grande"/>
              <a:buChar char="-"/>
            </a:pPr>
            <a:r>
              <a:rPr lang="ja-JP" altLang="en-US" sz="3200" i="1" dirty="0">
                <a:solidFill>
                  <a:schemeClr val="bg1"/>
                </a:solidFill>
                <a:latin typeface="Times New Roman"/>
                <a:cs typeface="Times New Roman"/>
              </a:rPr>
              <a:t>“</a:t>
            </a:r>
            <a:r>
              <a:rPr lang="en-US" sz="3200" i="1" dirty="0">
                <a:solidFill>
                  <a:schemeClr val="bg1"/>
                </a:solidFill>
                <a:latin typeface="Times New Roman"/>
                <a:cs typeface="Times New Roman"/>
              </a:rPr>
              <a:t>Elders</a:t>
            </a:r>
            <a:r>
              <a:rPr lang="ja-JP" altLang="en-US" sz="3200" i="1" dirty="0">
                <a:solidFill>
                  <a:schemeClr val="bg1"/>
                </a:solidFill>
                <a:latin typeface="Times New Roman"/>
                <a:cs typeface="Times New Roman"/>
              </a:rPr>
              <a:t>”</a:t>
            </a:r>
            <a:r>
              <a:rPr lang="en-US" sz="3200" i="1" dirty="0">
                <a:solidFill>
                  <a:schemeClr val="bg1"/>
                </a:solidFill>
                <a:latin typeface="Times New Roman"/>
                <a:cs typeface="Times New Roman"/>
              </a:rPr>
              <a:t> (</a:t>
            </a:r>
            <a:r>
              <a:rPr lang="en-US" sz="3200" b="1" i="1" dirty="0">
                <a:solidFill>
                  <a:srgbClr val="FFFF66"/>
                </a:solidFill>
                <a:latin typeface="Times New Roman"/>
                <a:cs typeface="Times New Roman"/>
              </a:rPr>
              <a:t>v. 1</a:t>
            </a:r>
            <a:r>
              <a:rPr lang="en-US" sz="3200" i="1" dirty="0">
                <a:solidFill>
                  <a:schemeClr val="bg1"/>
                </a:solidFill>
                <a:latin typeface="Times New Roman"/>
                <a:cs typeface="Times New Roman"/>
              </a:rPr>
              <a:t>)</a:t>
            </a:r>
          </a:p>
          <a:p>
            <a:pPr lvl="1">
              <a:buClr>
                <a:schemeClr val="tx2">
                  <a:lumMod val="40000"/>
                  <a:lumOff val="60000"/>
                </a:schemeClr>
              </a:buClr>
              <a:buFont typeface="Lucida Grande"/>
              <a:buChar char="-"/>
            </a:pPr>
            <a:r>
              <a:rPr lang="ja-JP" altLang="en-US" sz="3200" i="1" dirty="0" smtClean="0">
                <a:solidFill>
                  <a:schemeClr val="bg1"/>
                </a:solidFill>
                <a:latin typeface="Times New Roman"/>
                <a:cs typeface="Times New Roman"/>
              </a:rPr>
              <a:t>“</a:t>
            </a:r>
            <a:r>
              <a:rPr lang="en-US" altLang="ja-JP" sz="3200" i="1" dirty="0" smtClean="0">
                <a:solidFill>
                  <a:schemeClr val="bg1"/>
                </a:solidFill>
                <a:latin typeface="Times New Roman"/>
                <a:cs typeface="Times New Roman"/>
              </a:rPr>
              <a:t>Shepherd</a:t>
            </a:r>
            <a:r>
              <a:rPr lang="ja-JP" altLang="en-US" sz="3200" i="1" dirty="0" smtClean="0">
                <a:solidFill>
                  <a:schemeClr val="bg1"/>
                </a:solidFill>
                <a:latin typeface="Times New Roman"/>
                <a:cs typeface="Times New Roman"/>
              </a:rPr>
              <a:t>”</a:t>
            </a:r>
            <a:r>
              <a:rPr lang="en-US" sz="3200" i="1" dirty="0" smtClean="0">
                <a:solidFill>
                  <a:schemeClr val="bg1"/>
                </a:solidFill>
                <a:latin typeface="Times New Roman"/>
                <a:cs typeface="Times New Roman"/>
              </a:rPr>
              <a:t> </a:t>
            </a:r>
            <a:r>
              <a:rPr lang="en-US" sz="3200" i="1" dirty="0">
                <a:solidFill>
                  <a:schemeClr val="bg1"/>
                </a:solidFill>
                <a:latin typeface="Times New Roman"/>
                <a:cs typeface="Times New Roman"/>
              </a:rPr>
              <a:t>- verb form </a:t>
            </a:r>
            <a:r>
              <a:rPr lang="en-US" sz="3200" i="1" dirty="0" smtClean="0">
                <a:solidFill>
                  <a:schemeClr val="bg1"/>
                </a:solidFill>
                <a:latin typeface="Times New Roman"/>
                <a:cs typeface="Times New Roman"/>
              </a:rPr>
              <a:t>(</a:t>
            </a:r>
            <a:r>
              <a:rPr lang="en-US" sz="3200" b="1" i="1" dirty="0">
                <a:solidFill>
                  <a:srgbClr val="FFFF66"/>
                </a:solidFill>
                <a:latin typeface="Times New Roman"/>
                <a:cs typeface="Times New Roman"/>
              </a:rPr>
              <a:t>vs. </a:t>
            </a:r>
            <a:r>
              <a:rPr lang="en-US" sz="3200" b="1" i="1" dirty="0" smtClean="0">
                <a:solidFill>
                  <a:srgbClr val="FFFF66"/>
                </a:solidFill>
                <a:latin typeface="Times New Roman"/>
                <a:cs typeface="Times New Roman"/>
              </a:rPr>
              <a:t>2-4</a:t>
            </a:r>
            <a:r>
              <a:rPr lang="en-US" sz="3200" i="1" dirty="0" smtClean="0">
                <a:solidFill>
                  <a:schemeClr val="bg1"/>
                </a:solidFill>
                <a:latin typeface="Times New Roman"/>
                <a:cs typeface="Times New Roman"/>
              </a:rPr>
              <a:t>)</a:t>
            </a:r>
            <a:endParaRPr lang="en-US" sz="3200" i="1" dirty="0">
              <a:solidFill>
                <a:schemeClr val="bg1"/>
              </a:solidFill>
              <a:latin typeface="Times New Roman"/>
              <a:cs typeface="Times New Roman"/>
            </a:endParaRPr>
          </a:p>
          <a:p>
            <a:pPr lvl="1">
              <a:buClr>
                <a:schemeClr val="tx2">
                  <a:lumMod val="40000"/>
                  <a:lumOff val="60000"/>
                </a:schemeClr>
              </a:buClr>
              <a:buFont typeface="Lucida Grande"/>
              <a:buChar char="-"/>
            </a:pPr>
            <a:r>
              <a:rPr lang="ja-JP" altLang="en-US" sz="3200" i="1" dirty="0" smtClean="0">
                <a:solidFill>
                  <a:schemeClr val="bg1"/>
                </a:solidFill>
                <a:latin typeface="Times New Roman"/>
                <a:cs typeface="Times New Roman"/>
              </a:rPr>
              <a:t>“</a:t>
            </a:r>
            <a:r>
              <a:rPr lang="en-US" altLang="ja-JP" sz="3200" i="1" dirty="0" smtClean="0">
                <a:solidFill>
                  <a:schemeClr val="bg1"/>
                </a:solidFill>
                <a:latin typeface="Times New Roman"/>
                <a:cs typeface="Times New Roman"/>
              </a:rPr>
              <a:t>Overseers</a:t>
            </a:r>
            <a:r>
              <a:rPr lang="ja-JP" altLang="en-US" sz="3200" i="1" dirty="0" smtClean="0">
                <a:solidFill>
                  <a:schemeClr val="bg1"/>
                </a:solidFill>
                <a:latin typeface="Times New Roman"/>
                <a:cs typeface="Times New Roman"/>
              </a:rPr>
              <a:t>”</a:t>
            </a:r>
            <a:r>
              <a:rPr lang="en-US" sz="3200" i="1" dirty="0" smtClean="0">
                <a:solidFill>
                  <a:schemeClr val="bg1"/>
                </a:solidFill>
                <a:latin typeface="Times New Roman"/>
                <a:cs typeface="Times New Roman"/>
              </a:rPr>
              <a:t> </a:t>
            </a:r>
            <a:r>
              <a:rPr lang="en-US" sz="3200" i="1" dirty="0">
                <a:solidFill>
                  <a:schemeClr val="bg1"/>
                </a:solidFill>
                <a:latin typeface="Times New Roman"/>
                <a:cs typeface="Times New Roman"/>
              </a:rPr>
              <a:t>(</a:t>
            </a:r>
            <a:r>
              <a:rPr lang="en-US" sz="3200" b="1" i="1" dirty="0">
                <a:solidFill>
                  <a:srgbClr val="FFFF66"/>
                </a:solidFill>
                <a:latin typeface="Times New Roman"/>
                <a:cs typeface="Times New Roman"/>
              </a:rPr>
              <a:t>v. </a:t>
            </a:r>
            <a:r>
              <a:rPr lang="en-US" sz="3200" b="1" i="1" dirty="0" smtClean="0">
                <a:solidFill>
                  <a:srgbClr val="FFFF66"/>
                </a:solidFill>
                <a:latin typeface="Times New Roman"/>
                <a:cs typeface="Times New Roman"/>
              </a:rPr>
              <a:t>2</a:t>
            </a:r>
            <a:r>
              <a:rPr lang="en-US" sz="3200" i="1" dirty="0" smtClean="0">
                <a:solidFill>
                  <a:schemeClr val="bg1"/>
                </a:solidFill>
                <a:latin typeface="Times New Roman"/>
                <a:cs typeface="Times New Roman"/>
              </a:rPr>
              <a:t>)</a:t>
            </a:r>
            <a:endParaRPr lang="en-US" sz="3200" dirty="0">
              <a:solidFill>
                <a:schemeClr val="bg1"/>
              </a:solidFill>
              <a:latin typeface="Times New Roman"/>
              <a:cs typeface="Times New Roman"/>
            </a:endParaRPr>
          </a:p>
          <a:p>
            <a:pPr>
              <a:buClr>
                <a:srgbClr val="FFFF00"/>
              </a:buClr>
              <a:buFont typeface="Arial"/>
              <a:buChar char="•"/>
            </a:pPr>
            <a:r>
              <a:rPr lang="en-US" sz="3600" dirty="0">
                <a:solidFill>
                  <a:schemeClr val="bg1"/>
                </a:solidFill>
                <a:latin typeface="Times New Roman"/>
                <a:cs typeface="Times New Roman"/>
              </a:rPr>
              <a:t>Note: Always Used of Plurality</a:t>
            </a:r>
          </a:p>
        </p:txBody>
      </p:sp>
    </p:spTree>
    <p:extLst>
      <p:ext uri="{BB962C8B-B14F-4D97-AF65-F5344CB8AC3E}">
        <p14:creationId xmlns:p14="http://schemas.microsoft.com/office/powerpoint/2010/main" val="114694553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228600"/>
            <a:ext cx="7772400" cy="1143000"/>
          </a:xfrm>
        </p:spPr>
        <p:txBody>
          <a:bodyPr>
            <a:normAutofit/>
          </a:bodyPr>
          <a:lstStyle/>
          <a:p>
            <a:r>
              <a:rPr lang="ja-JP" altLang="en-US" sz="4800" b="1" dirty="0">
                <a:solidFill>
                  <a:srgbClr val="FFFF00"/>
                </a:solidFill>
                <a:effectLst>
                  <a:outerShdw blurRad="50800" dist="38100" dir="2700000" algn="tl" rotWithShape="0">
                    <a:srgbClr val="000000">
                      <a:alpha val="43000"/>
                    </a:srgbClr>
                  </a:outerShdw>
                </a:effectLst>
                <a:latin typeface="Times New Roman"/>
                <a:cs typeface="Times New Roman"/>
              </a:rPr>
              <a:t>“</a:t>
            </a:r>
            <a:r>
              <a:rPr lang="en-US" sz="4800" b="1" dirty="0" smtClean="0">
                <a:solidFill>
                  <a:srgbClr val="FFFF00"/>
                </a:solidFill>
                <a:effectLst>
                  <a:outerShdw blurRad="50800" dist="38100" dir="2700000" algn="tl" rotWithShape="0">
                    <a:srgbClr val="000000">
                      <a:alpha val="43000"/>
                    </a:srgbClr>
                  </a:outerShdw>
                </a:effectLst>
                <a:latin typeface="Times New Roman"/>
                <a:cs typeface="Times New Roman"/>
              </a:rPr>
              <a:t>Elders</a:t>
            </a:r>
            <a:r>
              <a:rPr lang="ja-JP" altLang="en-US" sz="4800" b="1" dirty="0" smtClean="0">
                <a:solidFill>
                  <a:srgbClr val="FFFF00"/>
                </a:solidFill>
                <a:effectLst>
                  <a:outerShdw blurRad="50800" dist="38100" dir="2700000" algn="tl" rotWithShape="0">
                    <a:srgbClr val="000000">
                      <a:alpha val="43000"/>
                    </a:srgbClr>
                  </a:outerShdw>
                </a:effectLst>
                <a:latin typeface="Times New Roman"/>
                <a:cs typeface="Times New Roman"/>
              </a:rPr>
              <a:t>”</a:t>
            </a:r>
            <a:r>
              <a:rPr lang="en-US" sz="4800" b="1" dirty="0" smtClean="0">
                <a:solidFill>
                  <a:srgbClr val="FFFF00"/>
                </a:solidFill>
                <a:effectLst>
                  <a:outerShdw blurRad="50800" dist="38100" dir="2700000" algn="tl" rotWithShape="0">
                    <a:srgbClr val="000000">
                      <a:alpha val="43000"/>
                    </a:srgbClr>
                  </a:outerShdw>
                </a:effectLst>
                <a:latin typeface="Times New Roman"/>
                <a:cs typeface="Times New Roman"/>
              </a:rPr>
              <a:t> </a:t>
            </a:r>
            <a:r>
              <a:rPr lang="en-US" sz="4800" b="1" dirty="0">
                <a:solidFill>
                  <a:srgbClr val="FFFF00"/>
                </a:solidFill>
                <a:effectLst>
                  <a:outerShdw blurRad="50800" dist="38100" dir="2700000" algn="tl" rotWithShape="0">
                    <a:srgbClr val="000000">
                      <a:alpha val="43000"/>
                    </a:srgbClr>
                  </a:outerShdw>
                </a:effectLst>
                <a:latin typeface="Times New Roman"/>
                <a:cs typeface="Times New Roman"/>
              </a:rPr>
              <a:t>or </a:t>
            </a:r>
            <a:r>
              <a:rPr lang="ja-JP" altLang="en-US" sz="4800" b="1" dirty="0">
                <a:solidFill>
                  <a:srgbClr val="FFFF00"/>
                </a:solidFill>
                <a:effectLst>
                  <a:outerShdw blurRad="50800" dist="38100" dir="2700000" algn="tl" rotWithShape="0">
                    <a:srgbClr val="000000">
                      <a:alpha val="43000"/>
                    </a:srgbClr>
                  </a:outerShdw>
                </a:effectLst>
                <a:latin typeface="Times New Roman"/>
                <a:cs typeface="Times New Roman"/>
              </a:rPr>
              <a:t>“</a:t>
            </a:r>
            <a:r>
              <a:rPr lang="en-US" sz="4800" b="1" dirty="0" smtClean="0">
                <a:solidFill>
                  <a:srgbClr val="FFFF00"/>
                </a:solidFill>
                <a:effectLst>
                  <a:outerShdw blurRad="50800" dist="38100" dir="2700000" algn="tl" rotWithShape="0">
                    <a:srgbClr val="000000">
                      <a:alpha val="43000"/>
                    </a:srgbClr>
                  </a:outerShdw>
                </a:effectLst>
                <a:latin typeface="Times New Roman"/>
                <a:cs typeface="Times New Roman"/>
              </a:rPr>
              <a:t>Presbyters</a:t>
            </a:r>
            <a:r>
              <a:rPr lang="ja-JP" altLang="en-US" sz="4800" b="1" dirty="0" smtClean="0">
                <a:solidFill>
                  <a:srgbClr val="FFFF00"/>
                </a:solidFill>
                <a:effectLst>
                  <a:outerShdw blurRad="50800" dist="38100" dir="2700000" algn="tl" rotWithShape="0">
                    <a:srgbClr val="000000">
                      <a:alpha val="43000"/>
                    </a:srgbClr>
                  </a:outerShdw>
                </a:effectLst>
                <a:latin typeface="Times New Roman"/>
                <a:cs typeface="Times New Roman"/>
              </a:rPr>
              <a:t>”</a:t>
            </a:r>
            <a:endParaRPr lang="en-US" sz="4800" b="1" dirty="0">
              <a:solidFill>
                <a:srgbClr val="FFFF00"/>
              </a:solidFill>
              <a:effectLst>
                <a:outerShdw blurRad="50800" dist="38100" dir="2700000" algn="tl" rotWithShape="0">
                  <a:srgbClr val="000000">
                    <a:alpha val="43000"/>
                  </a:srgbClr>
                </a:outerShdw>
              </a:effectLst>
              <a:latin typeface="Times New Roman"/>
              <a:cs typeface="Times New Roman"/>
            </a:endParaRPr>
          </a:p>
        </p:txBody>
      </p:sp>
      <p:sp>
        <p:nvSpPr>
          <p:cNvPr id="12291" name="Rectangle 3"/>
          <p:cNvSpPr>
            <a:spLocks noGrp="1" noChangeArrowheads="1"/>
          </p:cNvSpPr>
          <p:nvPr>
            <p:ph type="body" idx="1"/>
          </p:nvPr>
        </p:nvSpPr>
        <p:spPr>
          <a:xfrm>
            <a:off x="381000" y="1219200"/>
            <a:ext cx="8763000" cy="5486400"/>
          </a:xfrm>
        </p:spPr>
        <p:txBody>
          <a:bodyPr>
            <a:normAutofit/>
          </a:bodyPr>
          <a:lstStyle/>
          <a:p>
            <a:pPr>
              <a:buClr>
                <a:srgbClr val="FFFF00"/>
              </a:buClr>
            </a:pPr>
            <a:r>
              <a:rPr lang="en-US" sz="3600" b="1" i="1" dirty="0" err="1">
                <a:solidFill>
                  <a:srgbClr val="66FFFF"/>
                </a:solidFill>
                <a:latin typeface="Times New Roman"/>
                <a:cs typeface="Times New Roman"/>
              </a:rPr>
              <a:t>Presbuteros</a:t>
            </a:r>
            <a:r>
              <a:rPr lang="en-US" sz="3600" dirty="0">
                <a:solidFill>
                  <a:schemeClr val="bg1"/>
                </a:solidFill>
                <a:latin typeface="Times New Roman"/>
                <a:cs typeface="Times New Roman"/>
              </a:rPr>
              <a:t> - one advanced in years; a senior; one of experience as opposed to a novice</a:t>
            </a:r>
          </a:p>
          <a:p>
            <a:pPr>
              <a:buClr>
                <a:srgbClr val="FFFF00"/>
              </a:buClr>
            </a:pPr>
            <a:r>
              <a:rPr lang="en-US" sz="3600" dirty="0">
                <a:solidFill>
                  <a:schemeClr val="bg1"/>
                </a:solidFill>
                <a:latin typeface="Times New Roman"/>
                <a:cs typeface="Times New Roman"/>
              </a:rPr>
              <a:t>Older by comparison (</a:t>
            </a:r>
            <a:r>
              <a:rPr lang="en-US" sz="3600" b="1" i="1" dirty="0" err="1">
                <a:solidFill>
                  <a:srgbClr val="FFFF66"/>
                </a:solidFill>
                <a:latin typeface="Times New Roman"/>
                <a:cs typeface="Times New Roman"/>
              </a:rPr>
              <a:t>Lk</a:t>
            </a:r>
            <a:r>
              <a:rPr lang="en-US" sz="3600" b="1" i="1" dirty="0">
                <a:solidFill>
                  <a:srgbClr val="FFFF66"/>
                </a:solidFill>
                <a:latin typeface="Times New Roman"/>
                <a:cs typeface="Times New Roman"/>
              </a:rPr>
              <a:t> 15</a:t>
            </a:r>
            <a:r>
              <a:rPr lang="en-US" sz="3600" dirty="0">
                <a:solidFill>
                  <a:srgbClr val="FFFF66"/>
                </a:solidFill>
                <a:latin typeface="Times New Roman"/>
                <a:cs typeface="Times New Roman"/>
              </a:rPr>
              <a:t> </a:t>
            </a:r>
            <a:r>
              <a:rPr lang="en-US" sz="3600" dirty="0">
                <a:solidFill>
                  <a:schemeClr val="bg1"/>
                </a:solidFill>
                <a:latin typeface="Times New Roman"/>
                <a:cs typeface="Times New Roman"/>
              </a:rPr>
              <a:t>- </a:t>
            </a:r>
            <a:r>
              <a:rPr lang="ja-JP" altLang="en-US" sz="3600" dirty="0">
                <a:solidFill>
                  <a:schemeClr val="bg1"/>
                </a:solidFill>
                <a:latin typeface="Times New Roman"/>
                <a:cs typeface="Times New Roman"/>
              </a:rPr>
              <a:t>“</a:t>
            </a:r>
            <a:r>
              <a:rPr lang="en-US" sz="3600" dirty="0">
                <a:solidFill>
                  <a:schemeClr val="bg1"/>
                </a:solidFill>
                <a:latin typeface="Times New Roman"/>
                <a:cs typeface="Times New Roman"/>
              </a:rPr>
              <a:t>elder son</a:t>
            </a:r>
            <a:r>
              <a:rPr lang="ja-JP" altLang="en-US" sz="3600" dirty="0">
                <a:solidFill>
                  <a:schemeClr val="bg1"/>
                </a:solidFill>
                <a:latin typeface="Times New Roman"/>
                <a:cs typeface="Times New Roman"/>
              </a:rPr>
              <a:t>”</a:t>
            </a:r>
            <a:r>
              <a:rPr lang="en-US" sz="3600" dirty="0">
                <a:solidFill>
                  <a:schemeClr val="bg1"/>
                </a:solidFill>
                <a:latin typeface="Times New Roman"/>
                <a:cs typeface="Times New Roman"/>
              </a:rPr>
              <a:t>)</a:t>
            </a:r>
          </a:p>
          <a:p>
            <a:pPr>
              <a:buClr>
                <a:srgbClr val="FFFF00"/>
              </a:buClr>
            </a:pPr>
            <a:r>
              <a:rPr lang="en-US" sz="3600" dirty="0">
                <a:solidFill>
                  <a:schemeClr val="bg1"/>
                </a:solidFill>
                <a:latin typeface="Times New Roman"/>
                <a:cs typeface="Times New Roman"/>
              </a:rPr>
              <a:t>Stress not just on physical age, but implies advance in spiritual maturity &amp; wisdom</a:t>
            </a:r>
          </a:p>
          <a:p>
            <a:pPr>
              <a:buClr>
                <a:srgbClr val="FFFF00"/>
              </a:buClr>
            </a:pPr>
            <a:r>
              <a:rPr lang="en-US" sz="3600" dirty="0">
                <a:solidFill>
                  <a:schemeClr val="bg1"/>
                </a:solidFill>
                <a:latin typeface="Times New Roman"/>
                <a:cs typeface="Times New Roman"/>
              </a:rPr>
              <a:t>Seen in qualification: </a:t>
            </a:r>
            <a:r>
              <a:rPr lang="ja-JP" altLang="en-US" sz="3600" b="1" i="1" dirty="0">
                <a:solidFill>
                  <a:schemeClr val="bg1"/>
                </a:solidFill>
                <a:latin typeface="Times New Roman"/>
                <a:cs typeface="Times New Roman"/>
              </a:rPr>
              <a:t>“</a:t>
            </a:r>
            <a:r>
              <a:rPr lang="en-US" sz="3600" b="1" i="1" dirty="0">
                <a:solidFill>
                  <a:schemeClr val="bg1"/>
                </a:solidFill>
                <a:latin typeface="Times New Roman"/>
                <a:cs typeface="Times New Roman"/>
              </a:rPr>
              <a:t>not a novice</a:t>
            </a:r>
            <a:r>
              <a:rPr lang="ja-JP" altLang="en-US" sz="3600" b="1" i="1" dirty="0">
                <a:solidFill>
                  <a:schemeClr val="bg1"/>
                </a:solidFill>
                <a:latin typeface="Times New Roman"/>
                <a:cs typeface="Times New Roman"/>
              </a:rPr>
              <a:t>”</a:t>
            </a:r>
            <a:endParaRPr lang="en-US" sz="3600" dirty="0">
              <a:solidFill>
                <a:schemeClr val="bg1"/>
              </a:solidFill>
              <a:latin typeface="Times New Roman"/>
              <a:cs typeface="Times New Roman"/>
            </a:endParaRPr>
          </a:p>
          <a:p>
            <a:pPr>
              <a:buClr>
                <a:srgbClr val="FFFF00"/>
              </a:buClr>
            </a:pPr>
            <a:r>
              <a:rPr lang="en-US" sz="3600" dirty="0">
                <a:solidFill>
                  <a:schemeClr val="bg1"/>
                </a:solidFill>
                <a:latin typeface="Times New Roman"/>
                <a:cs typeface="Times New Roman"/>
              </a:rPr>
              <a:t>Sufficient maturity to show record of life, leadership &amp; judgment to serve as example</a:t>
            </a:r>
          </a:p>
        </p:txBody>
      </p:sp>
    </p:spTree>
    <p:extLst>
      <p:ext uri="{BB962C8B-B14F-4D97-AF65-F5344CB8AC3E}">
        <p14:creationId xmlns:p14="http://schemas.microsoft.com/office/powerpoint/2010/main" val="181333345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152400"/>
            <a:ext cx="7772400" cy="1143000"/>
          </a:xfrm>
        </p:spPr>
        <p:txBody>
          <a:bodyPr/>
          <a:lstStyle/>
          <a:p>
            <a:r>
              <a:rPr lang="ja-JP" altLang="en-US" sz="4800" b="1" dirty="0" smtClean="0">
                <a:solidFill>
                  <a:srgbClr val="FFFF00"/>
                </a:solidFill>
                <a:effectLst>
                  <a:outerShdw blurRad="50800" dist="38100" dir="2700000" algn="tl" rotWithShape="0">
                    <a:srgbClr val="000000">
                      <a:alpha val="43000"/>
                    </a:srgbClr>
                  </a:outerShdw>
                </a:effectLst>
                <a:latin typeface="Times New Roman"/>
                <a:cs typeface="Times New Roman"/>
              </a:rPr>
              <a:t>“</a:t>
            </a:r>
            <a:r>
              <a:rPr lang="en-US" sz="4800" b="1" dirty="0" smtClean="0">
                <a:solidFill>
                  <a:srgbClr val="FFFF00"/>
                </a:solidFill>
                <a:effectLst>
                  <a:outerShdw blurRad="50800" dist="38100" dir="2700000" algn="tl" rotWithShape="0">
                    <a:srgbClr val="000000">
                      <a:alpha val="43000"/>
                    </a:srgbClr>
                  </a:outerShdw>
                </a:effectLst>
                <a:latin typeface="Times New Roman"/>
                <a:cs typeface="Times New Roman"/>
              </a:rPr>
              <a:t>Overseers</a:t>
            </a:r>
            <a:r>
              <a:rPr lang="ja-JP" altLang="en-US" sz="4800" b="1" dirty="0" smtClean="0">
                <a:solidFill>
                  <a:srgbClr val="FFFF00"/>
                </a:solidFill>
                <a:effectLst>
                  <a:outerShdw blurRad="50800" dist="38100" dir="2700000" algn="tl" rotWithShape="0">
                    <a:srgbClr val="000000">
                      <a:alpha val="43000"/>
                    </a:srgbClr>
                  </a:outerShdw>
                </a:effectLst>
                <a:latin typeface="Times New Roman"/>
                <a:cs typeface="Times New Roman"/>
              </a:rPr>
              <a:t>”</a:t>
            </a:r>
            <a:r>
              <a:rPr lang="en-US" altLang="ja-JP" sz="4800" b="1" dirty="0" smtClean="0">
                <a:solidFill>
                  <a:srgbClr val="FFFF00"/>
                </a:solidFill>
                <a:effectLst>
                  <a:outerShdw blurRad="50800" dist="38100" dir="2700000" algn="tl" rotWithShape="0">
                    <a:srgbClr val="000000">
                      <a:alpha val="43000"/>
                    </a:srgbClr>
                  </a:outerShdw>
                </a:effectLst>
                <a:latin typeface="Times New Roman"/>
                <a:cs typeface="Times New Roman"/>
              </a:rPr>
              <a:t> or </a:t>
            </a:r>
            <a:r>
              <a:rPr lang="ja-JP" altLang="en-US" sz="4800" b="1" dirty="0">
                <a:solidFill>
                  <a:srgbClr val="FFFF00"/>
                </a:solidFill>
                <a:effectLst>
                  <a:outerShdw blurRad="50800" dist="38100" dir="2700000" algn="tl" rotWithShape="0">
                    <a:srgbClr val="000000">
                      <a:alpha val="43000"/>
                    </a:srgbClr>
                  </a:outerShdw>
                </a:effectLst>
                <a:latin typeface="Times New Roman"/>
                <a:cs typeface="Times New Roman"/>
              </a:rPr>
              <a:t>“</a:t>
            </a:r>
            <a:r>
              <a:rPr lang="en-US" sz="4800" b="1" dirty="0" smtClean="0">
                <a:solidFill>
                  <a:srgbClr val="FFFF00"/>
                </a:solidFill>
                <a:effectLst>
                  <a:outerShdw blurRad="50800" dist="38100" dir="2700000" algn="tl" rotWithShape="0">
                    <a:srgbClr val="000000">
                      <a:alpha val="43000"/>
                    </a:srgbClr>
                  </a:outerShdw>
                </a:effectLst>
                <a:latin typeface="Times New Roman"/>
                <a:cs typeface="Times New Roman"/>
              </a:rPr>
              <a:t>Bishops</a:t>
            </a:r>
            <a:r>
              <a:rPr lang="ja-JP" altLang="en-US" sz="4800" b="1" dirty="0" smtClean="0">
                <a:solidFill>
                  <a:srgbClr val="FFFF00"/>
                </a:solidFill>
                <a:effectLst>
                  <a:outerShdw blurRad="50800" dist="38100" dir="2700000" algn="tl" rotWithShape="0">
                    <a:srgbClr val="000000">
                      <a:alpha val="43000"/>
                    </a:srgbClr>
                  </a:outerShdw>
                </a:effectLst>
                <a:latin typeface="Times New Roman"/>
                <a:cs typeface="Times New Roman"/>
              </a:rPr>
              <a:t>”</a:t>
            </a:r>
            <a:endParaRPr lang="en-US" sz="4800" b="1" dirty="0">
              <a:solidFill>
                <a:srgbClr val="FFFF00"/>
              </a:solidFill>
              <a:effectLst>
                <a:outerShdw blurRad="50800" dist="38100" dir="2700000" algn="tl" rotWithShape="0">
                  <a:srgbClr val="000000">
                    <a:alpha val="43000"/>
                  </a:srgbClr>
                </a:outerShdw>
              </a:effectLst>
              <a:latin typeface="Times New Roman"/>
              <a:cs typeface="Times New Roman"/>
            </a:endParaRPr>
          </a:p>
        </p:txBody>
      </p:sp>
      <p:sp>
        <p:nvSpPr>
          <p:cNvPr id="13315" name="Rectangle 3"/>
          <p:cNvSpPr>
            <a:spLocks noGrp="1" noChangeArrowheads="1"/>
          </p:cNvSpPr>
          <p:nvPr>
            <p:ph type="body" idx="1"/>
          </p:nvPr>
        </p:nvSpPr>
        <p:spPr>
          <a:xfrm>
            <a:off x="228600" y="1295400"/>
            <a:ext cx="8915400" cy="5562600"/>
          </a:xfrm>
        </p:spPr>
        <p:txBody>
          <a:bodyPr>
            <a:normAutofit/>
          </a:bodyPr>
          <a:lstStyle/>
          <a:p>
            <a:pPr>
              <a:spcBef>
                <a:spcPts val="0"/>
              </a:spcBef>
              <a:spcAft>
                <a:spcPts val="1200"/>
              </a:spcAft>
              <a:buClr>
                <a:srgbClr val="FFFF00"/>
              </a:buClr>
            </a:pPr>
            <a:r>
              <a:rPr lang="en-US" sz="3600" b="1" i="1" dirty="0" err="1">
                <a:solidFill>
                  <a:srgbClr val="66FFFF"/>
                </a:solidFill>
                <a:latin typeface="Times New Roman" charset="0"/>
              </a:rPr>
              <a:t>Episkopos</a:t>
            </a:r>
            <a:r>
              <a:rPr lang="en-US" sz="3600" dirty="0">
                <a:solidFill>
                  <a:schemeClr val="bg1"/>
                </a:solidFill>
                <a:latin typeface="Times New Roman" charset="0"/>
              </a:rPr>
              <a:t> - </a:t>
            </a:r>
            <a:r>
              <a:rPr lang="ja-JP" altLang="en-US" sz="3600" dirty="0">
                <a:solidFill>
                  <a:schemeClr val="bg1"/>
                </a:solidFill>
                <a:latin typeface="Times New Roman" charset="0"/>
              </a:rPr>
              <a:t>“</a:t>
            </a:r>
            <a:r>
              <a:rPr lang="en-US" sz="3600" dirty="0">
                <a:solidFill>
                  <a:schemeClr val="bg1"/>
                </a:solidFill>
                <a:latin typeface="Times New Roman" charset="0"/>
              </a:rPr>
              <a:t>definite function or fixed office within group</a:t>
            </a:r>
            <a:r>
              <a:rPr lang="ja-JP" altLang="en-US" sz="3600" dirty="0">
                <a:solidFill>
                  <a:schemeClr val="bg1"/>
                </a:solidFill>
                <a:latin typeface="Times New Roman" charset="0"/>
              </a:rPr>
              <a:t>”</a:t>
            </a:r>
            <a:r>
              <a:rPr lang="en-US" sz="3600" dirty="0">
                <a:solidFill>
                  <a:schemeClr val="bg1"/>
                </a:solidFill>
                <a:latin typeface="Times New Roman" charset="0"/>
              </a:rPr>
              <a:t> </a:t>
            </a:r>
            <a:r>
              <a:rPr lang="en-US" sz="3600" dirty="0" smtClean="0">
                <a:solidFill>
                  <a:schemeClr val="bg1"/>
                </a:solidFill>
                <a:latin typeface="Times New Roman" charset="0"/>
              </a:rPr>
              <a:t>(</a:t>
            </a:r>
            <a:r>
              <a:rPr lang="en-US" sz="3400" dirty="0" smtClean="0">
                <a:solidFill>
                  <a:schemeClr val="accent4">
                    <a:lumMod val="40000"/>
                    <a:lumOff val="60000"/>
                  </a:schemeClr>
                </a:solidFill>
                <a:latin typeface="Times New Roman" charset="0"/>
              </a:rPr>
              <a:t>BAG</a:t>
            </a:r>
            <a:r>
              <a:rPr lang="en-US" sz="3600" dirty="0">
                <a:solidFill>
                  <a:schemeClr val="bg1"/>
                </a:solidFill>
                <a:latin typeface="Times New Roman" charset="0"/>
              </a:rPr>
              <a:t>)</a:t>
            </a:r>
          </a:p>
          <a:p>
            <a:pPr>
              <a:spcBef>
                <a:spcPts val="0"/>
              </a:spcBef>
              <a:spcAft>
                <a:spcPts val="1200"/>
              </a:spcAft>
              <a:buClr>
                <a:srgbClr val="FFFF00"/>
              </a:buClr>
            </a:pPr>
            <a:r>
              <a:rPr lang="ja-JP" altLang="en-US" sz="3600" dirty="0">
                <a:solidFill>
                  <a:schemeClr val="bg1"/>
                </a:solidFill>
                <a:latin typeface="Times New Roman" charset="0"/>
              </a:rPr>
              <a:t>“</a:t>
            </a:r>
            <a:r>
              <a:rPr lang="en-US" sz="3600" dirty="0">
                <a:solidFill>
                  <a:schemeClr val="bg1"/>
                </a:solidFill>
                <a:latin typeface="Times New Roman" charset="0"/>
              </a:rPr>
              <a:t>Man charged with duty of seeing that things done by others are done rightly</a:t>
            </a:r>
            <a:r>
              <a:rPr lang="ja-JP" altLang="en-US" sz="3600" dirty="0">
                <a:solidFill>
                  <a:schemeClr val="bg1"/>
                </a:solidFill>
                <a:latin typeface="Times New Roman" charset="0"/>
              </a:rPr>
              <a:t>”</a:t>
            </a:r>
            <a:endParaRPr lang="en-US" sz="3600" dirty="0">
              <a:solidFill>
                <a:schemeClr val="bg1"/>
              </a:solidFill>
              <a:latin typeface="Times New Roman" charset="0"/>
            </a:endParaRPr>
          </a:p>
          <a:p>
            <a:pPr>
              <a:spcBef>
                <a:spcPts val="0"/>
              </a:spcBef>
              <a:spcAft>
                <a:spcPts val="1200"/>
              </a:spcAft>
              <a:buClr>
                <a:srgbClr val="FFFF00"/>
              </a:buClr>
            </a:pPr>
            <a:r>
              <a:rPr lang="en-US" sz="3600" dirty="0">
                <a:solidFill>
                  <a:schemeClr val="bg1"/>
                </a:solidFill>
                <a:latin typeface="Times New Roman" charset="0"/>
              </a:rPr>
              <a:t>Denotes a place of leadership &amp; oversight</a:t>
            </a:r>
          </a:p>
          <a:p>
            <a:pPr>
              <a:spcBef>
                <a:spcPts val="0"/>
              </a:spcBef>
              <a:spcAft>
                <a:spcPts val="1200"/>
              </a:spcAft>
              <a:buClr>
                <a:srgbClr val="FFFF00"/>
              </a:buClr>
            </a:pPr>
            <a:r>
              <a:rPr lang="en-US" sz="3600" dirty="0">
                <a:solidFill>
                  <a:schemeClr val="bg1"/>
                </a:solidFill>
                <a:latin typeface="Times New Roman" charset="0"/>
              </a:rPr>
              <a:t>Used of those who superintend or direct a work from place of authority</a:t>
            </a:r>
          </a:p>
          <a:p>
            <a:pPr>
              <a:spcBef>
                <a:spcPts val="0"/>
              </a:spcBef>
              <a:spcAft>
                <a:spcPts val="1200"/>
              </a:spcAft>
              <a:buClr>
                <a:srgbClr val="FFFF00"/>
              </a:buClr>
            </a:pPr>
            <a:r>
              <a:rPr lang="en-US" sz="3600" dirty="0">
                <a:solidFill>
                  <a:schemeClr val="bg1"/>
                </a:solidFill>
                <a:latin typeface="Times New Roman" charset="0"/>
              </a:rPr>
              <a:t>Word implies a place or function of rule</a:t>
            </a:r>
          </a:p>
        </p:txBody>
      </p:sp>
    </p:spTree>
    <p:extLst>
      <p:ext uri="{BB962C8B-B14F-4D97-AF65-F5344CB8AC3E}">
        <p14:creationId xmlns:p14="http://schemas.microsoft.com/office/powerpoint/2010/main" val="30516406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228600"/>
            <a:ext cx="7772400" cy="1143000"/>
          </a:xfrm>
        </p:spPr>
        <p:txBody>
          <a:bodyPr/>
          <a:lstStyle/>
          <a:p>
            <a:r>
              <a:rPr lang="ja-JP" altLang="en-US" sz="4800" b="1" dirty="0" smtClean="0">
                <a:solidFill>
                  <a:srgbClr val="FFFF00"/>
                </a:solidFill>
                <a:effectLst>
                  <a:outerShdw blurRad="50800" dist="38100" dir="2700000" algn="tl" rotWithShape="0">
                    <a:srgbClr val="000000">
                      <a:alpha val="43000"/>
                    </a:srgbClr>
                  </a:outerShdw>
                </a:effectLst>
                <a:latin typeface="Times New Roman" charset="0"/>
              </a:rPr>
              <a:t>“</a:t>
            </a:r>
            <a:r>
              <a:rPr lang="en-US" sz="4800" b="1" dirty="0" smtClean="0">
                <a:solidFill>
                  <a:srgbClr val="FFFF00"/>
                </a:solidFill>
                <a:effectLst>
                  <a:outerShdw blurRad="50800" dist="38100" dir="2700000" algn="tl" rotWithShape="0">
                    <a:srgbClr val="000000">
                      <a:alpha val="43000"/>
                    </a:srgbClr>
                  </a:outerShdw>
                </a:effectLst>
                <a:latin typeface="Times New Roman" charset="0"/>
              </a:rPr>
              <a:t>Shepherds</a:t>
            </a:r>
            <a:r>
              <a:rPr lang="ja-JP" altLang="en-US" sz="4800" b="1" dirty="0" smtClean="0">
                <a:solidFill>
                  <a:srgbClr val="FFFF00"/>
                </a:solidFill>
                <a:effectLst>
                  <a:outerShdw blurRad="50800" dist="38100" dir="2700000" algn="tl" rotWithShape="0">
                    <a:srgbClr val="000000">
                      <a:alpha val="43000"/>
                    </a:srgbClr>
                  </a:outerShdw>
                </a:effectLst>
                <a:latin typeface="Times New Roman" charset="0"/>
              </a:rPr>
              <a:t>”</a:t>
            </a:r>
            <a:r>
              <a:rPr lang="en-US" altLang="ja-JP" sz="4800" b="1" dirty="0" smtClean="0">
                <a:solidFill>
                  <a:srgbClr val="FFFF00"/>
                </a:solidFill>
                <a:effectLst>
                  <a:outerShdw blurRad="50800" dist="38100" dir="2700000" algn="tl" rotWithShape="0">
                    <a:srgbClr val="000000">
                      <a:alpha val="43000"/>
                    </a:srgbClr>
                  </a:outerShdw>
                </a:effectLst>
                <a:latin typeface="Times New Roman" charset="0"/>
              </a:rPr>
              <a:t> or </a:t>
            </a:r>
            <a:r>
              <a:rPr lang="ja-JP" altLang="en-US" sz="4800" b="1" dirty="0">
                <a:solidFill>
                  <a:srgbClr val="FFFF00"/>
                </a:solidFill>
                <a:effectLst>
                  <a:outerShdw blurRad="50800" dist="38100" dir="2700000" algn="tl" rotWithShape="0">
                    <a:srgbClr val="000000">
                      <a:alpha val="43000"/>
                    </a:srgbClr>
                  </a:outerShdw>
                </a:effectLst>
                <a:latin typeface="Times New Roman" charset="0"/>
              </a:rPr>
              <a:t>“</a:t>
            </a:r>
            <a:r>
              <a:rPr lang="en-US" sz="4800" b="1" dirty="0" smtClean="0">
                <a:solidFill>
                  <a:srgbClr val="FFFF00"/>
                </a:solidFill>
                <a:effectLst>
                  <a:outerShdw blurRad="50800" dist="38100" dir="2700000" algn="tl" rotWithShape="0">
                    <a:srgbClr val="000000">
                      <a:alpha val="43000"/>
                    </a:srgbClr>
                  </a:outerShdw>
                </a:effectLst>
                <a:latin typeface="Times New Roman" charset="0"/>
              </a:rPr>
              <a:t>Pastors</a:t>
            </a:r>
            <a:r>
              <a:rPr lang="ja-JP" altLang="en-US" sz="4800" b="1" dirty="0" smtClean="0">
                <a:solidFill>
                  <a:srgbClr val="FFFF00"/>
                </a:solidFill>
                <a:effectLst>
                  <a:outerShdw blurRad="50800" dist="38100" dir="2700000" algn="tl" rotWithShape="0">
                    <a:srgbClr val="000000">
                      <a:alpha val="43000"/>
                    </a:srgbClr>
                  </a:outerShdw>
                </a:effectLst>
                <a:latin typeface="Times New Roman" charset="0"/>
              </a:rPr>
              <a:t>”</a:t>
            </a:r>
            <a:endParaRPr lang="en-US" sz="4800" b="1" dirty="0">
              <a:solidFill>
                <a:srgbClr val="FFFF00"/>
              </a:solidFill>
              <a:effectLst>
                <a:outerShdw blurRad="50800" dist="38100" dir="2700000" algn="tl" rotWithShape="0">
                  <a:srgbClr val="000000">
                    <a:alpha val="43000"/>
                  </a:srgbClr>
                </a:outerShdw>
              </a:effectLst>
              <a:latin typeface="Times New Roman" charset="0"/>
            </a:endParaRPr>
          </a:p>
        </p:txBody>
      </p:sp>
      <p:sp>
        <p:nvSpPr>
          <p:cNvPr id="14339" name="Rectangle 3"/>
          <p:cNvSpPr>
            <a:spLocks noGrp="1" noChangeArrowheads="1"/>
          </p:cNvSpPr>
          <p:nvPr>
            <p:ph type="body" idx="1"/>
          </p:nvPr>
        </p:nvSpPr>
        <p:spPr>
          <a:xfrm>
            <a:off x="304800" y="1371600"/>
            <a:ext cx="8686800" cy="5486400"/>
          </a:xfrm>
        </p:spPr>
        <p:txBody>
          <a:bodyPr>
            <a:normAutofit/>
          </a:bodyPr>
          <a:lstStyle/>
          <a:p>
            <a:pPr>
              <a:spcBef>
                <a:spcPts val="0"/>
              </a:spcBef>
              <a:spcAft>
                <a:spcPts val="1200"/>
              </a:spcAft>
              <a:buClr>
                <a:srgbClr val="FFFF00"/>
              </a:buClr>
            </a:pPr>
            <a:r>
              <a:rPr lang="en-US" sz="3600" b="1" i="1" dirty="0" err="1">
                <a:solidFill>
                  <a:srgbClr val="66FFFF"/>
                </a:solidFill>
                <a:latin typeface="Times New Roman" charset="0"/>
              </a:rPr>
              <a:t>Poimen</a:t>
            </a:r>
            <a:r>
              <a:rPr lang="en-US" sz="3600" dirty="0">
                <a:solidFill>
                  <a:schemeClr val="bg1"/>
                </a:solidFill>
                <a:latin typeface="Times New Roman" charset="0"/>
              </a:rPr>
              <a:t> - literally, one who </a:t>
            </a:r>
            <a:r>
              <a:rPr lang="en-US" sz="3600" dirty="0" smtClean="0">
                <a:solidFill>
                  <a:schemeClr val="bg1"/>
                </a:solidFill>
                <a:latin typeface="Times New Roman" charset="0"/>
              </a:rPr>
              <a:t>tends or </a:t>
            </a:r>
            <a:r>
              <a:rPr lang="en-US" sz="3600" dirty="0">
                <a:solidFill>
                  <a:schemeClr val="bg1"/>
                </a:solidFill>
                <a:latin typeface="Times New Roman" charset="0"/>
              </a:rPr>
              <a:t>herds </a:t>
            </a:r>
            <a:r>
              <a:rPr lang="en-US" sz="3600" dirty="0" smtClean="0">
                <a:solidFill>
                  <a:schemeClr val="bg1"/>
                </a:solidFill>
                <a:latin typeface="Times New Roman" charset="0"/>
              </a:rPr>
              <a:t>the </a:t>
            </a:r>
            <a:r>
              <a:rPr lang="en-US" sz="3600" dirty="0">
                <a:solidFill>
                  <a:schemeClr val="bg1"/>
                </a:solidFill>
                <a:latin typeface="Times New Roman" charset="0"/>
              </a:rPr>
              <a:t>flocks</a:t>
            </a:r>
          </a:p>
          <a:p>
            <a:pPr>
              <a:spcBef>
                <a:spcPts val="0"/>
              </a:spcBef>
              <a:spcAft>
                <a:spcPts val="1200"/>
              </a:spcAft>
              <a:buClr>
                <a:srgbClr val="FFFF00"/>
              </a:buClr>
            </a:pPr>
            <a:r>
              <a:rPr lang="en-US" sz="3600" dirty="0">
                <a:solidFill>
                  <a:schemeClr val="bg1"/>
                </a:solidFill>
                <a:latin typeface="Times New Roman" charset="0"/>
              </a:rPr>
              <a:t>Used symbolically to describe work of those who feed &amp; tend local church</a:t>
            </a:r>
          </a:p>
          <a:p>
            <a:pPr>
              <a:spcBef>
                <a:spcPts val="0"/>
              </a:spcBef>
              <a:spcAft>
                <a:spcPts val="1200"/>
              </a:spcAft>
              <a:buClr>
                <a:srgbClr val="FFFF00"/>
              </a:buClr>
            </a:pPr>
            <a:r>
              <a:rPr lang="en-US" sz="3600" dirty="0">
                <a:solidFill>
                  <a:schemeClr val="bg1"/>
                </a:solidFill>
                <a:latin typeface="Times New Roman" charset="0"/>
              </a:rPr>
              <a:t>As physical sheep need feeding &amp; tending, so does the flock of God (church)</a:t>
            </a:r>
          </a:p>
          <a:p>
            <a:pPr>
              <a:spcBef>
                <a:spcPts val="0"/>
              </a:spcBef>
              <a:spcAft>
                <a:spcPts val="1200"/>
              </a:spcAft>
              <a:buClr>
                <a:srgbClr val="FFFF00"/>
              </a:buClr>
            </a:pPr>
            <a:r>
              <a:rPr lang="en-US" sz="3600" dirty="0">
                <a:solidFill>
                  <a:schemeClr val="bg1"/>
                </a:solidFill>
                <a:latin typeface="Times New Roman" charset="0"/>
              </a:rPr>
              <a:t>When we look at work of literal shepherds in Bible, get better idea of spiritual work</a:t>
            </a:r>
          </a:p>
        </p:txBody>
      </p:sp>
    </p:spTree>
    <p:extLst>
      <p:ext uri="{BB962C8B-B14F-4D97-AF65-F5344CB8AC3E}">
        <p14:creationId xmlns:p14="http://schemas.microsoft.com/office/powerpoint/2010/main" val="41460942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1524000"/>
          </a:xfrm>
        </p:spPr>
        <p:txBody>
          <a:bodyPr>
            <a:normAutofit fontScale="90000"/>
          </a:bodyPr>
          <a:lstStyle/>
          <a:p>
            <a:r>
              <a:rPr lang="en-US" sz="5300" b="1" dirty="0">
                <a:solidFill>
                  <a:srgbClr val="FFFF00"/>
                </a:solidFill>
                <a:effectLst>
                  <a:outerShdw blurRad="50800" dist="38100" dir="2700000" algn="tl" rotWithShape="0">
                    <a:srgbClr val="000000">
                      <a:alpha val="43000"/>
                    </a:srgbClr>
                  </a:outerShdw>
                </a:effectLst>
                <a:latin typeface="Times New Roman" charset="0"/>
              </a:rPr>
              <a:t>Characteristics of Shepherds:</a:t>
            </a:r>
            <a:br>
              <a:rPr lang="en-US" sz="5300" b="1" dirty="0">
                <a:solidFill>
                  <a:srgbClr val="FFFF00"/>
                </a:solidFill>
                <a:effectLst>
                  <a:outerShdw blurRad="50800" dist="38100" dir="2700000" algn="tl" rotWithShape="0">
                    <a:srgbClr val="000000">
                      <a:alpha val="43000"/>
                    </a:srgbClr>
                  </a:outerShdw>
                </a:effectLst>
                <a:latin typeface="Times New Roman" charset="0"/>
              </a:rPr>
            </a:br>
            <a:r>
              <a:rPr lang="en-US" sz="4900" b="1" i="1" dirty="0">
                <a:solidFill>
                  <a:srgbClr val="FFFF66"/>
                </a:solidFill>
                <a:effectLst>
                  <a:outerShdw blurRad="50800" dist="38100" dir="2700000" algn="tl" rotWithShape="0">
                    <a:srgbClr val="000000">
                      <a:alpha val="43000"/>
                    </a:srgbClr>
                  </a:outerShdw>
                </a:effectLst>
                <a:latin typeface="Times New Roman" charset="0"/>
              </a:rPr>
              <a:t>His Actions Towards Sheep</a:t>
            </a:r>
            <a:endParaRPr lang="en-US" sz="4900" b="1" dirty="0">
              <a:solidFill>
                <a:srgbClr val="FFFF66"/>
              </a:solidFill>
              <a:effectLst>
                <a:outerShdw blurRad="50800" dist="38100" dir="2700000" algn="tl" rotWithShape="0">
                  <a:srgbClr val="000000">
                    <a:alpha val="43000"/>
                  </a:srgbClr>
                </a:outerShdw>
              </a:effectLst>
              <a:latin typeface="Times New Roman" charset="0"/>
            </a:endParaRPr>
          </a:p>
        </p:txBody>
      </p:sp>
      <p:sp>
        <p:nvSpPr>
          <p:cNvPr id="15363" name="Rectangle 3"/>
          <p:cNvSpPr>
            <a:spLocks noGrp="1" noChangeArrowheads="1"/>
          </p:cNvSpPr>
          <p:nvPr>
            <p:ph type="body" sz="half" idx="1"/>
          </p:nvPr>
        </p:nvSpPr>
        <p:spPr>
          <a:xfrm>
            <a:off x="0" y="1676400"/>
            <a:ext cx="4572000" cy="5181600"/>
          </a:xfrm>
        </p:spPr>
        <p:txBody>
          <a:bodyPr>
            <a:normAutofit/>
          </a:bodyPr>
          <a:lstStyle/>
          <a:p>
            <a:pPr>
              <a:spcBef>
                <a:spcPts val="0"/>
              </a:spcBef>
              <a:spcAft>
                <a:spcPts val="1200"/>
              </a:spcAft>
              <a:buClr>
                <a:srgbClr val="FFFF00"/>
              </a:buClr>
            </a:pPr>
            <a:r>
              <a:rPr lang="en-US" sz="3200" dirty="0">
                <a:solidFill>
                  <a:schemeClr val="bg1"/>
                </a:solidFill>
                <a:latin typeface="Times New Roman" charset="0"/>
              </a:rPr>
              <a:t>Watch by night (</a:t>
            </a:r>
            <a:r>
              <a:rPr lang="en-US" sz="3200" b="1" i="1" dirty="0" err="1">
                <a:solidFill>
                  <a:srgbClr val="FFFF66"/>
                </a:solidFill>
                <a:latin typeface="Times New Roman" charset="0"/>
              </a:rPr>
              <a:t>Lk</a:t>
            </a:r>
            <a:r>
              <a:rPr lang="en-US" sz="3200" b="1" i="1" dirty="0">
                <a:solidFill>
                  <a:srgbClr val="FFFF66"/>
                </a:solidFill>
                <a:latin typeface="Times New Roman" charset="0"/>
              </a:rPr>
              <a:t>. 2:8</a:t>
            </a:r>
            <a:r>
              <a:rPr lang="en-US" sz="3200" dirty="0">
                <a:solidFill>
                  <a:schemeClr val="bg1"/>
                </a:solidFill>
                <a:latin typeface="Times New Roman" charset="0"/>
              </a:rPr>
              <a:t>)</a:t>
            </a:r>
          </a:p>
          <a:p>
            <a:pPr>
              <a:spcBef>
                <a:spcPts val="0"/>
              </a:spcBef>
              <a:spcAft>
                <a:spcPts val="1200"/>
              </a:spcAft>
              <a:buClr>
                <a:srgbClr val="FFFF00"/>
              </a:buClr>
            </a:pPr>
            <a:r>
              <a:rPr lang="en-US" sz="3200" dirty="0">
                <a:solidFill>
                  <a:schemeClr val="bg1"/>
                </a:solidFill>
                <a:latin typeface="Times New Roman" charset="0"/>
              </a:rPr>
              <a:t>Tender to the helpless (</a:t>
            </a:r>
            <a:r>
              <a:rPr lang="en-US" sz="3200" b="1" i="1" dirty="0">
                <a:solidFill>
                  <a:srgbClr val="FFFF66"/>
                </a:solidFill>
                <a:latin typeface="Times New Roman" charset="0"/>
              </a:rPr>
              <a:t>Gen. 33:13</a:t>
            </a:r>
            <a:r>
              <a:rPr lang="en-US" sz="3200" dirty="0">
                <a:solidFill>
                  <a:schemeClr val="bg1"/>
                </a:solidFill>
                <a:latin typeface="Times New Roman" charset="0"/>
              </a:rPr>
              <a:t>; </a:t>
            </a:r>
            <a:r>
              <a:rPr lang="en-US" sz="3200" b="1" i="1" dirty="0">
                <a:solidFill>
                  <a:srgbClr val="FFFF66"/>
                </a:solidFill>
                <a:latin typeface="Times New Roman" charset="0"/>
              </a:rPr>
              <a:t>Ps. 78:71</a:t>
            </a:r>
            <a:r>
              <a:rPr lang="en-US" sz="3200" dirty="0">
                <a:solidFill>
                  <a:schemeClr val="bg1"/>
                </a:solidFill>
                <a:latin typeface="Times New Roman" charset="0"/>
              </a:rPr>
              <a:t>)</a:t>
            </a:r>
          </a:p>
          <a:p>
            <a:pPr>
              <a:spcBef>
                <a:spcPts val="0"/>
              </a:spcBef>
              <a:spcAft>
                <a:spcPts val="1200"/>
              </a:spcAft>
              <a:buClr>
                <a:srgbClr val="FFFF00"/>
              </a:buClr>
            </a:pPr>
            <a:r>
              <a:rPr lang="en-US" sz="3200" dirty="0">
                <a:solidFill>
                  <a:schemeClr val="bg1"/>
                </a:solidFill>
                <a:latin typeface="Times New Roman" charset="0"/>
              </a:rPr>
              <a:t>Defend all from attack (</a:t>
            </a:r>
            <a:r>
              <a:rPr lang="en-US" sz="3200" b="1" i="1" dirty="0">
                <a:solidFill>
                  <a:srgbClr val="FFFF66"/>
                </a:solidFill>
                <a:latin typeface="Times New Roman" charset="0"/>
              </a:rPr>
              <a:t>1 Sam. 17:34-36</a:t>
            </a:r>
            <a:r>
              <a:rPr lang="en-US" sz="3200" dirty="0">
                <a:solidFill>
                  <a:schemeClr val="bg1"/>
                </a:solidFill>
                <a:latin typeface="Times New Roman" charset="0"/>
              </a:rPr>
              <a:t>)</a:t>
            </a:r>
          </a:p>
          <a:p>
            <a:pPr>
              <a:spcBef>
                <a:spcPts val="0"/>
              </a:spcBef>
              <a:spcAft>
                <a:spcPts val="1200"/>
              </a:spcAft>
              <a:buClr>
                <a:srgbClr val="FFFF00"/>
              </a:buClr>
            </a:pPr>
            <a:r>
              <a:rPr lang="en-US" sz="3200" dirty="0">
                <a:solidFill>
                  <a:schemeClr val="bg1"/>
                </a:solidFill>
                <a:latin typeface="Times New Roman" charset="0"/>
              </a:rPr>
              <a:t>Search out lost (</a:t>
            </a:r>
            <a:r>
              <a:rPr lang="en-US" sz="3200" b="1" i="1" dirty="0">
                <a:solidFill>
                  <a:srgbClr val="FFFF66"/>
                </a:solidFill>
                <a:latin typeface="Times New Roman" charset="0"/>
              </a:rPr>
              <a:t>Ezek. 34:16</a:t>
            </a:r>
            <a:r>
              <a:rPr lang="en-US" sz="3200" dirty="0">
                <a:solidFill>
                  <a:schemeClr val="bg1"/>
                </a:solidFill>
                <a:latin typeface="Times New Roman" charset="0"/>
              </a:rPr>
              <a:t>; </a:t>
            </a:r>
            <a:r>
              <a:rPr lang="en-US" sz="3200" b="1" i="1" dirty="0" err="1">
                <a:solidFill>
                  <a:srgbClr val="FFFF66"/>
                </a:solidFill>
                <a:latin typeface="Times New Roman" charset="0"/>
              </a:rPr>
              <a:t>Lk</a:t>
            </a:r>
            <a:r>
              <a:rPr lang="en-US" sz="3200" b="1" i="1" dirty="0">
                <a:solidFill>
                  <a:srgbClr val="FFFF66"/>
                </a:solidFill>
                <a:latin typeface="Times New Roman" charset="0"/>
              </a:rPr>
              <a:t>. 15:4-5</a:t>
            </a:r>
            <a:r>
              <a:rPr lang="en-US" sz="3200" dirty="0">
                <a:solidFill>
                  <a:schemeClr val="bg1"/>
                </a:solidFill>
                <a:latin typeface="Times New Roman" charset="0"/>
              </a:rPr>
              <a:t>)</a:t>
            </a:r>
          </a:p>
          <a:p>
            <a:pPr>
              <a:spcBef>
                <a:spcPts val="0"/>
              </a:spcBef>
              <a:spcAft>
                <a:spcPts val="1200"/>
              </a:spcAft>
              <a:buClr>
                <a:srgbClr val="FFFF00"/>
              </a:buClr>
            </a:pPr>
            <a:r>
              <a:rPr lang="en-US" sz="3200" dirty="0">
                <a:solidFill>
                  <a:schemeClr val="bg1"/>
                </a:solidFill>
                <a:latin typeface="Times New Roman" charset="0"/>
              </a:rPr>
              <a:t>Help sick (</a:t>
            </a:r>
            <a:r>
              <a:rPr lang="en-US" sz="3200" b="1" i="1" dirty="0">
                <a:solidFill>
                  <a:srgbClr val="FFFF66"/>
                </a:solidFill>
                <a:latin typeface="Times New Roman" charset="0"/>
              </a:rPr>
              <a:t>Ezek. 34:</a:t>
            </a:r>
            <a:r>
              <a:rPr lang="en-US" sz="3200" b="1" i="1" dirty="0" smtClean="0">
                <a:solidFill>
                  <a:srgbClr val="FFFF66"/>
                </a:solidFill>
                <a:latin typeface="Times New Roman" charset="0"/>
              </a:rPr>
              <a:t>15f</a:t>
            </a:r>
            <a:r>
              <a:rPr lang="en-US" sz="3200" dirty="0" smtClean="0">
                <a:solidFill>
                  <a:schemeClr val="bg1"/>
                </a:solidFill>
                <a:latin typeface="Times New Roman" charset="0"/>
              </a:rPr>
              <a:t>)</a:t>
            </a:r>
            <a:endParaRPr lang="en-US" sz="3200" dirty="0">
              <a:solidFill>
                <a:schemeClr val="bg1"/>
              </a:solidFill>
              <a:latin typeface="Times New Roman" charset="0"/>
            </a:endParaRPr>
          </a:p>
        </p:txBody>
      </p:sp>
      <p:sp>
        <p:nvSpPr>
          <p:cNvPr id="15364" name="Rectangle 4"/>
          <p:cNvSpPr>
            <a:spLocks noGrp="1" noChangeArrowheads="1"/>
          </p:cNvSpPr>
          <p:nvPr>
            <p:ph type="body" sz="half" idx="2"/>
          </p:nvPr>
        </p:nvSpPr>
        <p:spPr>
          <a:xfrm>
            <a:off x="4572000" y="1676400"/>
            <a:ext cx="4572000" cy="5181600"/>
          </a:xfrm>
        </p:spPr>
        <p:txBody>
          <a:bodyPr>
            <a:normAutofit/>
          </a:bodyPr>
          <a:lstStyle/>
          <a:p>
            <a:pPr>
              <a:spcBef>
                <a:spcPts val="0"/>
              </a:spcBef>
              <a:spcAft>
                <a:spcPts val="1400"/>
              </a:spcAft>
              <a:buClr>
                <a:srgbClr val="FFFF00"/>
              </a:buClr>
            </a:pPr>
            <a:r>
              <a:rPr lang="en-US" sz="3200" dirty="0">
                <a:solidFill>
                  <a:srgbClr val="FFFFFF"/>
                </a:solidFill>
                <a:latin typeface="Times New Roman" charset="0"/>
              </a:rPr>
              <a:t>Knows the sheep (</a:t>
            </a:r>
            <a:r>
              <a:rPr lang="en-US" sz="3200" b="1" i="1" dirty="0">
                <a:solidFill>
                  <a:srgbClr val="FFFF66"/>
                </a:solidFill>
                <a:latin typeface="Times New Roman" charset="0"/>
              </a:rPr>
              <a:t>John 10:14</a:t>
            </a:r>
            <a:r>
              <a:rPr lang="en-US" sz="3200" dirty="0">
                <a:solidFill>
                  <a:srgbClr val="FFFFFF"/>
                </a:solidFill>
                <a:latin typeface="Times New Roman" charset="0"/>
              </a:rPr>
              <a:t>)</a:t>
            </a:r>
          </a:p>
          <a:p>
            <a:pPr>
              <a:spcBef>
                <a:spcPts val="0"/>
              </a:spcBef>
              <a:spcAft>
                <a:spcPts val="1400"/>
              </a:spcAft>
              <a:buClr>
                <a:srgbClr val="FFFF00"/>
              </a:buClr>
            </a:pPr>
            <a:r>
              <a:rPr lang="en-US" sz="3200" dirty="0">
                <a:solidFill>
                  <a:srgbClr val="FFFFFF"/>
                </a:solidFill>
                <a:latin typeface="Times New Roman" charset="0"/>
              </a:rPr>
              <a:t>Goes before them to lead &amp; guide (</a:t>
            </a:r>
            <a:r>
              <a:rPr lang="en-US" sz="3200" b="1" i="1" dirty="0">
                <a:solidFill>
                  <a:srgbClr val="FFFF66"/>
                </a:solidFill>
                <a:latin typeface="Times New Roman" charset="0"/>
              </a:rPr>
              <a:t>Ps. 77:20</a:t>
            </a:r>
            <a:r>
              <a:rPr lang="en-US" sz="3200" dirty="0">
                <a:solidFill>
                  <a:srgbClr val="FFFFFF"/>
                </a:solidFill>
                <a:latin typeface="Times New Roman" charset="0"/>
              </a:rPr>
              <a:t>)</a:t>
            </a:r>
          </a:p>
          <a:p>
            <a:pPr>
              <a:spcBef>
                <a:spcPts val="0"/>
              </a:spcBef>
              <a:spcAft>
                <a:spcPts val="1400"/>
              </a:spcAft>
              <a:buClr>
                <a:srgbClr val="FFFF00"/>
              </a:buClr>
            </a:pPr>
            <a:r>
              <a:rPr lang="en-US" sz="3200" dirty="0">
                <a:solidFill>
                  <a:srgbClr val="FFFFFF"/>
                </a:solidFill>
                <a:latin typeface="Times New Roman" charset="0"/>
              </a:rPr>
              <a:t>Seeks out good pasture for them (</a:t>
            </a:r>
            <a:r>
              <a:rPr lang="en-US" sz="3200" b="1" i="1" dirty="0">
                <a:solidFill>
                  <a:srgbClr val="FFFF66"/>
                </a:solidFill>
                <a:latin typeface="Times New Roman" charset="0"/>
              </a:rPr>
              <a:t>Ps. 23</a:t>
            </a:r>
            <a:r>
              <a:rPr lang="en-US" sz="3200" b="1" i="1" dirty="0" smtClean="0">
                <a:solidFill>
                  <a:srgbClr val="FFFF66"/>
                </a:solidFill>
                <a:latin typeface="Times New Roman" charset="0"/>
              </a:rPr>
              <a:t>:1-2</a:t>
            </a:r>
            <a:r>
              <a:rPr lang="en-US" sz="3200" dirty="0">
                <a:solidFill>
                  <a:srgbClr val="FFFFFF"/>
                </a:solidFill>
                <a:latin typeface="Times New Roman" charset="0"/>
              </a:rPr>
              <a:t>)</a:t>
            </a:r>
          </a:p>
          <a:p>
            <a:pPr>
              <a:spcBef>
                <a:spcPts val="0"/>
              </a:spcBef>
              <a:spcAft>
                <a:spcPts val="1400"/>
              </a:spcAft>
              <a:buClr>
                <a:srgbClr val="FFFF00"/>
              </a:buClr>
            </a:pPr>
            <a:r>
              <a:rPr lang="en-US" sz="3200" dirty="0">
                <a:solidFill>
                  <a:srgbClr val="FFFFFF"/>
                </a:solidFill>
                <a:latin typeface="Times New Roman" charset="0"/>
              </a:rPr>
              <a:t>Numbers them upon return (</a:t>
            </a:r>
            <a:r>
              <a:rPr lang="en-US" sz="3200" b="1" i="1" dirty="0">
                <a:solidFill>
                  <a:srgbClr val="FFFF66"/>
                </a:solidFill>
                <a:latin typeface="Times New Roman" charset="0"/>
              </a:rPr>
              <a:t>Jer. 33:13</a:t>
            </a:r>
            <a:r>
              <a:rPr lang="en-US" sz="3200" dirty="0">
                <a:solidFill>
                  <a:srgbClr val="FFFFFF"/>
                </a:solidFill>
                <a:latin typeface="Times New Roman" charset="0"/>
              </a:rPr>
              <a:t>)</a:t>
            </a:r>
          </a:p>
        </p:txBody>
      </p:sp>
    </p:spTree>
    <p:extLst>
      <p:ext uri="{BB962C8B-B14F-4D97-AF65-F5344CB8AC3E}">
        <p14:creationId xmlns:p14="http://schemas.microsoft.com/office/powerpoint/2010/main" val="20479748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74638"/>
            <a:ext cx="9144000" cy="2392362"/>
          </a:xfrm>
        </p:spPr>
        <p:txBody>
          <a:bodyPr>
            <a:noAutofit/>
          </a:bodyPr>
          <a:lstStyle/>
          <a:p>
            <a:r>
              <a:rPr lang="en-US" sz="7000" b="1" dirty="0" smtClean="0">
                <a:solidFill>
                  <a:srgbClr val="FFFF00"/>
                </a:solidFill>
                <a:effectLst>
                  <a:outerShdw blurRad="50800" dist="38100" dir="2700000" algn="tl" rotWithShape="0">
                    <a:srgbClr val="000000">
                      <a:alpha val="43000"/>
                    </a:srgbClr>
                  </a:outerShdw>
                </a:effectLst>
              </a:rPr>
              <a:t>Function</a:t>
            </a:r>
            <a:r>
              <a:rPr lang="en-US" sz="7000" b="1" dirty="0" smtClean="0">
                <a:solidFill>
                  <a:srgbClr val="FFFF00"/>
                </a:solidFill>
                <a:effectLst>
                  <a:outerShdw blurRad="50800" dist="38100" dir="2700000" algn="tl" rotWithShape="0">
                    <a:srgbClr val="000000">
                      <a:alpha val="43000"/>
                    </a:srgbClr>
                  </a:outerShdw>
                </a:effectLst>
              </a:rPr>
              <a:t> </a:t>
            </a:r>
            <a:r>
              <a:rPr lang="en-US" sz="7000" b="1" dirty="0" smtClean="0">
                <a:solidFill>
                  <a:srgbClr val="FFFF00"/>
                </a:solidFill>
                <a:effectLst>
                  <a:outerShdw blurRad="50800" dist="38100" dir="2700000" algn="tl" rotWithShape="0">
                    <a:srgbClr val="000000">
                      <a:alpha val="43000"/>
                    </a:srgbClr>
                  </a:outerShdw>
                </a:effectLst>
              </a:rPr>
              <a:t>of This Work</a:t>
            </a:r>
            <a:endParaRPr lang="en-US" sz="7000" b="1" dirty="0">
              <a:solidFill>
                <a:srgbClr val="FFFF00"/>
              </a:solidFill>
              <a:effectLst>
                <a:outerShdw blurRad="50800" dist="38100" dir="2700000" algn="tl" rotWithShape="0">
                  <a:srgbClr val="000000">
                    <a:alpha val="43000"/>
                  </a:srgbClr>
                </a:outerShdw>
              </a:effectLst>
            </a:endParaRPr>
          </a:p>
        </p:txBody>
      </p:sp>
    </p:spTree>
    <p:extLst>
      <p:ext uri="{BB962C8B-B14F-4D97-AF65-F5344CB8AC3E}">
        <p14:creationId xmlns:p14="http://schemas.microsoft.com/office/powerpoint/2010/main" val="3755084764"/>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685800" y="0"/>
            <a:ext cx="7772400" cy="762000"/>
          </a:xfrm>
        </p:spPr>
        <p:txBody>
          <a:bodyPr>
            <a:normAutofit/>
          </a:bodyPr>
          <a:lstStyle/>
          <a:p>
            <a:r>
              <a:rPr lang="en-US" b="1" dirty="0">
                <a:solidFill>
                  <a:srgbClr val="FFFF00"/>
                </a:solidFill>
                <a:effectLst>
                  <a:outerShdw blurRad="50800" dist="38100" dir="2700000" algn="tl" rotWithShape="0">
                    <a:srgbClr val="000000">
                      <a:alpha val="43000"/>
                    </a:srgbClr>
                  </a:outerShdw>
                </a:effectLst>
                <a:latin typeface="Times New Roman" charset="0"/>
              </a:rPr>
              <a:t>Ephesians 4:11-16</a:t>
            </a:r>
          </a:p>
        </p:txBody>
      </p:sp>
      <p:sp>
        <p:nvSpPr>
          <p:cNvPr id="2" name="Rectangle 1"/>
          <p:cNvSpPr/>
          <p:nvPr/>
        </p:nvSpPr>
        <p:spPr>
          <a:xfrm>
            <a:off x="76200" y="751344"/>
            <a:ext cx="9067800" cy="6108237"/>
          </a:xfrm>
          <a:prstGeom prst="rect">
            <a:avLst/>
          </a:prstGeom>
        </p:spPr>
        <p:txBody>
          <a:bodyPr wrap="square">
            <a:spAutoFit/>
          </a:bodyPr>
          <a:lstStyle/>
          <a:p>
            <a:pPr>
              <a:lnSpc>
                <a:spcPct val="93000"/>
              </a:lnSpc>
            </a:pPr>
            <a:r>
              <a:rPr lang="en-US" sz="2800" b="1" baseline="30000" dirty="0">
                <a:solidFill>
                  <a:schemeClr val="bg1"/>
                </a:solidFill>
                <a:latin typeface="Times New Roman"/>
                <a:cs typeface="Times New Roman"/>
              </a:rPr>
              <a:t>11 </a:t>
            </a:r>
            <a:r>
              <a:rPr lang="en-US" sz="2800" dirty="0">
                <a:solidFill>
                  <a:schemeClr val="bg1"/>
                </a:solidFill>
                <a:latin typeface="Times New Roman"/>
                <a:cs typeface="Times New Roman"/>
              </a:rPr>
              <a:t>And He Himself gave some to be apostles, some prophets, some evangelists, and some pastors and teachers, </a:t>
            </a:r>
            <a:r>
              <a:rPr lang="en-US" sz="2800" b="1" baseline="30000" dirty="0">
                <a:solidFill>
                  <a:schemeClr val="bg1"/>
                </a:solidFill>
                <a:latin typeface="Times New Roman"/>
                <a:cs typeface="Times New Roman"/>
              </a:rPr>
              <a:t>12 </a:t>
            </a:r>
            <a:r>
              <a:rPr lang="en-US" sz="2800" dirty="0">
                <a:solidFill>
                  <a:schemeClr val="bg1"/>
                </a:solidFill>
                <a:latin typeface="Times New Roman"/>
                <a:cs typeface="Times New Roman"/>
              </a:rPr>
              <a:t>for the equipping of the saints for the work of ministry, for the edifying of the body of Christ, </a:t>
            </a:r>
            <a:r>
              <a:rPr lang="en-US" sz="2800" b="1" baseline="30000" dirty="0">
                <a:solidFill>
                  <a:schemeClr val="bg1"/>
                </a:solidFill>
                <a:latin typeface="Times New Roman"/>
                <a:cs typeface="Times New Roman"/>
              </a:rPr>
              <a:t>13 </a:t>
            </a:r>
            <a:r>
              <a:rPr lang="en-US" sz="2800" dirty="0">
                <a:solidFill>
                  <a:schemeClr val="bg1"/>
                </a:solidFill>
                <a:latin typeface="Times New Roman"/>
                <a:cs typeface="Times New Roman"/>
              </a:rPr>
              <a:t>till we all come to the unity of the faith and of the knowledge of the Son of God, to a perfect man, to the measure of the stature of the fullness of Christ; </a:t>
            </a:r>
            <a:r>
              <a:rPr lang="en-US" sz="2800" b="1" baseline="30000" dirty="0">
                <a:solidFill>
                  <a:schemeClr val="bg1"/>
                </a:solidFill>
                <a:latin typeface="Times New Roman"/>
                <a:cs typeface="Times New Roman"/>
              </a:rPr>
              <a:t>14 </a:t>
            </a:r>
            <a:r>
              <a:rPr lang="en-US" sz="2800" dirty="0">
                <a:solidFill>
                  <a:schemeClr val="bg1"/>
                </a:solidFill>
                <a:latin typeface="Times New Roman"/>
                <a:cs typeface="Times New Roman"/>
              </a:rPr>
              <a:t>that we should no longer be children, tossed to and fro and carried about with every wind of doctrine, by the trickery of men, in the cunning craftiness of deceitful plotting, </a:t>
            </a:r>
            <a:r>
              <a:rPr lang="en-US" sz="2800" b="1" baseline="30000" dirty="0">
                <a:solidFill>
                  <a:schemeClr val="bg1"/>
                </a:solidFill>
                <a:latin typeface="Times New Roman"/>
                <a:cs typeface="Times New Roman"/>
              </a:rPr>
              <a:t>15 </a:t>
            </a:r>
            <a:r>
              <a:rPr lang="en-US" sz="2800" dirty="0">
                <a:solidFill>
                  <a:schemeClr val="bg1"/>
                </a:solidFill>
                <a:latin typeface="Times New Roman"/>
                <a:cs typeface="Times New Roman"/>
              </a:rPr>
              <a:t>but, speaking the truth in love, may grow up in all things into Him who is the </a:t>
            </a:r>
            <a:r>
              <a:rPr lang="en-US" sz="2800" dirty="0" smtClean="0">
                <a:solidFill>
                  <a:schemeClr val="bg1"/>
                </a:solidFill>
                <a:latin typeface="Times New Roman"/>
                <a:cs typeface="Times New Roman"/>
              </a:rPr>
              <a:t>head — Christ — </a:t>
            </a:r>
            <a:r>
              <a:rPr lang="en-US" sz="2800" dirty="0">
                <a:solidFill>
                  <a:schemeClr val="bg1"/>
                </a:solidFill>
                <a:latin typeface="Times New Roman"/>
                <a:cs typeface="Times New Roman"/>
              </a:rPr>
              <a:t> </a:t>
            </a:r>
            <a:r>
              <a:rPr lang="en-US" sz="2800" b="1" baseline="30000" dirty="0">
                <a:solidFill>
                  <a:schemeClr val="bg1"/>
                </a:solidFill>
                <a:latin typeface="Times New Roman"/>
                <a:cs typeface="Times New Roman"/>
              </a:rPr>
              <a:t>16 </a:t>
            </a:r>
            <a:r>
              <a:rPr lang="en-US" sz="2800" dirty="0">
                <a:solidFill>
                  <a:schemeClr val="bg1"/>
                </a:solidFill>
                <a:latin typeface="Times New Roman"/>
                <a:cs typeface="Times New Roman"/>
              </a:rPr>
              <a:t>from whom the whole body, joined and knit together by what every joint supplies, according to the effective working by which every part does its share, causes growth of the body for the edifying of itself in love.</a:t>
            </a:r>
            <a:r>
              <a:rPr lang="en-US" sz="2800" dirty="0">
                <a:solidFill>
                  <a:schemeClr val="bg1"/>
                </a:solidFill>
                <a:latin typeface="Times New Roman"/>
                <a:cs typeface="Times New Roman"/>
              </a:rPr>
              <a:t> </a:t>
            </a:r>
            <a:endParaRPr lang="en-US" sz="2800" dirty="0">
              <a:solidFill>
                <a:schemeClr val="bg1"/>
              </a:solidFill>
              <a:latin typeface="Times New Roman"/>
              <a:cs typeface="Times New Roman"/>
            </a:endParaRPr>
          </a:p>
        </p:txBody>
      </p:sp>
    </p:spTree>
    <p:extLst>
      <p:ext uri="{BB962C8B-B14F-4D97-AF65-F5344CB8AC3E}">
        <p14:creationId xmlns:p14="http://schemas.microsoft.com/office/powerpoint/2010/main" val="163322431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2442</TotalTime>
  <Words>1282</Words>
  <Application>Microsoft Macintosh PowerPoint</Application>
  <PresentationFormat>On-screen Show (4:3)</PresentationFormat>
  <Paragraphs>254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Shepherds &amp; the Flock</vt:lpstr>
      <vt:lpstr>Acts 20:17-28</vt:lpstr>
      <vt:lpstr>Parallel Terms In Both Passages</vt:lpstr>
      <vt:lpstr>“Elders” or “Presbyters”</vt:lpstr>
      <vt:lpstr>“Overseers” or “Bishops”</vt:lpstr>
      <vt:lpstr>“Shepherds” or “Pastors”</vt:lpstr>
      <vt:lpstr>Characteristics of Shepherds: His Actions Towards Sheep</vt:lpstr>
      <vt:lpstr>Function of This Work</vt:lpstr>
      <vt:lpstr>Ephesians 4:11-16</vt:lpstr>
      <vt:lpstr>Titus 1:5-11</vt:lpstr>
      <vt:lpstr>Acts 15: A Practical Example</vt:lpstr>
      <vt:lpstr>What Is the Work?</vt:lpstr>
      <vt:lpstr>Work Explains Qualifications</vt:lpstr>
      <vt:lpstr>Work Explains Qualifications (Character)</vt:lpstr>
      <vt:lpstr>Work Explains Qualifications (Self-Discipline)</vt:lpstr>
      <vt:lpstr>Work Explains Qualifications (Teaching)</vt:lpstr>
      <vt:lpstr>Work Explains Qualifications (Family)</vt:lpstr>
      <vt:lpstr>Work Explains Qualifications (Influence)</vt:lpstr>
      <vt:lpstr>Hebrew 13:7, 17</vt:lpstr>
      <vt:lpstr>First Responsibility: Respect God’s Will On Elders</vt:lpstr>
      <vt:lpstr>If Respect God’s Will On Elders...</vt:lpstr>
      <vt:lpstr>Second Responsibility: Recognize Elders’ Legitimate Rule</vt:lpstr>
      <vt:lpstr>Rule of Elders</vt:lpstr>
      <vt:lpstr>Third Responsibility: Submission to Rightful Rule</vt:lpstr>
      <vt:lpstr>Bible Teaching on Submission</vt:lpstr>
      <vt:lpstr>Application of Principles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35</cp:revision>
  <dcterms:created xsi:type="dcterms:W3CDTF">2017-02-11T14:18:26Z</dcterms:created>
  <dcterms:modified xsi:type="dcterms:W3CDTF">2017-05-14T12:01:23Z</dcterms:modified>
</cp:coreProperties>
</file>