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91" r:id="rId4"/>
    <p:sldId id="292" r:id="rId5"/>
    <p:sldId id="293" r:id="rId6"/>
    <p:sldId id="294" r:id="rId7"/>
    <p:sldId id="295" r:id="rId8"/>
    <p:sldId id="296" r:id="rId9"/>
    <p:sldId id="29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FCF"/>
    <a:srgbClr val="FFCC66"/>
    <a:srgbClr val="FFFFFF"/>
    <a:srgbClr val="66FF66"/>
    <a:srgbClr val="66FFFF"/>
    <a:srgbClr val="FFFF66"/>
    <a:srgbClr val="460000"/>
    <a:srgbClr val="800000"/>
    <a:srgbClr val="1F3E00"/>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72" autoAdjust="0"/>
    <p:restoredTop sz="99807" autoAdjust="0"/>
  </p:normalViewPr>
  <p:slideViewPr>
    <p:cSldViewPr>
      <p:cViewPr varScale="1">
        <p:scale>
          <a:sx n="109" d="100"/>
          <a:sy n="109" d="100"/>
        </p:scale>
        <p:origin x="-400" y="-112"/>
      </p:cViewPr>
      <p:guideLst>
        <p:guide orient="horz" pos="2160"/>
        <p:guide pos="2880"/>
      </p:guideLst>
    </p:cSldViewPr>
  </p:slideViewPr>
  <p:outlineViewPr>
    <p:cViewPr>
      <p:scale>
        <a:sx n="33" d="100"/>
        <a:sy n="33" d="100"/>
      </p:scale>
      <p:origin x="0" y="2520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5/16/17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5/16/17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5/16/17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5/16/17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5/16/17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DA55B8-B31E-4464-931A-579783C51DA1}" type="datetimeFigureOut">
              <a:rPr lang="en-US" smtClean="0"/>
              <a:t>5/16/17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DA55B8-B31E-4464-931A-579783C51DA1}" type="datetimeFigureOut">
              <a:rPr lang="en-US" smtClean="0"/>
              <a:t>5/16/17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DA55B8-B31E-4464-931A-579783C51DA1}" type="datetimeFigureOut">
              <a:rPr lang="en-US" smtClean="0"/>
              <a:t>5/16/17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5/16/17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5/16/17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5/16/17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00000"/>
            </a:gs>
            <a:gs pos="50000">
              <a:srgbClr val="460000"/>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5/16/17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14400"/>
            <a:ext cx="9144000" cy="2971800"/>
          </a:xfrm>
        </p:spPr>
        <p:txBody>
          <a:bodyPr>
            <a:noAutofit/>
          </a:bodyPr>
          <a:lstStyle/>
          <a:p>
            <a:r>
              <a:rPr lang="en-US" sz="7200" b="1" dirty="0" smtClean="0">
                <a:solidFill>
                  <a:srgbClr val="FFFF00"/>
                </a:solidFill>
              </a:rPr>
              <a:t>Flock’s Responsibility to Shepherds</a:t>
            </a:r>
            <a:endParaRPr lang="en-US" sz="7200" b="1" dirty="0">
              <a:solidFill>
                <a:srgbClr val="FFFF00"/>
              </a:solidFill>
            </a:endParaRPr>
          </a:p>
        </p:txBody>
      </p:sp>
      <p:sp>
        <p:nvSpPr>
          <p:cNvPr id="3" name="Subtitle 2"/>
          <p:cNvSpPr>
            <a:spLocks noGrp="1"/>
          </p:cNvSpPr>
          <p:nvPr>
            <p:ph type="subTitle" idx="1"/>
          </p:nvPr>
        </p:nvSpPr>
        <p:spPr/>
        <p:txBody>
          <a:bodyPr>
            <a:normAutofit/>
          </a:bodyPr>
          <a:lstStyle/>
          <a:p>
            <a:r>
              <a:rPr lang="en-US" sz="4800" b="1" i="1" dirty="0" smtClean="0">
                <a:solidFill>
                  <a:srgbClr val="FFFFFF"/>
                </a:solidFill>
                <a:latin typeface="Times New Roman" charset="0"/>
              </a:rPr>
              <a:t>Hebrews 13:7, 17</a:t>
            </a:r>
          </a:p>
        </p:txBody>
      </p:sp>
    </p:spTree>
    <p:extLst>
      <p:ext uri="{BB962C8B-B14F-4D97-AF65-F5344CB8AC3E}">
        <p14:creationId xmlns:p14="http://schemas.microsoft.com/office/powerpoint/2010/main" val="18982932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p:nvPr>
        </p:nvSpPr>
        <p:spPr>
          <a:xfrm>
            <a:off x="457200" y="0"/>
            <a:ext cx="8229600" cy="914400"/>
          </a:xfrm>
        </p:spPr>
        <p:txBody>
          <a:bodyPr/>
          <a:lstStyle/>
          <a:p>
            <a:r>
              <a:rPr lang="en-US" sz="4800" b="1" dirty="0">
                <a:solidFill>
                  <a:srgbClr val="FFFF00"/>
                </a:solidFill>
                <a:effectLst>
                  <a:outerShdw blurRad="50800" dist="38100" dir="2700000" algn="tl" rotWithShape="0">
                    <a:srgbClr val="000000">
                      <a:alpha val="43000"/>
                    </a:srgbClr>
                  </a:outerShdw>
                </a:effectLst>
                <a:latin typeface="Times New Roman" charset="0"/>
              </a:rPr>
              <a:t>Hebrew 13:7,</a:t>
            </a:r>
            <a:r>
              <a:rPr lang="en-US" sz="3600" b="1" dirty="0">
                <a:solidFill>
                  <a:srgbClr val="FFFF00"/>
                </a:solidFill>
                <a:effectLst>
                  <a:outerShdw blurRad="50800" dist="38100" dir="2700000" algn="tl" rotWithShape="0">
                    <a:srgbClr val="000000">
                      <a:alpha val="43000"/>
                    </a:srgbClr>
                  </a:outerShdw>
                </a:effectLst>
                <a:latin typeface="Times New Roman" charset="0"/>
              </a:rPr>
              <a:t> </a:t>
            </a:r>
            <a:r>
              <a:rPr lang="en-US" sz="4800" b="1" dirty="0">
                <a:solidFill>
                  <a:srgbClr val="FFFF00"/>
                </a:solidFill>
                <a:effectLst>
                  <a:outerShdw blurRad="50800" dist="38100" dir="2700000" algn="tl" rotWithShape="0">
                    <a:srgbClr val="000000">
                      <a:alpha val="43000"/>
                    </a:srgbClr>
                  </a:outerShdw>
                </a:effectLst>
                <a:latin typeface="Times New Roman" charset="0"/>
              </a:rPr>
              <a:t>17</a:t>
            </a:r>
          </a:p>
        </p:txBody>
      </p:sp>
      <p:sp>
        <p:nvSpPr>
          <p:cNvPr id="25603" name="TextBox 4"/>
          <p:cNvSpPr txBox="1">
            <a:spLocks noChangeArrowheads="1"/>
          </p:cNvSpPr>
          <p:nvPr/>
        </p:nvSpPr>
        <p:spPr bwMode="auto">
          <a:xfrm>
            <a:off x="304800" y="838200"/>
            <a:ext cx="87630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baseline="30000" dirty="0">
                <a:solidFill>
                  <a:schemeClr val="bg1"/>
                </a:solidFill>
              </a:rPr>
              <a:t>7 </a:t>
            </a:r>
            <a:r>
              <a:rPr lang="en-US" sz="3600" dirty="0">
                <a:solidFill>
                  <a:schemeClr val="bg1"/>
                </a:solidFill>
              </a:rPr>
              <a:t>Remember those who </a:t>
            </a:r>
            <a:r>
              <a:rPr lang="en-US" sz="3600" dirty="0" smtClean="0">
                <a:solidFill>
                  <a:schemeClr val="bg1"/>
                </a:solidFill>
              </a:rPr>
              <a:t>rule [</a:t>
            </a:r>
            <a:r>
              <a:rPr lang="en-US" sz="3200" dirty="0" smtClean="0">
                <a:solidFill>
                  <a:srgbClr val="FFFF66"/>
                </a:solidFill>
              </a:rPr>
              <a:t>“had the rule” </a:t>
            </a:r>
            <a:r>
              <a:rPr lang="en-US" sz="2800" i="1" dirty="0" smtClean="0">
                <a:solidFill>
                  <a:srgbClr val="66FFFF"/>
                </a:solidFill>
              </a:rPr>
              <a:t>ASV</a:t>
            </a:r>
            <a:r>
              <a:rPr lang="en-US" sz="3600" dirty="0" smtClean="0">
                <a:solidFill>
                  <a:schemeClr val="bg1"/>
                </a:solidFill>
              </a:rPr>
              <a:t>] </a:t>
            </a:r>
            <a:r>
              <a:rPr lang="en-US" sz="3600" dirty="0">
                <a:solidFill>
                  <a:schemeClr val="bg1"/>
                </a:solidFill>
              </a:rPr>
              <a:t>over you, who have spoken the word of God to you, whose faith follow, considering the outcome of their conduct. </a:t>
            </a:r>
            <a:endParaRPr lang="en-US" sz="3400" dirty="0">
              <a:solidFill>
                <a:schemeClr val="bg1"/>
              </a:solidFill>
            </a:endParaRPr>
          </a:p>
        </p:txBody>
      </p:sp>
      <p:sp>
        <p:nvSpPr>
          <p:cNvPr id="25604" name="TextBox 5"/>
          <p:cNvSpPr txBox="1">
            <a:spLocks noChangeArrowheads="1"/>
          </p:cNvSpPr>
          <p:nvPr/>
        </p:nvSpPr>
        <p:spPr bwMode="auto">
          <a:xfrm>
            <a:off x="350388" y="3200400"/>
            <a:ext cx="87630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baseline="30000" dirty="0">
                <a:solidFill>
                  <a:srgbClr val="FFFFFF"/>
                </a:solidFill>
              </a:rPr>
              <a:t>17 </a:t>
            </a:r>
            <a:r>
              <a:rPr lang="en-US" sz="3600" dirty="0">
                <a:solidFill>
                  <a:srgbClr val="FFFFFF"/>
                </a:solidFill>
              </a:rPr>
              <a:t>Obey those who rule over you, and be submissive, for they watch out for your souls, as those who must give account. Let them do so with joy and not with grief, for that would be unprofitable for you. </a:t>
            </a:r>
            <a:endParaRPr lang="en-US" sz="3400" dirty="0">
              <a:solidFill>
                <a:srgbClr val="FFFFFF"/>
              </a:solidFill>
            </a:endParaRPr>
          </a:p>
        </p:txBody>
      </p:sp>
      <p:sp>
        <p:nvSpPr>
          <p:cNvPr id="2" name="Rectangle 1"/>
          <p:cNvSpPr/>
          <p:nvPr/>
        </p:nvSpPr>
        <p:spPr>
          <a:xfrm>
            <a:off x="0" y="6096000"/>
            <a:ext cx="9144000" cy="762000"/>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smtClean="0">
                <a:solidFill>
                  <a:srgbClr val="FFFF00"/>
                </a:solidFill>
                <a:latin typeface="Times New Roman"/>
                <a:cs typeface="Times New Roman"/>
              </a:rPr>
              <a:t>Responsibilities of Flock to Shepherds</a:t>
            </a:r>
            <a:endParaRPr lang="en-US" sz="4000" b="1" dirty="0">
              <a:solidFill>
                <a:srgbClr val="FFFF00"/>
              </a:solidFill>
              <a:latin typeface="Times New Roman"/>
              <a:cs typeface="Times New Roman"/>
            </a:endParaRPr>
          </a:p>
        </p:txBody>
      </p:sp>
    </p:spTree>
    <p:extLst>
      <p:ext uri="{BB962C8B-B14F-4D97-AF65-F5344CB8AC3E}">
        <p14:creationId xmlns:p14="http://schemas.microsoft.com/office/powerpoint/2010/main" val="22641661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838200"/>
            <a:ext cx="9144000" cy="1828800"/>
          </a:xfrm>
          <a:effectLst/>
        </p:spPr>
        <p:txBody>
          <a:bodyPr>
            <a:normAutofit/>
          </a:bodyPr>
          <a:lstStyle/>
          <a:p>
            <a:r>
              <a:rPr lang="en-US" sz="5000" b="1" dirty="0">
                <a:solidFill>
                  <a:schemeClr val="bg1"/>
                </a:solidFill>
                <a:latin typeface="Times New Roman" charset="0"/>
              </a:rPr>
              <a:t>First Responsibility:</a:t>
            </a:r>
            <a:br>
              <a:rPr lang="en-US" sz="5000" b="1" dirty="0">
                <a:solidFill>
                  <a:schemeClr val="bg1"/>
                </a:solidFill>
                <a:latin typeface="Times New Roman" charset="0"/>
              </a:rPr>
            </a:br>
            <a:r>
              <a:rPr lang="en-US" sz="5400" b="1" dirty="0">
                <a:solidFill>
                  <a:srgbClr val="FFFF00"/>
                </a:solidFill>
                <a:latin typeface="Times New Roman" charset="0"/>
              </a:rPr>
              <a:t>Respect God</a:t>
            </a:r>
            <a:r>
              <a:rPr lang="ja-JP" altLang="en-US" sz="5400" b="1" dirty="0">
                <a:solidFill>
                  <a:srgbClr val="FFFF00"/>
                </a:solidFill>
                <a:latin typeface="Times New Roman" charset="0"/>
              </a:rPr>
              <a:t>’</a:t>
            </a:r>
            <a:r>
              <a:rPr lang="en-US" sz="5400" b="1" dirty="0">
                <a:solidFill>
                  <a:srgbClr val="FFFF00"/>
                </a:solidFill>
                <a:latin typeface="Times New Roman" charset="0"/>
              </a:rPr>
              <a:t>s Will On Elders</a:t>
            </a:r>
            <a:endParaRPr lang="en-US" sz="5400" dirty="0">
              <a:solidFill>
                <a:srgbClr val="FFFF00"/>
              </a:solidFill>
              <a:latin typeface="Times New Roman" charset="0"/>
            </a:endParaRPr>
          </a:p>
        </p:txBody>
      </p:sp>
    </p:spTree>
    <p:extLst>
      <p:ext uri="{BB962C8B-B14F-4D97-AF65-F5344CB8AC3E}">
        <p14:creationId xmlns:p14="http://schemas.microsoft.com/office/powerpoint/2010/main" val="376649416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228600"/>
            <a:ext cx="9144000" cy="1143000"/>
          </a:xfrm>
          <a:effectLst/>
        </p:spPr>
        <p:txBody>
          <a:bodyPr/>
          <a:lstStyle/>
          <a:p>
            <a:r>
              <a:rPr lang="en-US" sz="4800" b="1" dirty="0">
                <a:solidFill>
                  <a:srgbClr val="FFFF00"/>
                </a:solidFill>
                <a:latin typeface="Times New Roman"/>
                <a:cs typeface="Times New Roman"/>
              </a:rPr>
              <a:t>If Respect God</a:t>
            </a:r>
            <a:r>
              <a:rPr lang="ja-JP" altLang="en-US" sz="4800" b="1" dirty="0">
                <a:solidFill>
                  <a:srgbClr val="FFFF00"/>
                </a:solidFill>
                <a:latin typeface="Times New Roman"/>
                <a:cs typeface="Times New Roman"/>
              </a:rPr>
              <a:t>’</a:t>
            </a:r>
            <a:r>
              <a:rPr lang="en-US" sz="4800" b="1" dirty="0">
                <a:solidFill>
                  <a:srgbClr val="FFFF00"/>
                </a:solidFill>
                <a:latin typeface="Times New Roman"/>
                <a:cs typeface="Times New Roman"/>
              </a:rPr>
              <a:t>s Will On Elders...</a:t>
            </a:r>
            <a:endParaRPr lang="en-US" sz="4800" dirty="0">
              <a:solidFill>
                <a:srgbClr val="FFFF00"/>
              </a:solidFill>
              <a:latin typeface="Times New Roman"/>
              <a:cs typeface="Times New Roman"/>
            </a:endParaRPr>
          </a:p>
        </p:txBody>
      </p:sp>
      <p:sp>
        <p:nvSpPr>
          <p:cNvPr id="20483" name="Rectangle 3"/>
          <p:cNvSpPr>
            <a:spLocks noGrp="1" noChangeArrowheads="1"/>
          </p:cNvSpPr>
          <p:nvPr>
            <p:ph type="body" idx="1"/>
          </p:nvPr>
        </p:nvSpPr>
        <p:spPr>
          <a:xfrm>
            <a:off x="152400" y="1371600"/>
            <a:ext cx="8991600" cy="5181600"/>
          </a:xfrm>
        </p:spPr>
        <p:txBody>
          <a:bodyPr>
            <a:normAutofit/>
          </a:bodyPr>
          <a:lstStyle/>
          <a:p>
            <a:pPr>
              <a:buClr>
                <a:schemeClr val="bg1"/>
              </a:buClr>
              <a:buFont typeface="Arial"/>
              <a:buChar char="•"/>
            </a:pPr>
            <a:r>
              <a:rPr lang="en-US" sz="3600" dirty="0">
                <a:solidFill>
                  <a:schemeClr val="bg1"/>
                </a:solidFill>
                <a:latin typeface="Times New Roman" charset="0"/>
              </a:rPr>
              <a:t>Abide by qualifications in Scripture</a:t>
            </a:r>
          </a:p>
          <a:p>
            <a:pPr lvl="1">
              <a:buClr>
                <a:srgbClr val="FFFF00"/>
              </a:buClr>
              <a:buSzPct val="50000"/>
              <a:buFont typeface="Wingdings" charset="2"/>
              <a:buChar char="u"/>
            </a:pPr>
            <a:r>
              <a:rPr lang="en-US" sz="3200" i="1" dirty="0" smtClean="0">
                <a:solidFill>
                  <a:srgbClr val="66FFFF"/>
                </a:solidFill>
                <a:latin typeface="Times New Roman" charset="0"/>
              </a:rPr>
              <a:t>Qualifications </a:t>
            </a:r>
            <a:r>
              <a:rPr lang="en-US" sz="3200" i="1" dirty="0">
                <a:solidFill>
                  <a:srgbClr val="66FFFF"/>
                </a:solidFill>
                <a:latin typeface="Times New Roman" charset="0"/>
              </a:rPr>
              <a:t>are God</a:t>
            </a:r>
            <a:r>
              <a:rPr lang="ja-JP" altLang="en-US" sz="3200" i="1" dirty="0">
                <a:solidFill>
                  <a:srgbClr val="66FFFF"/>
                </a:solidFill>
                <a:latin typeface="Times New Roman" charset="0"/>
              </a:rPr>
              <a:t>’</a:t>
            </a:r>
            <a:r>
              <a:rPr lang="en-US" sz="3200" i="1" dirty="0">
                <a:solidFill>
                  <a:srgbClr val="66FFFF"/>
                </a:solidFill>
                <a:latin typeface="Times New Roman" charset="0"/>
              </a:rPr>
              <a:t>s means of choosing</a:t>
            </a:r>
            <a:endParaRPr lang="en-US" sz="3200" dirty="0">
              <a:solidFill>
                <a:srgbClr val="66FFFF"/>
              </a:solidFill>
              <a:latin typeface="Times New Roman" charset="0"/>
            </a:endParaRPr>
          </a:p>
          <a:p>
            <a:pPr>
              <a:buClr>
                <a:schemeClr val="bg1"/>
              </a:buClr>
              <a:buFont typeface="Arial"/>
              <a:buChar char="•"/>
            </a:pPr>
            <a:r>
              <a:rPr lang="en-US" sz="3600" b="1" i="1" dirty="0">
                <a:solidFill>
                  <a:srgbClr val="FFFF66"/>
                </a:solidFill>
                <a:latin typeface="Times New Roman" charset="0"/>
              </a:rPr>
              <a:t>Acts 20:28</a:t>
            </a:r>
            <a:r>
              <a:rPr lang="en-US" sz="3600" dirty="0">
                <a:solidFill>
                  <a:schemeClr val="bg1"/>
                </a:solidFill>
                <a:latin typeface="Times New Roman" charset="0"/>
              </a:rPr>
              <a:t>	H.S. makes bishops - How?</a:t>
            </a:r>
          </a:p>
          <a:p>
            <a:pPr>
              <a:buClr>
                <a:schemeClr val="bg1"/>
              </a:buClr>
              <a:buFont typeface="Arial"/>
              <a:buChar char="•"/>
            </a:pPr>
            <a:r>
              <a:rPr lang="en-US" sz="3600" b="1" i="1" dirty="0">
                <a:solidFill>
                  <a:srgbClr val="FFFF66"/>
                </a:solidFill>
                <a:latin typeface="Times New Roman" charset="0"/>
              </a:rPr>
              <a:t>1 Tim. 3:2</a:t>
            </a:r>
            <a:r>
              <a:rPr lang="en-US" sz="3600" dirty="0">
                <a:solidFill>
                  <a:schemeClr val="bg1"/>
                </a:solidFill>
                <a:latin typeface="Times New Roman" charset="0"/>
              </a:rPr>
              <a:t>	</a:t>
            </a:r>
            <a:r>
              <a:rPr lang="ja-JP" altLang="en-US" sz="3600" dirty="0">
                <a:solidFill>
                  <a:schemeClr val="bg1"/>
                </a:solidFill>
                <a:latin typeface="Times New Roman" charset="0"/>
              </a:rPr>
              <a:t>“</a:t>
            </a:r>
            <a:r>
              <a:rPr lang="en-US" sz="3600" dirty="0">
                <a:solidFill>
                  <a:schemeClr val="bg1"/>
                </a:solidFill>
                <a:latin typeface="Times New Roman" charset="0"/>
              </a:rPr>
              <a:t>The bishop must be…</a:t>
            </a:r>
            <a:r>
              <a:rPr lang="ja-JP" altLang="en-US" sz="3600" dirty="0">
                <a:solidFill>
                  <a:schemeClr val="bg1"/>
                </a:solidFill>
                <a:latin typeface="Times New Roman" charset="0"/>
              </a:rPr>
              <a:t>”</a:t>
            </a:r>
            <a:endParaRPr lang="en-US" sz="3600" dirty="0">
              <a:solidFill>
                <a:schemeClr val="bg1"/>
              </a:solidFill>
              <a:latin typeface="Times New Roman" charset="0"/>
            </a:endParaRPr>
          </a:p>
          <a:p>
            <a:pPr>
              <a:buClr>
                <a:schemeClr val="bg1"/>
              </a:buClr>
              <a:buFont typeface="Arial"/>
              <a:buChar char="•"/>
            </a:pPr>
            <a:r>
              <a:rPr lang="en-US" sz="3600" b="1" i="1" dirty="0">
                <a:solidFill>
                  <a:srgbClr val="FFFF66"/>
                </a:solidFill>
                <a:latin typeface="Times New Roman" charset="0"/>
              </a:rPr>
              <a:t>Titus 1:5f</a:t>
            </a:r>
            <a:r>
              <a:rPr lang="en-US" sz="3600" dirty="0">
                <a:solidFill>
                  <a:schemeClr val="bg1"/>
                </a:solidFill>
                <a:latin typeface="Times New Roman" charset="0"/>
              </a:rPr>
              <a:t>	Charge: </a:t>
            </a:r>
            <a:r>
              <a:rPr lang="ja-JP" altLang="en-US" sz="3600" dirty="0">
                <a:solidFill>
                  <a:schemeClr val="bg1"/>
                </a:solidFill>
                <a:latin typeface="Times New Roman" charset="0"/>
              </a:rPr>
              <a:t>“</a:t>
            </a:r>
            <a:r>
              <a:rPr lang="en-US" sz="3600" dirty="0">
                <a:solidFill>
                  <a:schemeClr val="bg1"/>
                </a:solidFill>
                <a:latin typeface="Times New Roman" charset="0"/>
              </a:rPr>
              <a:t>If any man is…</a:t>
            </a:r>
            <a:r>
              <a:rPr lang="ja-JP" altLang="en-US" sz="3600" dirty="0">
                <a:solidFill>
                  <a:schemeClr val="bg1"/>
                </a:solidFill>
                <a:latin typeface="Times New Roman" charset="0"/>
              </a:rPr>
              <a:t>”</a:t>
            </a:r>
            <a:endParaRPr lang="en-US" sz="3600" dirty="0">
              <a:solidFill>
                <a:schemeClr val="bg1"/>
              </a:solidFill>
              <a:latin typeface="Times New Roman" charset="0"/>
            </a:endParaRPr>
          </a:p>
          <a:p>
            <a:pPr>
              <a:buClr>
                <a:schemeClr val="bg1"/>
              </a:buClr>
              <a:buFont typeface="Arial"/>
              <a:buChar char="•"/>
            </a:pPr>
            <a:r>
              <a:rPr lang="en-US" sz="3600" dirty="0">
                <a:solidFill>
                  <a:schemeClr val="bg1"/>
                </a:solidFill>
                <a:latin typeface="Times New Roman" charset="0"/>
              </a:rPr>
              <a:t>No respect for God if unqualified men serve</a:t>
            </a:r>
          </a:p>
          <a:p>
            <a:pPr>
              <a:buClr>
                <a:schemeClr val="bg1"/>
              </a:buClr>
              <a:buFont typeface="Arial"/>
              <a:buChar char="•"/>
            </a:pPr>
            <a:r>
              <a:rPr lang="en-US" sz="3600" dirty="0">
                <a:solidFill>
                  <a:schemeClr val="bg1"/>
                </a:solidFill>
                <a:latin typeface="Times New Roman" charset="0"/>
              </a:rPr>
              <a:t>Also, no respect for God if we do not allow qualified men to serve (</a:t>
            </a:r>
            <a:r>
              <a:rPr lang="en-US" sz="3600" b="1" i="1" dirty="0">
                <a:solidFill>
                  <a:srgbClr val="FFFF66"/>
                </a:solidFill>
                <a:latin typeface="Times New Roman" charset="0"/>
              </a:rPr>
              <a:t>Acts 14:23</a:t>
            </a:r>
            <a:r>
              <a:rPr lang="en-US" sz="3600" dirty="0" smtClean="0">
                <a:solidFill>
                  <a:schemeClr val="bg1"/>
                </a:solidFill>
                <a:latin typeface="Times New Roman" charset="0"/>
              </a:rPr>
              <a:t>; </a:t>
            </a:r>
            <a:r>
              <a:rPr lang="en-US" sz="3600" b="1" i="1" dirty="0" smtClean="0">
                <a:solidFill>
                  <a:srgbClr val="FFFF66"/>
                </a:solidFill>
                <a:latin typeface="Times New Roman" charset="0"/>
              </a:rPr>
              <a:t>Phil. </a:t>
            </a:r>
            <a:r>
              <a:rPr lang="en-US" sz="3600" b="1" i="1" dirty="0">
                <a:solidFill>
                  <a:srgbClr val="FFFF66"/>
                </a:solidFill>
                <a:latin typeface="Times New Roman" charset="0"/>
              </a:rPr>
              <a:t>1:1</a:t>
            </a:r>
            <a:r>
              <a:rPr lang="en-US" sz="3600" dirty="0">
                <a:solidFill>
                  <a:schemeClr val="bg1"/>
                </a:solidFill>
                <a:latin typeface="Times New Roman" charset="0"/>
              </a:rPr>
              <a:t>)</a:t>
            </a:r>
          </a:p>
        </p:txBody>
      </p:sp>
    </p:spTree>
    <p:extLst>
      <p:ext uri="{BB962C8B-B14F-4D97-AF65-F5344CB8AC3E}">
        <p14:creationId xmlns:p14="http://schemas.microsoft.com/office/powerpoint/2010/main" val="181919617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wipe(left)">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wipe(left)">
                                      <p:cBhvr>
                                        <p:cTn id="12" dur="500"/>
                                        <p:tgtEl>
                                          <p:spTgt spid="204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wipe(left)">
                                      <p:cBhvr>
                                        <p:cTn id="17" dur="500"/>
                                        <p:tgtEl>
                                          <p:spTgt spid="204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wipe(left)">
                                      <p:cBhvr>
                                        <p:cTn id="22" dur="500"/>
                                        <p:tgtEl>
                                          <p:spTgt spid="2048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483">
                                            <p:txEl>
                                              <p:pRg st="4" end="4"/>
                                            </p:txEl>
                                          </p:spTgt>
                                        </p:tgtEl>
                                        <p:attrNameLst>
                                          <p:attrName>style.visibility</p:attrName>
                                        </p:attrNameLst>
                                      </p:cBhvr>
                                      <p:to>
                                        <p:strVal val="visible"/>
                                      </p:to>
                                    </p:set>
                                    <p:animEffect transition="in" filter="wipe(left)">
                                      <p:cBhvr>
                                        <p:cTn id="27" dur="500"/>
                                        <p:tgtEl>
                                          <p:spTgt spid="2048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483">
                                            <p:txEl>
                                              <p:pRg st="5" end="5"/>
                                            </p:txEl>
                                          </p:spTgt>
                                        </p:tgtEl>
                                        <p:attrNameLst>
                                          <p:attrName>style.visibility</p:attrName>
                                        </p:attrNameLst>
                                      </p:cBhvr>
                                      <p:to>
                                        <p:strVal val="visible"/>
                                      </p:to>
                                    </p:set>
                                    <p:animEffect transition="in" filter="wipe(left)">
                                      <p:cBhvr>
                                        <p:cTn id="32" dur="500"/>
                                        <p:tgtEl>
                                          <p:spTgt spid="2048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483">
                                            <p:txEl>
                                              <p:pRg st="6" end="6"/>
                                            </p:txEl>
                                          </p:spTgt>
                                        </p:tgtEl>
                                        <p:attrNameLst>
                                          <p:attrName>style.visibility</p:attrName>
                                        </p:attrNameLst>
                                      </p:cBhvr>
                                      <p:to>
                                        <p:strVal val="visible"/>
                                      </p:to>
                                    </p:set>
                                    <p:animEffect transition="in" filter="wipe(left)">
                                      <p:cBhvr>
                                        <p:cTn id="37" dur="500"/>
                                        <p:tgtEl>
                                          <p:spTgt spid="204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52400" y="990600"/>
            <a:ext cx="9448800" cy="1905000"/>
          </a:xfrm>
          <a:effectLst/>
        </p:spPr>
        <p:txBody>
          <a:bodyPr>
            <a:normAutofit/>
          </a:bodyPr>
          <a:lstStyle/>
          <a:p>
            <a:r>
              <a:rPr lang="en-US" b="1" dirty="0">
                <a:solidFill>
                  <a:schemeClr val="bg1"/>
                </a:solidFill>
                <a:latin typeface="Times New Roman" charset="0"/>
              </a:rPr>
              <a:t>Second Responsibility:</a:t>
            </a:r>
            <a:br>
              <a:rPr lang="en-US" b="1" dirty="0">
                <a:solidFill>
                  <a:schemeClr val="bg1"/>
                </a:solidFill>
                <a:latin typeface="Times New Roman" charset="0"/>
              </a:rPr>
            </a:br>
            <a:r>
              <a:rPr lang="en-US" sz="4700" b="1" dirty="0">
                <a:solidFill>
                  <a:srgbClr val="FFFF00"/>
                </a:solidFill>
                <a:latin typeface="Times New Roman"/>
                <a:cs typeface="Times New Roman"/>
              </a:rPr>
              <a:t>Recognize Elders</a:t>
            </a:r>
            <a:r>
              <a:rPr lang="ja-JP" altLang="en-US" sz="4700" b="1" dirty="0">
                <a:solidFill>
                  <a:srgbClr val="FFFF00"/>
                </a:solidFill>
                <a:latin typeface="Times New Roman"/>
                <a:cs typeface="Times New Roman"/>
              </a:rPr>
              <a:t>’</a:t>
            </a:r>
            <a:r>
              <a:rPr lang="en-US" sz="4700" b="1" dirty="0">
                <a:solidFill>
                  <a:srgbClr val="FFFF00"/>
                </a:solidFill>
                <a:latin typeface="Times New Roman"/>
                <a:cs typeface="Times New Roman"/>
              </a:rPr>
              <a:t> Legitimate Rule</a:t>
            </a:r>
            <a:endParaRPr lang="en-US" sz="4700" dirty="0">
              <a:solidFill>
                <a:srgbClr val="FFFF00"/>
              </a:solidFill>
              <a:latin typeface="Times New Roman"/>
              <a:cs typeface="Times New Roman"/>
            </a:endParaRPr>
          </a:p>
        </p:txBody>
      </p:sp>
    </p:spTree>
    <p:extLst>
      <p:ext uri="{BB962C8B-B14F-4D97-AF65-F5344CB8AC3E}">
        <p14:creationId xmlns:p14="http://schemas.microsoft.com/office/powerpoint/2010/main" val="223514625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0"/>
            <a:ext cx="7772400" cy="1143000"/>
          </a:xfrm>
          <a:effectLst/>
        </p:spPr>
        <p:txBody>
          <a:bodyPr/>
          <a:lstStyle/>
          <a:p>
            <a:pPr>
              <a:defRPr/>
            </a:pPr>
            <a:r>
              <a:rPr lang="en-US" sz="4800" b="1" dirty="0" smtClean="0">
                <a:solidFill>
                  <a:srgbClr val="FFFF00"/>
                </a:solidFill>
                <a:ea typeface="+mj-ea"/>
              </a:rPr>
              <a:t>Rule of Elders</a:t>
            </a:r>
          </a:p>
        </p:txBody>
      </p:sp>
      <p:sp>
        <p:nvSpPr>
          <p:cNvPr id="22531" name="Rectangle 3"/>
          <p:cNvSpPr>
            <a:spLocks noGrp="1" noChangeArrowheads="1"/>
          </p:cNvSpPr>
          <p:nvPr>
            <p:ph type="body" idx="1"/>
          </p:nvPr>
        </p:nvSpPr>
        <p:spPr>
          <a:xfrm>
            <a:off x="76200" y="1066800"/>
            <a:ext cx="9067800" cy="5638800"/>
          </a:xfrm>
        </p:spPr>
        <p:txBody>
          <a:bodyPr>
            <a:normAutofit/>
          </a:bodyPr>
          <a:lstStyle/>
          <a:p>
            <a:pPr>
              <a:buClr>
                <a:schemeClr val="bg1"/>
              </a:buClr>
              <a:buFont typeface="Arial"/>
              <a:buChar char="•"/>
            </a:pPr>
            <a:r>
              <a:rPr lang="en-US" sz="3600" b="1" i="1" dirty="0">
                <a:solidFill>
                  <a:srgbClr val="FFFF66"/>
                </a:solidFill>
                <a:latin typeface="Times New Roman" charset="0"/>
              </a:rPr>
              <a:t>Hebrews 13</a:t>
            </a:r>
            <a:r>
              <a:rPr lang="en-US" sz="3600" dirty="0">
                <a:solidFill>
                  <a:schemeClr val="bg1"/>
                </a:solidFill>
                <a:latin typeface="Times New Roman" charset="0"/>
              </a:rPr>
              <a:t>	Has three references to </a:t>
            </a:r>
            <a:r>
              <a:rPr lang="ja-JP" altLang="en-US" sz="3600" dirty="0">
                <a:solidFill>
                  <a:schemeClr val="bg1"/>
                </a:solidFill>
                <a:latin typeface="Times New Roman" charset="0"/>
              </a:rPr>
              <a:t>“</a:t>
            </a:r>
            <a:r>
              <a:rPr lang="en-US" sz="3600" dirty="0">
                <a:solidFill>
                  <a:schemeClr val="bg1"/>
                </a:solidFill>
                <a:latin typeface="Times New Roman" charset="0"/>
              </a:rPr>
              <a:t>rule</a:t>
            </a:r>
            <a:r>
              <a:rPr lang="ja-JP" altLang="en-US" sz="3600" dirty="0">
                <a:solidFill>
                  <a:schemeClr val="bg1"/>
                </a:solidFill>
                <a:latin typeface="Times New Roman" charset="0"/>
              </a:rPr>
              <a:t>”</a:t>
            </a:r>
            <a:r>
              <a:rPr lang="en-US" sz="3600" dirty="0">
                <a:solidFill>
                  <a:schemeClr val="bg1"/>
                </a:solidFill>
                <a:latin typeface="Times New Roman" charset="0"/>
              </a:rPr>
              <a:t> </a:t>
            </a:r>
          </a:p>
          <a:p>
            <a:pPr lvl="1">
              <a:buClr>
                <a:srgbClr val="FFFF00"/>
              </a:buClr>
              <a:buSzPct val="50000"/>
              <a:buFont typeface="Wingdings" charset="2"/>
              <a:buChar char="u"/>
            </a:pPr>
            <a:r>
              <a:rPr lang="en-US" sz="3200" i="1" dirty="0" smtClean="0">
                <a:solidFill>
                  <a:srgbClr val="66FFFF"/>
                </a:solidFill>
                <a:latin typeface="Times New Roman" charset="0"/>
              </a:rPr>
              <a:t>Same </a:t>
            </a:r>
            <a:r>
              <a:rPr lang="en-US" sz="3200" i="1" dirty="0">
                <a:solidFill>
                  <a:srgbClr val="66FFFF"/>
                </a:solidFill>
                <a:latin typeface="Times New Roman" charset="0"/>
              </a:rPr>
              <a:t>word used in verses </a:t>
            </a:r>
            <a:r>
              <a:rPr lang="en-US" sz="3200" b="1" i="1" dirty="0">
                <a:solidFill>
                  <a:srgbClr val="66FFFF"/>
                </a:solidFill>
                <a:latin typeface="Times New Roman" charset="0"/>
              </a:rPr>
              <a:t>7</a:t>
            </a:r>
            <a:r>
              <a:rPr lang="en-US" sz="3200" i="1" dirty="0">
                <a:solidFill>
                  <a:srgbClr val="66FFFF"/>
                </a:solidFill>
                <a:latin typeface="Times New Roman" charset="0"/>
              </a:rPr>
              <a:t>, </a:t>
            </a:r>
            <a:r>
              <a:rPr lang="en-US" sz="3200" b="1" i="1" dirty="0">
                <a:solidFill>
                  <a:srgbClr val="66FFFF"/>
                </a:solidFill>
                <a:latin typeface="Times New Roman" charset="0"/>
              </a:rPr>
              <a:t>17</a:t>
            </a:r>
            <a:r>
              <a:rPr lang="en-US" sz="3200" i="1" dirty="0">
                <a:solidFill>
                  <a:srgbClr val="66FFFF"/>
                </a:solidFill>
                <a:latin typeface="Times New Roman" charset="0"/>
              </a:rPr>
              <a:t> &amp; </a:t>
            </a:r>
            <a:r>
              <a:rPr lang="en-US" sz="3200" b="1" i="1" dirty="0">
                <a:solidFill>
                  <a:srgbClr val="66FFFF"/>
                </a:solidFill>
                <a:latin typeface="Times New Roman" charset="0"/>
              </a:rPr>
              <a:t>24</a:t>
            </a:r>
            <a:endParaRPr lang="en-US" sz="3200" dirty="0">
              <a:solidFill>
                <a:srgbClr val="66FFFF"/>
              </a:solidFill>
              <a:latin typeface="Times New Roman" charset="0"/>
            </a:endParaRPr>
          </a:p>
          <a:p>
            <a:pPr>
              <a:buClr>
                <a:schemeClr val="bg1"/>
              </a:buClr>
              <a:buFont typeface="Arial"/>
              <a:buChar char="•"/>
            </a:pPr>
            <a:r>
              <a:rPr lang="ja-JP" altLang="en-US" sz="3600" dirty="0">
                <a:solidFill>
                  <a:schemeClr val="bg1"/>
                </a:solidFill>
                <a:latin typeface="Times New Roman" charset="0"/>
              </a:rPr>
              <a:t>“</a:t>
            </a:r>
            <a:r>
              <a:rPr lang="en-US" sz="3600" dirty="0">
                <a:solidFill>
                  <a:schemeClr val="bg1"/>
                </a:solidFill>
                <a:latin typeface="Times New Roman" charset="0"/>
              </a:rPr>
              <a:t>Rule</a:t>
            </a:r>
            <a:r>
              <a:rPr lang="ja-JP" altLang="en-US" sz="3600" dirty="0" smtClean="0">
                <a:solidFill>
                  <a:schemeClr val="bg1"/>
                </a:solidFill>
                <a:latin typeface="Times New Roman" charset="0"/>
              </a:rPr>
              <a:t>”</a:t>
            </a:r>
            <a:r>
              <a:rPr lang="en-US" altLang="ja-JP" sz="3600" dirty="0" smtClean="0">
                <a:solidFill>
                  <a:schemeClr val="bg1"/>
                </a:solidFill>
                <a:latin typeface="Times New Roman" charset="0"/>
              </a:rPr>
              <a:t> (</a:t>
            </a:r>
            <a:r>
              <a:rPr lang="en-US" altLang="ja-JP" sz="3600" i="1" dirty="0" err="1" smtClean="0">
                <a:solidFill>
                  <a:srgbClr val="66FFFF"/>
                </a:solidFill>
                <a:latin typeface="Times New Roman" charset="0"/>
              </a:rPr>
              <a:t>hegeomai</a:t>
            </a:r>
            <a:r>
              <a:rPr lang="en-US" altLang="ja-JP" sz="3600" dirty="0" smtClean="0">
                <a:solidFill>
                  <a:schemeClr val="bg1"/>
                </a:solidFill>
                <a:latin typeface="Times New Roman" charset="0"/>
              </a:rPr>
              <a:t>)</a:t>
            </a:r>
            <a:r>
              <a:rPr lang="en-US" sz="3600" dirty="0" smtClean="0">
                <a:solidFill>
                  <a:schemeClr val="bg1"/>
                </a:solidFill>
                <a:latin typeface="Times New Roman" charset="0"/>
              </a:rPr>
              <a:t> = </a:t>
            </a:r>
            <a:r>
              <a:rPr lang="en-US" sz="3600" i="1" dirty="0" smtClean="0">
                <a:solidFill>
                  <a:schemeClr val="bg1"/>
                </a:solidFill>
                <a:latin typeface="Times New Roman" charset="0"/>
              </a:rPr>
              <a:t>to command or </a:t>
            </a:r>
            <a:r>
              <a:rPr lang="en-US" sz="3600" i="1" dirty="0">
                <a:solidFill>
                  <a:schemeClr val="bg1"/>
                </a:solidFill>
                <a:latin typeface="Times New Roman" charset="0"/>
              </a:rPr>
              <a:t>lead</a:t>
            </a:r>
            <a:r>
              <a:rPr lang="en-US" sz="3600" dirty="0">
                <a:solidFill>
                  <a:schemeClr val="bg1"/>
                </a:solidFill>
                <a:latin typeface="Times New Roman" charset="0"/>
              </a:rPr>
              <a:t>; denotes authority (</a:t>
            </a:r>
            <a:r>
              <a:rPr lang="en-US" sz="3600" b="1" i="1" dirty="0">
                <a:solidFill>
                  <a:srgbClr val="FFFF66"/>
                </a:solidFill>
                <a:latin typeface="Times New Roman" charset="0"/>
              </a:rPr>
              <a:t>Acts 7:10</a:t>
            </a:r>
            <a:r>
              <a:rPr lang="en-US" sz="3600" dirty="0">
                <a:solidFill>
                  <a:schemeClr val="bg1"/>
                </a:solidFill>
                <a:latin typeface="Times New Roman" charset="0"/>
              </a:rPr>
              <a:t>; </a:t>
            </a:r>
            <a:r>
              <a:rPr lang="en-US" sz="3600" b="1" i="1" dirty="0" smtClean="0">
                <a:solidFill>
                  <a:srgbClr val="FFFF66"/>
                </a:solidFill>
                <a:latin typeface="Times New Roman" charset="0"/>
              </a:rPr>
              <a:t>Matt. </a:t>
            </a:r>
            <a:r>
              <a:rPr lang="en-US" sz="3600" b="1" i="1" dirty="0">
                <a:solidFill>
                  <a:srgbClr val="FFFF66"/>
                </a:solidFill>
                <a:latin typeface="Times New Roman" charset="0"/>
              </a:rPr>
              <a:t>2:6</a:t>
            </a:r>
            <a:r>
              <a:rPr lang="en-US" sz="3600" dirty="0">
                <a:solidFill>
                  <a:schemeClr val="bg1"/>
                </a:solidFill>
                <a:latin typeface="Times New Roman" charset="0"/>
              </a:rPr>
              <a:t>)</a:t>
            </a:r>
          </a:p>
          <a:p>
            <a:pPr>
              <a:buClr>
                <a:schemeClr val="bg1"/>
              </a:buClr>
              <a:buFont typeface="Arial"/>
              <a:buChar char="•"/>
            </a:pPr>
            <a:r>
              <a:rPr lang="ja-JP" altLang="en-US" sz="3600" dirty="0">
                <a:solidFill>
                  <a:schemeClr val="bg1"/>
                </a:solidFill>
                <a:latin typeface="Times New Roman" charset="0"/>
              </a:rPr>
              <a:t>“</a:t>
            </a:r>
            <a:r>
              <a:rPr lang="en-US" sz="3600" dirty="0">
                <a:solidFill>
                  <a:schemeClr val="bg1"/>
                </a:solidFill>
                <a:latin typeface="Times New Roman" charset="0"/>
              </a:rPr>
              <a:t>Bishop</a:t>
            </a:r>
            <a:r>
              <a:rPr lang="ja-JP" altLang="en-US" sz="3600" dirty="0">
                <a:solidFill>
                  <a:schemeClr val="bg1"/>
                </a:solidFill>
                <a:latin typeface="Times New Roman" charset="0"/>
              </a:rPr>
              <a:t>”</a:t>
            </a:r>
            <a:r>
              <a:rPr lang="en-US" sz="3600" dirty="0">
                <a:solidFill>
                  <a:schemeClr val="bg1"/>
                </a:solidFill>
                <a:latin typeface="Times New Roman" charset="0"/>
              </a:rPr>
              <a:t> denotes place of rule</a:t>
            </a:r>
          </a:p>
          <a:p>
            <a:pPr lvl="1">
              <a:buClr>
                <a:srgbClr val="FFFF00"/>
              </a:buClr>
              <a:buSzPct val="50000"/>
              <a:buFont typeface="Wingdings" charset="2"/>
              <a:buChar char="u"/>
            </a:pPr>
            <a:r>
              <a:rPr lang="ja-JP" altLang="en-US" sz="3200" i="1" dirty="0" smtClean="0">
                <a:solidFill>
                  <a:srgbClr val="66FFFF"/>
                </a:solidFill>
                <a:latin typeface="Times New Roman" charset="0"/>
              </a:rPr>
              <a:t>“</a:t>
            </a:r>
            <a:r>
              <a:rPr lang="en-US" altLang="ja-JP" sz="3200" i="1" dirty="0" smtClean="0">
                <a:solidFill>
                  <a:srgbClr val="66FFFF"/>
                </a:solidFill>
                <a:latin typeface="Times New Roman" charset="0"/>
              </a:rPr>
              <a:t>Oversight</a:t>
            </a:r>
            <a:r>
              <a:rPr lang="ja-JP" altLang="en-US" sz="3200" i="1" dirty="0" smtClean="0">
                <a:solidFill>
                  <a:srgbClr val="66FFFF"/>
                </a:solidFill>
                <a:latin typeface="Times New Roman" charset="0"/>
              </a:rPr>
              <a:t>”</a:t>
            </a:r>
            <a:r>
              <a:rPr lang="en-US" sz="3200" i="1" dirty="0" smtClean="0">
                <a:solidFill>
                  <a:srgbClr val="66FFFF"/>
                </a:solidFill>
                <a:latin typeface="Times New Roman" charset="0"/>
              </a:rPr>
              <a:t> of </a:t>
            </a:r>
            <a:r>
              <a:rPr lang="en-US" sz="3200" i="1" dirty="0">
                <a:solidFill>
                  <a:srgbClr val="66FFFF"/>
                </a:solidFill>
                <a:latin typeface="Times New Roman" charset="0"/>
              </a:rPr>
              <a:t>tabernacle (</a:t>
            </a:r>
            <a:r>
              <a:rPr lang="en-US" sz="3200" b="1" i="1" dirty="0">
                <a:solidFill>
                  <a:srgbClr val="FFFF66"/>
                </a:solidFill>
                <a:latin typeface="Times New Roman" charset="0"/>
              </a:rPr>
              <a:t>Num. 4:16</a:t>
            </a:r>
            <a:r>
              <a:rPr lang="en-US" sz="3200" i="1" dirty="0">
                <a:solidFill>
                  <a:srgbClr val="FFFF66"/>
                </a:solidFill>
                <a:latin typeface="Times New Roman" charset="0"/>
              </a:rPr>
              <a:t>, LXX</a:t>
            </a:r>
            <a:r>
              <a:rPr lang="en-US" sz="3200" i="1" dirty="0">
                <a:solidFill>
                  <a:srgbClr val="66FFFF"/>
                </a:solidFill>
                <a:latin typeface="Times New Roman" charset="0"/>
              </a:rPr>
              <a:t>)</a:t>
            </a:r>
          </a:p>
          <a:p>
            <a:pPr lvl="1">
              <a:buClr>
                <a:srgbClr val="FFFF00"/>
              </a:buClr>
              <a:buSzPct val="50000"/>
              <a:buFont typeface="Wingdings" charset="2"/>
              <a:buChar char="u"/>
            </a:pPr>
            <a:r>
              <a:rPr lang="en-US" sz="3200" i="1" dirty="0" smtClean="0">
                <a:solidFill>
                  <a:srgbClr val="66FFFF"/>
                </a:solidFill>
                <a:latin typeface="Times New Roman" charset="0"/>
              </a:rPr>
              <a:t>Used </a:t>
            </a:r>
            <a:r>
              <a:rPr lang="en-US" sz="3200" i="1" dirty="0">
                <a:solidFill>
                  <a:srgbClr val="66FFFF"/>
                </a:solidFill>
                <a:latin typeface="Times New Roman" charset="0"/>
              </a:rPr>
              <a:t>of Christ place over souls (</a:t>
            </a:r>
            <a:r>
              <a:rPr lang="en-US" sz="3200" b="1" i="1" dirty="0">
                <a:solidFill>
                  <a:srgbClr val="FFFF66"/>
                </a:solidFill>
                <a:latin typeface="Times New Roman" charset="0"/>
              </a:rPr>
              <a:t>1 Peter 2:25</a:t>
            </a:r>
            <a:r>
              <a:rPr lang="en-US" sz="3200" i="1" dirty="0">
                <a:solidFill>
                  <a:srgbClr val="66FFFF"/>
                </a:solidFill>
                <a:latin typeface="Times New Roman" charset="0"/>
              </a:rPr>
              <a:t>)</a:t>
            </a:r>
          </a:p>
          <a:p>
            <a:pPr lvl="1">
              <a:buClr>
                <a:srgbClr val="FFFF00"/>
              </a:buClr>
              <a:buSzPct val="50000"/>
              <a:buFont typeface="Wingdings" charset="2"/>
              <a:buChar char="u"/>
            </a:pPr>
            <a:r>
              <a:rPr lang="en-US" sz="3200" i="1" dirty="0" smtClean="0">
                <a:solidFill>
                  <a:srgbClr val="66FFFF"/>
                </a:solidFill>
                <a:latin typeface="Times New Roman" charset="0"/>
              </a:rPr>
              <a:t>Definition </a:t>
            </a:r>
            <a:r>
              <a:rPr lang="en-US" sz="3200" i="1" dirty="0">
                <a:solidFill>
                  <a:srgbClr val="66FFFF"/>
                </a:solidFill>
                <a:latin typeface="Times New Roman" charset="0"/>
              </a:rPr>
              <a:t>(</a:t>
            </a:r>
            <a:r>
              <a:rPr lang="en-US" sz="3200" b="1" i="1" dirty="0">
                <a:solidFill>
                  <a:srgbClr val="66FFFF"/>
                </a:solidFill>
                <a:latin typeface="Times New Roman" charset="0"/>
              </a:rPr>
              <a:t>oversee, superintend</a:t>
            </a:r>
            <a:r>
              <a:rPr lang="en-US" sz="3200" i="1" dirty="0">
                <a:solidFill>
                  <a:srgbClr val="66FFFF"/>
                </a:solidFill>
                <a:latin typeface="Times New Roman" charset="0"/>
              </a:rPr>
              <a:t>) shows same</a:t>
            </a:r>
          </a:p>
          <a:p>
            <a:pPr>
              <a:buClr>
                <a:schemeClr val="bg1"/>
              </a:buClr>
              <a:buFont typeface="Arial"/>
              <a:buChar char="•"/>
            </a:pPr>
            <a:r>
              <a:rPr lang="en-US" sz="3600" b="1" i="1" dirty="0">
                <a:solidFill>
                  <a:schemeClr val="bg1"/>
                </a:solidFill>
                <a:latin typeface="Times New Roman" charset="0"/>
              </a:rPr>
              <a:t>Failure to respect rule = Rejection of Word</a:t>
            </a:r>
            <a:endParaRPr lang="en-US" sz="3600" dirty="0">
              <a:solidFill>
                <a:schemeClr val="bg1"/>
              </a:solidFill>
              <a:latin typeface="Times New Roman" charset="0"/>
            </a:endParaRPr>
          </a:p>
        </p:txBody>
      </p:sp>
    </p:spTree>
    <p:extLst>
      <p:ext uri="{BB962C8B-B14F-4D97-AF65-F5344CB8AC3E}">
        <p14:creationId xmlns:p14="http://schemas.microsoft.com/office/powerpoint/2010/main" val="99020239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wipe(left)">
                                      <p:cBhvr>
                                        <p:cTn id="7" dur="5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wipe(left)">
                                      <p:cBhvr>
                                        <p:cTn id="12" dur="500"/>
                                        <p:tgtEl>
                                          <p:spTgt spid="225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wipe(left)">
                                      <p:cBhvr>
                                        <p:cTn id="17" dur="500"/>
                                        <p:tgtEl>
                                          <p:spTgt spid="225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531">
                                            <p:txEl>
                                              <p:pRg st="3" end="3"/>
                                            </p:txEl>
                                          </p:spTgt>
                                        </p:tgtEl>
                                        <p:attrNameLst>
                                          <p:attrName>style.visibility</p:attrName>
                                        </p:attrNameLst>
                                      </p:cBhvr>
                                      <p:to>
                                        <p:strVal val="visible"/>
                                      </p:to>
                                    </p:set>
                                    <p:animEffect transition="in" filter="wipe(left)">
                                      <p:cBhvr>
                                        <p:cTn id="22" dur="500"/>
                                        <p:tgtEl>
                                          <p:spTgt spid="225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531">
                                            <p:txEl>
                                              <p:pRg st="4" end="4"/>
                                            </p:txEl>
                                          </p:spTgt>
                                        </p:tgtEl>
                                        <p:attrNameLst>
                                          <p:attrName>style.visibility</p:attrName>
                                        </p:attrNameLst>
                                      </p:cBhvr>
                                      <p:to>
                                        <p:strVal val="visible"/>
                                      </p:to>
                                    </p:set>
                                    <p:animEffect transition="in" filter="wipe(left)">
                                      <p:cBhvr>
                                        <p:cTn id="27" dur="500"/>
                                        <p:tgtEl>
                                          <p:spTgt spid="225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2531">
                                            <p:txEl>
                                              <p:pRg st="5" end="5"/>
                                            </p:txEl>
                                          </p:spTgt>
                                        </p:tgtEl>
                                        <p:attrNameLst>
                                          <p:attrName>style.visibility</p:attrName>
                                        </p:attrNameLst>
                                      </p:cBhvr>
                                      <p:to>
                                        <p:strVal val="visible"/>
                                      </p:to>
                                    </p:set>
                                    <p:animEffect transition="in" filter="wipe(left)">
                                      <p:cBhvr>
                                        <p:cTn id="32" dur="500"/>
                                        <p:tgtEl>
                                          <p:spTgt spid="2253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2531">
                                            <p:txEl>
                                              <p:pRg st="6" end="6"/>
                                            </p:txEl>
                                          </p:spTgt>
                                        </p:tgtEl>
                                        <p:attrNameLst>
                                          <p:attrName>style.visibility</p:attrName>
                                        </p:attrNameLst>
                                      </p:cBhvr>
                                      <p:to>
                                        <p:strVal val="visible"/>
                                      </p:to>
                                    </p:set>
                                    <p:animEffect transition="in" filter="wipe(left)">
                                      <p:cBhvr>
                                        <p:cTn id="37" dur="500"/>
                                        <p:tgtEl>
                                          <p:spTgt spid="22531">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2531">
                                            <p:txEl>
                                              <p:pRg st="7" end="7"/>
                                            </p:txEl>
                                          </p:spTgt>
                                        </p:tgtEl>
                                        <p:attrNameLst>
                                          <p:attrName>style.visibility</p:attrName>
                                        </p:attrNameLst>
                                      </p:cBhvr>
                                      <p:to>
                                        <p:strVal val="visible"/>
                                      </p:to>
                                    </p:set>
                                    <p:animEffect transition="in" filter="wipe(left)">
                                      <p:cBhvr>
                                        <p:cTn id="42" dur="500"/>
                                        <p:tgtEl>
                                          <p:spTgt spid="225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838200"/>
            <a:ext cx="9144000" cy="1828800"/>
          </a:xfrm>
          <a:effectLst/>
        </p:spPr>
        <p:txBody>
          <a:bodyPr>
            <a:normAutofit/>
          </a:bodyPr>
          <a:lstStyle/>
          <a:p>
            <a:r>
              <a:rPr lang="en-US" sz="5000" b="1" dirty="0">
                <a:solidFill>
                  <a:srgbClr val="FFFFFF"/>
                </a:solidFill>
                <a:latin typeface="Times New Roman" charset="0"/>
              </a:rPr>
              <a:t>Third Responsibility:</a:t>
            </a:r>
            <a:br>
              <a:rPr lang="en-US" sz="5000" b="1" dirty="0">
                <a:solidFill>
                  <a:srgbClr val="FFFFFF"/>
                </a:solidFill>
                <a:latin typeface="Times New Roman" charset="0"/>
              </a:rPr>
            </a:br>
            <a:r>
              <a:rPr lang="en-US" sz="5400" b="1" dirty="0">
                <a:solidFill>
                  <a:srgbClr val="FFFF00"/>
                </a:solidFill>
                <a:latin typeface="Times New Roman" charset="0"/>
              </a:rPr>
              <a:t>Submission to Rightful Rule</a:t>
            </a:r>
          </a:p>
        </p:txBody>
      </p:sp>
    </p:spTree>
    <p:extLst>
      <p:ext uri="{BB962C8B-B14F-4D97-AF65-F5344CB8AC3E}">
        <p14:creationId xmlns:p14="http://schemas.microsoft.com/office/powerpoint/2010/main" val="14758831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9144000" cy="1143000"/>
          </a:xfrm>
          <a:effectLst/>
        </p:spPr>
        <p:txBody>
          <a:bodyPr/>
          <a:lstStyle/>
          <a:p>
            <a:pPr>
              <a:defRPr/>
            </a:pPr>
            <a:r>
              <a:rPr lang="en-US" sz="4800" b="1" dirty="0" smtClean="0">
                <a:solidFill>
                  <a:srgbClr val="FFFF00"/>
                </a:solidFill>
                <a:ea typeface="+mj-ea"/>
              </a:rPr>
              <a:t>Bible Teaching on Submission</a:t>
            </a:r>
            <a:endParaRPr lang="en-US" sz="4800" dirty="0" smtClean="0">
              <a:solidFill>
                <a:srgbClr val="FFFF00"/>
              </a:solidFill>
              <a:ea typeface="+mj-ea"/>
            </a:endParaRPr>
          </a:p>
        </p:txBody>
      </p:sp>
      <p:sp>
        <p:nvSpPr>
          <p:cNvPr id="24579" name="Rectangle 3"/>
          <p:cNvSpPr>
            <a:spLocks noGrp="1" noChangeArrowheads="1"/>
          </p:cNvSpPr>
          <p:nvPr>
            <p:ph type="body" idx="1"/>
          </p:nvPr>
        </p:nvSpPr>
        <p:spPr>
          <a:xfrm>
            <a:off x="152400" y="1066800"/>
            <a:ext cx="8915400" cy="5638800"/>
          </a:xfrm>
        </p:spPr>
        <p:txBody>
          <a:bodyPr>
            <a:normAutofit/>
          </a:bodyPr>
          <a:lstStyle/>
          <a:p>
            <a:pPr>
              <a:buClr>
                <a:schemeClr val="bg1"/>
              </a:buClr>
              <a:buFont typeface="Arial"/>
              <a:buChar char="•"/>
            </a:pPr>
            <a:r>
              <a:rPr lang="en-US" sz="3600" dirty="0">
                <a:solidFill>
                  <a:schemeClr val="bg1"/>
                </a:solidFill>
                <a:latin typeface="Times New Roman" charset="0"/>
              </a:rPr>
              <a:t>Submission not based on value, but place</a:t>
            </a:r>
          </a:p>
          <a:p>
            <a:pPr>
              <a:buClr>
                <a:schemeClr val="bg1"/>
              </a:buClr>
              <a:buFont typeface="Arial"/>
              <a:buChar char="•"/>
            </a:pPr>
            <a:r>
              <a:rPr lang="en-US" sz="3600" b="1" i="1" dirty="0">
                <a:solidFill>
                  <a:srgbClr val="FFFF66"/>
                </a:solidFill>
                <a:latin typeface="Times New Roman" charset="0"/>
              </a:rPr>
              <a:t>Eph. 5:22f</a:t>
            </a:r>
            <a:r>
              <a:rPr lang="en-US" sz="3600" dirty="0">
                <a:solidFill>
                  <a:schemeClr val="bg1"/>
                </a:solidFill>
                <a:latin typeface="Times New Roman" charset="0"/>
              </a:rPr>
              <a:t>	Wives submit to husbands</a:t>
            </a:r>
          </a:p>
          <a:p>
            <a:pPr lvl="1">
              <a:buClr>
                <a:srgbClr val="FFFF00"/>
              </a:buClr>
              <a:buSzPct val="50000"/>
              <a:buFont typeface="Wingdings" charset="2"/>
              <a:buChar char="u"/>
            </a:pPr>
            <a:r>
              <a:rPr lang="en-US" sz="3200" i="1" dirty="0" smtClean="0">
                <a:solidFill>
                  <a:srgbClr val="66FFFF"/>
                </a:solidFill>
                <a:latin typeface="Times New Roman" charset="0"/>
              </a:rPr>
              <a:t>Not </a:t>
            </a:r>
            <a:r>
              <a:rPr lang="en-US" sz="3200" i="1" dirty="0">
                <a:solidFill>
                  <a:srgbClr val="66FFFF"/>
                </a:solidFill>
                <a:latin typeface="Times New Roman" charset="0"/>
              </a:rPr>
              <a:t>because of value, but place (</a:t>
            </a:r>
            <a:r>
              <a:rPr lang="en-US" sz="3200" b="1" i="1" dirty="0">
                <a:solidFill>
                  <a:srgbClr val="FFFF66"/>
                </a:solidFill>
                <a:latin typeface="Times New Roman" charset="0"/>
              </a:rPr>
              <a:t>1 Pet. 3:1-7</a:t>
            </a:r>
            <a:r>
              <a:rPr lang="en-US" sz="3200" i="1" dirty="0">
                <a:solidFill>
                  <a:srgbClr val="66FFFF"/>
                </a:solidFill>
                <a:latin typeface="Times New Roman" charset="0"/>
              </a:rPr>
              <a:t>)</a:t>
            </a:r>
            <a:r>
              <a:rPr lang="en-US" sz="3200" dirty="0">
                <a:solidFill>
                  <a:srgbClr val="66FFFF"/>
                </a:solidFill>
                <a:latin typeface="Times New Roman" charset="0"/>
              </a:rPr>
              <a:t>	</a:t>
            </a:r>
          </a:p>
          <a:p>
            <a:pPr>
              <a:buClr>
                <a:schemeClr val="bg1"/>
              </a:buClr>
              <a:buFont typeface="Arial"/>
              <a:buChar char="•"/>
            </a:pPr>
            <a:r>
              <a:rPr lang="en-US" sz="3600" b="1" i="1" dirty="0">
                <a:solidFill>
                  <a:srgbClr val="FFFF66"/>
                </a:solidFill>
                <a:latin typeface="Times New Roman" charset="0"/>
              </a:rPr>
              <a:t>Eph. 5:21</a:t>
            </a:r>
            <a:r>
              <a:rPr lang="en-US" sz="3600" dirty="0">
                <a:solidFill>
                  <a:schemeClr val="bg1"/>
                </a:solidFill>
                <a:latin typeface="Times New Roman" charset="0"/>
              </a:rPr>
              <a:t>	Submit to one another in Lord</a:t>
            </a:r>
          </a:p>
          <a:p>
            <a:pPr lvl="1">
              <a:buClr>
                <a:schemeClr val="bg1"/>
              </a:buClr>
              <a:buFont typeface="Arial"/>
              <a:buChar char="•"/>
            </a:pPr>
            <a:r>
              <a:rPr lang="en-US" sz="3200" i="1" dirty="0" smtClean="0">
                <a:solidFill>
                  <a:srgbClr val="66FFFF"/>
                </a:solidFill>
                <a:latin typeface="Times New Roman" charset="0"/>
              </a:rPr>
              <a:t>Not </a:t>
            </a:r>
            <a:r>
              <a:rPr lang="en-US" sz="3200" i="1" dirty="0">
                <a:solidFill>
                  <a:srgbClr val="66FFFF"/>
                </a:solidFill>
                <a:latin typeface="Times New Roman" charset="0"/>
              </a:rPr>
              <a:t>because of inferiority, but in order to serve</a:t>
            </a:r>
            <a:endParaRPr lang="en-US" sz="3200" dirty="0">
              <a:solidFill>
                <a:srgbClr val="66FFFF"/>
              </a:solidFill>
              <a:latin typeface="Times New Roman" charset="0"/>
            </a:endParaRPr>
          </a:p>
          <a:p>
            <a:pPr>
              <a:buClr>
                <a:schemeClr val="bg1"/>
              </a:buClr>
              <a:buFont typeface="Arial"/>
              <a:buChar char="•"/>
            </a:pPr>
            <a:r>
              <a:rPr lang="en-US" sz="3600" b="1" i="1" dirty="0">
                <a:solidFill>
                  <a:srgbClr val="FFFF66"/>
                </a:solidFill>
                <a:latin typeface="Times New Roman" charset="0"/>
              </a:rPr>
              <a:t>1 Cor. 16:</a:t>
            </a:r>
            <a:r>
              <a:rPr lang="en-US" sz="3600" b="1" i="1" dirty="0" smtClean="0">
                <a:solidFill>
                  <a:srgbClr val="FFFF66"/>
                </a:solidFill>
                <a:latin typeface="Times New Roman" charset="0"/>
              </a:rPr>
              <a:t>15-16</a:t>
            </a:r>
            <a:r>
              <a:rPr lang="en-US" sz="3600" dirty="0">
                <a:solidFill>
                  <a:schemeClr val="bg1"/>
                </a:solidFill>
                <a:latin typeface="Times New Roman" charset="0"/>
              </a:rPr>
              <a:t>	 Submit to helpers in work</a:t>
            </a:r>
          </a:p>
          <a:p>
            <a:pPr lvl="1">
              <a:buClr>
                <a:srgbClr val="FFFF00"/>
              </a:buClr>
              <a:buSzPct val="50000"/>
              <a:buFont typeface="Wingdings" charset="2"/>
              <a:buChar char="u"/>
            </a:pPr>
            <a:r>
              <a:rPr lang="en-US" sz="3200" i="1" dirty="0" smtClean="0">
                <a:solidFill>
                  <a:srgbClr val="66FFFF"/>
                </a:solidFill>
                <a:latin typeface="Times New Roman" charset="0"/>
              </a:rPr>
              <a:t>No </a:t>
            </a:r>
            <a:r>
              <a:rPr lang="en-US" sz="3200" i="1" dirty="0">
                <a:solidFill>
                  <a:srgbClr val="66FFFF"/>
                </a:solidFill>
                <a:latin typeface="Times New Roman" charset="0"/>
              </a:rPr>
              <a:t>lesser nature, but function (</a:t>
            </a:r>
            <a:r>
              <a:rPr lang="en-US" sz="3200" b="1" i="1" dirty="0">
                <a:solidFill>
                  <a:srgbClr val="FFFF66"/>
                </a:solidFill>
                <a:latin typeface="Times New Roman" charset="0"/>
              </a:rPr>
              <a:t>1 Thess. 5:</a:t>
            </a:r>
            <a:r>
              <a:rPr lang="en-US" sz="3200" b="1" i="1" dirty="0" smtClean="0">
                <a:solidFill>
                  <a:srgbClr val="FFFF66"/>
                </a:solidFill>
                <a:latin typeface="Times New Roman" charset="0"/>
              </a:rPr>
              <a:t>12-13</a:t>
            </a:r>
            <a:r>
              <a:rPr lang="en-US" sz="3200" i="1" dirty="0" smtClean="0">
                <a:solidFill>
                  <a:srgbClr val="66FFFF"/>
                </a:solidFill>
                <a:latin typeface="Times New Roman" charset="0"/>
              </a:rPr>
              <a:t>)</a:t>
            </a:r>
            <a:endParaRPr lang="en-US" sz="3200" dirty="0">
              <a:solidFill>
                <a:srgbClr val="66FFFF"/>
              </a:solidFill>
              <a:latin typeface="Times New Roman" charset="0"/>
            </a:endParaRPr>
          </a:p>
          <a:p>
            <a:pPr>
              <a:buClr>
                <a:schemeClr val="bg1"/>
              </a:buClr>
              <a:buFont typeface="Arial"/>
              <a:buChar char="•"/>
            </a:pPr>
            <a:r>
              <a:rPr lang="en-US" sz="3600" b="1" i="1" dirty="0">
                <a:solidFill>
                  <a:srgbClr val="FFFF66"/>
                </a:solidFill>
                <a:latin typeface="Times New Roman" charset="0"/>
              </a:rPr>
              <a:t>Heb. 13:17</a:t>
            </a:r>
            <a:r>
              <a:rPr lang="en-US" sz="3600" dirty="0">
                <a:solidFill>
                  <a:schemeClr val="bg1"/>
                </a:solidFill>
                <a:latin typeface="Times New Roman" charset="0"/>
              </a:rPr>
              <a:t>	Submit to those with rule</a:t>
            </a:r>
          </a:p>
          <a:p>
            <a:pPr lvl="1">
              <a:buClr>
                <a:srgbClr val="FFFF00"/>
              </a:buClr>
              <a:buSzPct val="50000"/>
              <a:buFont typeface="Wingdings" charset="2"/>
              <a:buChar char="u"/>
            </a:pPr>
            <a:r>
              <a:rPr lang="en-US" sz="3200" i="1" dirty="0" smtClean="0">
                <a:solidFill>
                  <a:srgbClr val="66FFFF"/>
                </a:solidFill>
                <a:latin typeface="Times New Roman" charset="0"/>
              </a:rPr>
              <a:t>Context </a:t>
            </a:r>
            <a:r>
              <a:rPr lang="en-US" sz="3200" i="1" dirty="0">
                <a:solidFill>
                  <a:srgbClr val="66FFFF"/>
                </a:solidFill>
                <a:latin typeface="Times New Roman" charset="0"/>
              </a:rPr>
              <a:t>suggests ones in place of rule - elders</a:t>
            </a:r>
            <a:endParaRPr lang="en-US" sz="3200" dirty="0">
              <a:solidFill>
                <a:srgbClr val="66FFFF"/>
              </a:solidFill>
              <a:latin typeface="Times New Roman" charset="0"/>
            </a:endParaRPr>
          </a:p>
        </p:txBody>
      </p:sp>
    </p:spTree>
    <p:extLst>
      <p:ext uri="{BB962C8B-B14F-4D97-AF65-F5344CB8AC3E}">
        <p14:creationId xmlns:p14="http://schemas.microsoft.com/office/powerpoint/2010/main" val="10737651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wipe(left)">
                                      <p:cBhvr>
                                        <p:cTn id="7" dur="5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wipe(left)">
                                      <p:cBhvr>
                                        <p:cTn id="12" dur="500"/>
                                        <p:tgtEl>
                                          <p:spTgt spid="24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wipe(left)">
                                      <p:cBhvr>
                                        <p:cTn id="17" dur="500"/>
                                        <p:tgtEl>
                                          <p:spTgt spid="245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wipe(left)">
                                      <p:cBhvr>
                                        <p:cTn id="22" dur="500"/>
                                        <p:tgtEl>
                                          <p:spTgt spid="245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579">
                                            <p:txEl>
                                              <p:pRg st="4" end="4"/>
                                            </p:txEl>
                                          </p:spTgt>
                                        </p:tgtEl>
                                        <p:attrNameLst>
                                          <p:attrName>style.visibility</p:attrName>
                                        </p:attrNameLst>
                                      </p:cBhvr>
                                      <p:to>
                                        <p:strVal val="visible"/>
                                      </p:to>
                                    </p:set>
                                    <p:animEffect transition="in" filter="wipe(left)">
                                      <p:cBhvr>
                                        <p:cTn id="27" dur="500"/>
                                        <p:tgtEl>
                                          <p:spTgt spid="245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4579">
                                            <p:txEl>
                                              <p:pRg st="5" end="5"/>
                                            </p:txEl>
                                          </p:spTgt>
                                        </p:tgtEl>
                                        <p:attrNameLst>
                                          <p:attrName>style.visibility</p:attrName>
                                        </p:attrNameLst>
                                      </p:cBhvr>
                                      <p:to>
                                        <p:strVal val="visible"/>
                                      </p:to>
                                    </p:set>
                                    <p:animEffect transition="in" filter="wipe(left)">
                                      <p:cBhvr>
                                        <p:cTn id="32" dur="500"/>
                                        <p:tgtEl>
                                          <p:spTgt spid="2457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4579">
                                            <p:txEl>
                                              <p:pRg st="6" end="6"/>
                                            </p:txEl>
                                          </p:spTgt>
                                        </p:tgtEl>
                                        <p:attrNameLst>
                                          <p:attrName>style.visibility</p:attrName>
                                        </p:attrNameLst>
                                      </p:cBhvr>
                                      <p:to>
                                        <p:strVal val="visible"/>
                                      </p:to>
                                    </p:set>
                                    <p:animEffect transition="in" filter="wipe(left)">
                                      <p:cBhvr>
                                        <p:cTn id="37" dur="500"/>
                                        <p:tgtEl>
                                          <p:spTgt spid="2457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4579">
                                            <p:txEl>
                                              <p:pRg st="7" end="7"/>
                                            </p:txEl>
                                          </p:spTgt>
                                        </p:tgtEl>
                                        <p:attrNameLst>
                                          <p:attrName>style.visibility</p:attrName>
                                        </p:attrNameLst>
                                      </p:cBhvr>
                                      <p:to>
                                        <p:strVal val="visible"/>
                                      </p:to>
                                    </p:set>
                                    <p:animEffect transition="in" filter="wipe(left)">
                                      <p:cBhvr>
                                        <p:cTn id="42" dur="500"/>
                                        <p:tgtEl>
                                          <p:spTgt spid="2457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4579">
                                            <p:txEl>
                                              <p:pRg st="8" end="8"/>
                                            </p:txEl>
                                          </p:spTgt>
                                        </p:tgtEl>
                                        <p:attrNameLst>
                                          <p:attrName>style.visibility</p:attrName>
                                        </p:attrNameLst>
                                      </p:cBhvr>
                                      <p:to>
                                        <p:strVal val="visible"/>
                                      </p:to>
                                    </p:set>
                                    <p:animEffect transition="in" filter="wipe(left)">
                                      <p:cBhvr>
                                        <p:cTn id="47" dur="500"/>
                                        <p:tgtEl>
                                          <p:spTgt spid="245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0"/>
            <a:ext cx="7772400" cy="1143000"/>
          </a:xfrm>
          <a:effectLst/>
        </p:spPr>
        <p:txBody>
          <a:bodyPr/>
          <a:lstStyle/>
          <a:p>
            <a:pPr>
              <a:defRPr/>
            </a:pPr>
            <a:r>
              <a:rPr lang="en-US" sz="4800" b="1" dirty="0" smtClean="0">
                <a:solidFill>
                  <a:srgbClr val="FFFF00"/>
                </a:solidFill>
                <a:ea typeface="+mj-ea"/>
              </a:rPr>
              <a:t>Application of Principles</a:t>
            </a:r>
          </a:p>
        </p:txBody>
      </p:sp>
      <p:sp>
        <p:nvSpPr>
          <p:cNvPr id="27651" name="Rectangle 3"/>
          <p:cNvSpPr>
            <a:spLocks noGrp="1" noChangeArrowheads="1"/>
          </p:cNvSpPr>
          <p:nvPr>
            <p:ph type="body" idx="1"/>
          </p:nvPr>
        </p:nvSpPr>
        <p:spPr>
          <a:xfrm>
            <a:off x="304800" y="1066800"/>
            <a:ext cx="8534400" cy="5486400"/>
          </a:xfrm>
        </p:spPr>
        <p:txBody>
          <a:bodyPr>
            <a:normAutofit/>
          </a:bodyPr>
          <a:lstStyle/>
          <a:p>
            <a:pPr>
              <a:buClr>
                <a:srgbClr val="FFFF00"/>
              </a:buClr>
            </a:pPr>
            <a:r>
              <a:rPr lang="en-US" sz="3600" dirty="0">
                <a:solidFill>
                  <a:schemeClr val="bg1"/>
                </a:solidFill>
                <a:latin typeface="Times New Roman" charset="0"/>
              </a:rPr>
              <a:t>Just as elders have responsibilities, so does the church</a:t>
            </a:r>
          </a:p>
          <a:p>
            <a:pPr>
              <a:buClr>
                <a:srgbClr val="FFFF00"/>
              </a:buClr>
            </a:pPr>
            <a:r>
              <a:rPr lang="en-US" sz="3600" dirty="0">
                <a:solidFill>
                  <a:schemeClr val="bg1"/>
                </a:solidFill>
                <a:latin typeface="Times New Roman" charset="0"/>
              </a:rPr>
              <a:t>Failure to meet responsibility is evidence of rejecting God</a:t>
            </a:r>
            <a:r>
              <a:rPr lang="ja-JP" altLang="en-US" sz="3600" dirty="0">
                <a:solidFill>
                  <a:schemeClr val="bg1"/>
                </a:solidFill>
                <a:latin typeface="Times New Roman" charset="0"/>
              </a:rPr>
              <a:t>’</a:t>
            </a:r>
            <a:r>
              <a:rPr lang="en-US" sz="3600" dirty="0">
                <a:solidFill>
                  <a:schemeClr val="bg1"/>
                </a:solidFill>
                <a:latin typeface="Times New Roman" charset="0"/>
              </a:rPr>
              <a:t>s will as stated</a:t>
            </a:r>
          </a:p>
          <a:p>
            <a:pPr lvl="1">
              <a:buClr>
                <a:schemeClr val="bg1"/>
              </a:buClr>
              <a:buSzPct val="80000"/>
            </a:pPr>
            <a:r>
              <a:rPr lang="en-US" sz="3200" i="1" dirty="0" smtClean="0">
                <a:solidFill>
                  <a:srgbClr val="66FFFF"/>
                </a:solidFill>
                <a:latin typeface="Times New Roman" charset="0"/>
              </a:rPr>
              <a:t>Altering </a:t>
            </a:r>
            <a:r>
              <a:rPr lang="en-US" sz="3200" i="1" dirty="0">
                <a:solidFill>
                  <a:srgbClr val="66FFFF"/>
                </a:solidFill>
                <a:latin typeface="Times New Roman" charset="0"/>
              </a:rPr>
              <a:t>qualifications on basis of friendship</a:t>
            </a:r>
          </a:p>
          <a:p>
            <a:pPr lvl="1">
              <a:buClr>
                <a:schemeClr val="bg1"/>
              </a:buClr>
              <a:buSzPct val="80000"/>
            </a:pPr>
            <a:r>
              <a:rPr lang="en-US" sz="3200" i="1" dirty="0" smtClean="0">
                <a:solidFill>
                  <a:srgbClr val="66FFFF"/>
                </a:solidFill>
                <a:latin typeface="Times New Roman" charset="0"/>
              </a:rPr>
              <a:t>Refusing </a:t>
            </a:r>
            <a:r>
              <a:rPr lang="en-US" sz="3200" i="1" dirty="0">
                <a:solidFill>
                  <a:srgbClr val="66FFFF"/>
                </a:solidFill>
                <a:latin typeface="Times New Roman" charset="0"/>
              </a:rPr>
              <a:t>to submit to those qualified by Word</a:t>
            </a:r>
          </a:p>
          <a:p>
            <a:pPr lvl="1">
              <a:buClr>
                <a:schemeClr val="bg1"/>
              </a:buClr>
              <a:buSzPct val="80000"/>
            </a:pPr>
            <a:r>
              <a:rPr lang="en-US" sz="3200" i="1" dirty="0" smtClean="0">
                <a:solidFill>
                  <a:srgbClr val="66FFFF"/>
                </a:solidFill>
                <a:latin typeface="Times New Roman" charset="0"/>
              </a:rPr>
              <a:t>Rebelling </a:t>
            </a:r>
            <a:r>
              <a:rPr lang="en-US" sz="3200" i="1" dirty="0">
                <a:solidFill>
                  <a:srgbClr val="66FFFF"/>
                </a:solidFill>
                <a:latin typeface="Times New Roman" charset="0"/>
              </a:rPr>
              <a:t>against rightful rule when disagree</a:t>
            </a:r>
            <a:endParaRPr lang="en-US" sz="3200" dirty="0">
              <a:solidFill>
                <a:srgbClr val="66FFFF"/>
              </a:solidFill>
              <a:latin typeface="Times New Roman" charset="0"/>
            </a:endParaRPr>
          </a:p>
          <a:p>
            <a:pPr>
              <a:buClr>
                <a:srgbClr val="FFFF00"/>
              </a:buClr>
            </a:pPr>
            <a:r>
              <a:rPr lang="en-US" sz="3600" dirty="0">
                <a:solidFill>
                  <a:schemeClr val="bg1"/>
                </a:solidFill>
                <a:latin typeface="Times New Roman" charset="0"/>
              </a:rPr>
              <a:t>God ordains that there be elders if qualified</a:t>
            </a:r>
          </a:p>
          <a:p>
            <a:pPr>
              <a:buClr>
                <a:srgbClr val="FFFF00"/>
              </a:buClr>
            </a:pPr>
            <a:r>
              <a:rPr lang="en-US" sz="3600" dirty="0">
                <a:solidFill>
                  <a:schemeClr val="bg1"/>
                </a:solidFill>
                <a:latin typeface="Times New Roman" charset="0"/>
              </a:rPr>
              <a:t>If we refuse God</a:t>
            </a:r>
            <a:r>
              <a:rPr lang="ja-JP" altLang="en-US" sz="3600" dirty="0">
                <a:solidFill>
                  <a:schemeClr val="bg1"/>
                </a:solidFill>
                <a:latin typeface="Times New Roman" charset="0"/>
              </a:rPr>
              <a:t>’</a:t>
            </a:r>
            <a:r>
              <a:rPr lang="en-US" sz="3600" dirty="0">
                <a:solidFill>
                  <a:schemeClr val="bg1"/>
                </a:solidFill>
                <a:latin typeface="Times New Roman" charset="0"/>
              </a:rPr>
              <a:t>s order, we are rebellious</a:t>
            </a:r>
          </a:p>
        </p:txBody>
      </p:sp>
    </p:spTree>
    <p:extLst>
      <p:ext uri="{BB962C8B-B14F-4D97-AF65-F5344CB8AC3E}">
        <p14:creationId xmlns:p14="http://schemas.microsoft.com/office/powerpoint/2010/main" val="425399413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wipe(left)">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wipe(left)">
                                      <p:cBhvr>
                                        <p:cTn id="12" dur="500"/>
                                        <p:tgtEl>
                                          <p:spTgt spid="276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wipe(left)">
                                      <p:cBhvr>
                                        <p:cTn id="17" dur="500"/>
                                        <p:tgtEl>
                                          <p:spTgt spid="276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wipe(left)">
                                      <p:cBhvr>
                                        <p:cTn id="22" dur="500"/>
                                        <p:tgtEl>
                                          <p:spTgt spid="276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7651">
                                            <p:txEl>
                                              <p:pRg st="4" end="4"/>
                                            </p:txEl>
                                          </p:spTgt>
                                        </p:tgtEl>
                                        <p:attrNameLst>
                                          <p:attrName>style.visibility</p:attrName>
                                        </p:attrNameLst>
                                      </p:cBhvr>
                                      <p:to>
                                        <p:strVal val="visible"/>
                                      </p:to>
                                    </p:set>
                                    <p:animEffect transition="in" filter="wipe(left)">
                                      <p:cBhvr>
                                        <p:cTn id="27" dur="500"/>
                                        <p:tgtEl>
                                          <p:spTgt spid="2765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7651">
                                            <p:txEl>
                                              <p:pRg st="5" end="5"/>
                                            </p:txEl>
                                          </p:spTgt>
                                        </p:tgtEl>
                                        <p:attrNameLst>
                                          <p:attrName>style.visibility</p:attrName>
                                        </p:attrNameLst>
                                      </p:cBhvr>
                                      <p:to>
                                        <p:strVal val="visible"/>
                                      </p:to>
                                    </p:set>
                                    <p:animEffect transition="in" filter="wipe(left)">
                                      <p:cBhvr>
                                        <p:cTn id="32" dur="500"/>
                                        <p:tgtEl>
                                          <p:spTgt spid="2765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7651">
                                            <p:txEl>
                                              <p:pRg st="6" end="6"/>
                                            </p:txEl>
                                          </p:spTgt>
                                        </p:tgtEl>
                                        <p:attrNameLst>
                                          <p:attrName>style.visibility</p:attrName>
                                        </p:attrNameLst>
                                      </p:cBhvr>
                                      <p:to>
                                        <p:strVal val="visible"/>
                                      </p:to>
                                    </p:set>
                                    <p:animEffect transition="in" filter="wipe(left)">
                                      <p:cBhvr>
                                        <p:cTn id="37" dur="500"/>
                                        <p:tgtEl>
                                          <p:spTgt spid="276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bldLvl="2"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21921</TotalTime>
  <Words>140</Words>
  <Application>Microsoft Macintosh PowerPoint</Application>
  <PresentationFormat>On-screen Show (4:3)</PresentationFormat>
  <Paragraphs>44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Flock’s Responsibility to Shepherds</vt:lpstr>
      <vt:lpstr>Hebrew 13:7, 17</vt:lpstr>
      <vt:lpstr>First Responsibility: Respect God’s Will On Elders</vt:lpstr>
      <vt:lpstr>If Respect God’s Will On Elders...</vt:lpstr>
      <vt:lpstr>Second Responsibility: Recognize Elders’ Legitimate Rule</vt:lpstr>
      <vt:lpstr>Rule of Elders</vt:lpstr>
      <vt:lpstr>Third Responsibility: Submission to Rightful Rule</vt:lpstr>
      <vt:lpstr>Bible Teaching on Submission</vt:lpstr>
      <vt:lpstr>Application of Principles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Harry Osborne</cp:lastModifiedBy>
  <cp:revision>39</cp:revision>
  <dcterms:created xsi:type="dcterms:W3CDTF">2017-02-11T14:18:26Z</dcterms:created>
  <dcterms:modified xsi:type="dcterms:W3CDTF">2017-05-28T12:22:34Z</dcterms:modified>
</cp:coreProperties>
</file>