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FFFF66"/>
    <a:srgbClr val="091625"/>
    <a:srgbClr val="1626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151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4/29/17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29198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4/29/17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726442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4/29/17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78055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4/29/17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19790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DA55B8-B31E-4464-931A-579783C51DA1}" type="datetimeFigureOut">
              <a:rPr lang="en-US" smtClean="0"/>
              <a:t>4/29/17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63548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DA55B8-B31E-4464-931A-579783C51DA1}" type="datetimeFigureOut">
              <a:rPr lang="en-US" smtClean="0"/>
              <a:t>4/29/17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22082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DA55B8-B31E-4464-931A-579783C51DA1}" type="datetimeFigureOut">
              <a:rPr lang="en-US" smtClean="0"/>
              <a:t>4/29/17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956862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DA55B8-B31E-4464-931A-579783C51DA1}" type="datetimeFigureOut">
              <a:rPr lang="en-US" smtClean="0"/>
              <a:t>4/29/17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91645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A55B8-B31E-4464-931A-579783C51DA1}" type="datetimeFigureOut">
              <a:rPr lang="en-US" smtClean="0"/>
              <a:t>4/29/17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405402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4/29/17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03569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4/29/17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190500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lumMod val="50000"/>
              </a:schemeClr>
            </a:gs>
            <a:gs pos="50000">
              <a:srgbClr val="091625"/>
            </a:gs>
            <a:gs pos="100000">
              <a:schemeClr val="tx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98DA55B8-B31E-4464-931A-579783C51DA1}" type="datetimeFigureOut">
              <a:rPr lang="en-US" smtClean="0"/>
              <a:pPr/>
              <a:t>4/29/17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E6368E46-7F4B-4EF9-BBB3-76DBA9C23C41}" type="slidenum">
              <a:rPr lang="en-US" smtClean="0"/>
              <a:pPr/>
              <a:t>‹#›</a:t>
            </a:fld>
            <a:endParaRPr lang="en-US" dirty="0"/>
          </a:p>
        </p:txBody>
      </p:sp>
    </p:spTree>
    <p:extLst>
      <p:ext uri="{BB962C8B-B14F-4D97-AF65-F5344CB8AC3E}">
        <p14:creationId xmlns:p14="http://schemas.microsoft.com/office/powerpoint/2010/main" val="2905604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90600"/>
            <a:ext cx="8229600" cy="2609851"/>
          </a:xfrm>
        </p:spPr>
        <p:txBody>
          <a:bodyPr>
            <a:noAutofit/>
          </a:bodyPr>
          <a:lstStyle/>
          <a:p>
            <a:r>
              <a:rPr lang="en-US" sz="8000" b="1" dirty="0" smtClean="0">
                <a:solidFill>
                  <a:srgbClr val="FFFF00"/>
                </a:solidFill>
              </a:rPr>
              <a:t>Judging the Wrong Person</a:t>
            </a:r>
            <a:endParaRPr lang="en-US" sz="8000" b="1" dirty="0">
              <a:solidFill>
                <a:srgbClr val="FFFF00"/>
              </a:solidFill>
            </a:endParaRPr>
          </a:p>
        </p:txBody>
      </p:sp>
      <p:sp>
        <p:nvSpPr>
          <p:cNvPr id="3" name="Subtitle 2"/>
          <p:cNvSpPr>
            <a:spLocks noGrp="1"/>
          </p:cNvSpPr>
          <p:nvPr>
            <p:ph type="subTitle" idx="1"/>
          </p:nvPr>
        </p:nvSpPr>
        <p:spPr>
          <a:xfrm>
            <a:off x="0" y="3962400"/>
            <a:ext cx="9144000" cy="1752600"/>
          </a:xfrm>
        </p:spPr>
        <p:txBody>
          <a:bodyPr>
            <a:normAutofit/>
          </a:bodyPr>
          <a:lstStyle/>
          <a:p>
            <a:r>
              <a:rPr lang="en-US" sz="4800" b="1" i="1" dirty="0" smtClean="0">
                <a:solidFill>
                  <a:schemeClr val="bg1"/>
                </a:solidFill>
              </a:rPr>
              <a:t>2</a:t>
            </a:r>
            <a:r>
              <a:rPr lang="en-US" sz="4800" b="1" i="1" baseline="30000" dirty="0" smtClean="0">
                <a:solidFill>
                  <a:schemeClr val="bg1"/>
                </a:solidFill>
              </a:rPr>
              <a:t>nd</a:t>
            </a:r>
            <a:r>
              <a:rPr lang="en-US" sz="4800" b="1" i="1" dirty="0" smtClean="0">
                <a:solidFill>
                  <a:schemeClr val="bg1"/>
                </a:solidFill>
              </a:rPr>
              <a:t> Corinthians 13:1-6</a:t>
            </a:r>
            <a:endParaRPr lang="en-US" sz="4800" b="1" i="1" dirty="0">
              <a:solidFill>
                <a:schemeClr val="bg1"/>
              </a:solidFill>
            </a:endParaRPr>
          </a:p>
        </p:txBody>
      </p:sp>
    </p:spTree>
    <p:extLst>
      <p:ext uri="{BB962C8B-B14F-4D97-AF65-F5344CB8AC3E}">
        <p14:creationId xmlns:p14="http://schemas.microsoft.com/office/powerpoint/2010/main" val="18982932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4200" b="1" dirty="0" smtClean="0">
                <a:solidFill>
                  <a:srgbClr val="FFFF00"/>
                </a:solidFill>
              </a:rPr>
              <a:t>2</a:t>
            </a:r>
            <a:r>
              <a:rPr lang="en-US" sz="4200" b="1" baseline="30000" dirty="0" smtClean="0">
                <a:solidFill>
                  <a:srgbClr val="FFFF00"/>
                </a:solidFill>
              </a:rPr>
              <a:t>nd</a:t>
            </a:r>
            <a:r>
              <a:rPr lang="en-US" sz="4200" b="1" dirty="0" smtClean="0">
                <a:solidFill>
                  <a:srgbClr val="FFFF00"/>
                </a:solidFill>
              </a:rPr>
              <a:t> Corinthians 13:1-6</a:t>
            </a:r>
            <a:endParaRPr lang="en-US" sz="4200" b="1" dirty="0">
              <a:solidFill>
                <a:srgbClr val="FFFF00"/>
              </a:solidFill>
            </a:endParaRPr>
          </a:p>
        </p:txBody>
      </p:sp>
      <p:sp>
        <p:nvSpPr>
          <p:cNvPr id="4" name="TextBox 3"/>
          <p:cNvSpPr txBox="1"/>
          <p:nvPr/>
        </p:nvSpPr>
        <p:spPr>
          <a:xfrm>
            <a:off x="76200" y="1219200"/>
            <a:ext cx="9067800" cy="5493811"/>
          </a:xfrm>
          <a:prstGeom prst="rect">
            <a:avLst/>
          </a:prstGeom>
          <a:noFill/>
        </p:spPr>
        <p:txBody>
          <a:bodyPr wrap="square" rtlCol="0">
            <a:spAutoFit/>
          </a:bodyPr>
          <a:lstStyle/>
          <a:p>
            <a:r>
              <a:rPr lang="en-US" sz="2700" b="1" baseline="30000" dirty="0">
                <a:solidFill>
                  <a:schemeClr val="bg1"/>
                </a:solidFill>
                <a:latin typeface="Times New Roman"/>
                <a:cs typeface="Times New Roman"/>
              </a:rPr>
              <a:t>1 </a:t>
            </a:r>
            <a:r>
              <a:rPr lang="en-US" sz="2700" dirty="0">
                <a:solidFill>
                  <a:schemeClr val="bg1"/>
                </a:solidFill>
                <a:latin typeface="Times New Roman"/>
                <a:cs typeface="Times New Roman"/>
              </a:rPr>
              <a:t>This will be the third time I am coming to you. “By the mouth of two or three witnesses every word shall be established.” </a:t>
            </a:r>
            <a:r>
              <a:rPr lang="en-US" sz="2700" b="1" baseline="30000" dirty="0">
                <a:solidFill>
                  <a:schemeClr val="bg1"/>
                </a:solidFill>
                <a:latin typeface="Times New Roman"/>
                <a:cs typeface="Times New Roman"/>
              </a:rPr>
              <a:t>2 </a:t>
            </a:r>
            <a:r>
              <a:rPr lang="en-US" sz="2700" dirty="0">
                <a:solidFill>
                  <a:schemeClr val="bg1"/>
                </a:solidFill>
                <a:latin typeface="Times New Roman"/>
                <a:cs typeface="Times New Roman"/>
              </a:rPr>
              <a:t>I have told you before, and foretell as if I were present the second time, and now being absent I write to those who have sinned before, and to all the rest, that if I come again I will not spare — </a:t>
            </a:r>
            <a:r>
              <a:rPr lang="en-US" sz="2700" b="1" baseline="30000" dirty="0">
                <a:solidFill>
                  <a:schemeClr val="bg1"/>
                </a:solidFill>
                <a:latin typeface="Times New Roman"/>
                <a:cs typeface="Times New Roman"/>
              </a:rPr>
              <a:t>3 </a:t>
            </a:r>
            <a:r>
              <a:rPr lang="en-US" sz="2700" dirty="0">
                <a:solidFill>
                  <a:schemeClr val="bg1"/>
                </a:solidFill>
                <a:latin typeface="Times New Roman"/>
                <a:cs typeface="Times New Roman"/>
              </a:rPr>
              <a:t>since you seek a proof of Christ speaking in me, who is not weak toward you, but mighty in you. </a:t>
            </a:r>
            <a:r>
              <a:rPr lang="en-US" sz="2700" b="1" baseline="30000" dirty="0">
                <a:solidFill>
                  <a:schemeClr val="bg1"/>
                </a:solidFill>
                <a:latin typeface="Times New Roman"/>
                <a:cs typeface="Times New Roman"/>
              </a:rPr>
              <a:t>4 </a:t>
            </a:r>
            <a:r>
              <a:rPr lang="en-US" sz="2700" dirty="0">
                <a:solidFill>
                  <a:schemeClr val="bg1"/>
                </a:solidFill>
                <a:latin typeface="Times New Roman"/>
                <a:cs typeface="Times New Roman"/>
              </a:rPr>
              <a:t>For though He was crucified in weakness, yet He lives by the power of God. For we also are weak in Him, but we shall live with Him by the power of God toward you. </a:t>
            </a:r>
            <a:r>
              <a:rPr lang="en-US" sz="2700" b="1" baseline="30000" dirty="0">
                <a:solidFill>
                  <a:schemeClr val="bg1"/>
                </a:solidFill>
                <a:latin typeface="Times New Roman"/>
                <a:cs typeface="Times New Roman"/>
              </a:rPr>
              <a:t>5 </a:t>
            </a:r>
            <a:r>
              <a:rPr lang="en-US" sz="2700" dirty="0">
                <a:solidFill>
                  <a:schemeClr val="bg1"/>
                </a:solidFill>
                <a:latin typeface="Times New Roman"/>
                <a:cs typeface="Times New Roman"/>
              </a:rPr>
              <a:t>Examine yourselves as to whether you are in the faith. Test yourselves. Do you not know yourselves, that Jesus Christ is in you? — unless indeed you </a:t>
            </a:r>
            <a:r>
              <a:rPr lang="en-US" sz="2700" dirty="0" smtClean="0">
                <a:solidFill>
                  <a:schemeClr val="bg1"/>
                </a:solidFill>
                <a:latin typeface="Times New Roman"/>
                <a:cs typeface="Times New Roman"/>
              </a:rPr>
              <a:t>are disqualified. </a:t>
            </a:r>
            <a:r>
              <a:rPr lang="en-US" sz="2700" b="1" baseline="30000" dirty="0" smtClean="0">
                <a:solidFill>
                  <a:schemeClr val="bg1"/>
                </a:solidFill>
                <a:latin typeface="Times New Roman"/>
                <a:cs typeface="Times New Roman"/>
              </a:rPr>
              <a:t>6</a:t>
            </a:r>
            <a:r>
              <a:rPr lang="en-US" sz="2700" b="1" baseline="30000" dirty="0">
                <a:solidFill>
                  <a:schemeClr val="bg1"/>
                </a:solidFill>
                <a:latin typeface="Times New Roman"/>
                <a:cs typeface="Times New Roman"/>
              </a:rPr>
              <a:t> </a:t>
            </a:r>
            <a:r>
              <a:rPr lang="en-US" sz="2700" dirty="0">
                <a:solidFill>
                  <a:schemeClr val="bg1"/>
                </a:solidFill>
                <a:latin typeface="Times New Roman"/>
                <a:cs typeface="Times New Roman"/>
              </a:rPr>
              <a:t>But I trust that you will know that we are not disqualified</a:t>
            </a:r>
            <a:r>
              <a:rPr lang="en-US" sz="2700" dirty="0" smtClean="0">
                <a:solidFill>
                  <a:schemeClr val="bg1"/>
                </a:solidFill>
                <a:latin typeface="Times New Roman"/>
                <a:cs typeface="Times New Roman"/>
              </a:rPr>
              <a:t>.</a:t>
            </a:r>
            <a:endParaRPr lang="en-US" sz="2700" dirty="0">
              <a:solidFill>
                <a:schemeClr val="bg1"/>
              </a:solidFill>
              <a:latin typeface="Times New Roman"/>
              <a:cs typeface="Times New Roman"/>
            </a:endParaRPr>
          </a:p>
        </p:txBody>
      </p:sp>
    </p:spTree>
    <p:extLst>
      <p:ext uri="{BB962C8B-B14F-4D97-AF65-F5344CB8AC3E}">
        <p14:creationId xmlns:p14="http://schemas.microsoft.com/office/powerpoint/2010/main" val="285779681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4200" b="1" dirty="0" smtClean="0">
                <a:solidFill>
                  <a:srgbClr val="FFFF00"/>
                </a:solidFill>
              </a:rPr>
              <a:t>2</a:t>
            </a:r>
            <a:r>
              <a:rPr lang="en-US" sz="4200" b="1" baseline="30000" dirty="0" smtClean="0">
                <a:solidFill>
                  <a:srgbClr val="FFFF00"/>
                </a:solidFill>
              </a:rPr>
              <a:t>nd</a:t>
            </a:r>
            <a:r>
              <a:rPr lang="en-US" sz="4200" b="1" dirty="0" smtClean="0">
                <a:solidFill>
                  <a:srgbClr val="FFFF00"/>
                </a:solidFill>
              </a:rPr>
              <a:t> Corinthians 13:1-6</a:t>
            </a:r>
            <a:endParaRPr lang="en-US" sz="4200" b="1" dirty="0">
              <a:solidFill>
                <a:srgbClr val="FFFF00"/>
              </a:solidFill>
            </a:endParaRPr>
          </a:p>
        </p:txBody>
      </p:sp>
      <p:sp>
        <p:nvSpPr>
          <p:cNvPr id="4" name="TextBox 3"/>
          <p:cNvSpPr txBox="1"/>
          <p:nvPr/>
        </p:nvSpPr>
        <p:spPr>
          <a:xfrm>
            <a:off x="76200" y="1219200"/>
            <a:ext cx="9067800" cy="5493811"/>
          </a:xfrm>
          <a:prstGeom prst="rect">
            <a:avLst/>
          </a:prstGeom>
          <a:noFill/>
        </p:spPr>
        <p:txBody>
          <a:bodyPr wrap="square" rtlCol="0">
            <a:spAutoFit/>
          </a:bodyPr>
          <a:lstStyle/>
          <a:p>
            <a:r>
              <a:rPr lang="en-US" sz="2700" b="1" baseline="30000" dirty="0">
                <a:solidFill>
                  <a:schemeClr val="bg1"/>
                </a:solidFill>
                <a:latin typeface="Times New Roman"/>
                <a:cs typeface="Times New Roman"/>
              </a:rPr>
              <a:t>1 </a:t>
            </a:r>
            <a:r>
              <a:rPr lang="en-US" sz="2700" dirty="0">
                <a:solidFill>
                  <a:schemeClr val="bg1"/>
                </a:solidFill>
                <a:latin typeface="Times New Roman"/>
                <a:cs typeface="Times New Roman"/>
              </a:rPr>
              <a:t>This will be the third time I am coming to you. “By the mouth of two or three witnesses every word shall be established.” </a:t>
            </a:r>
            <a:r>
              <a:rPr lang="en-US" sz="2700" b="1" baseline="30000" dirty="0">
                <a:solidFill>
                  <a:schemeClr val="bg1"/>
                </a:solidFill>
                <a:latin typeface="Times New Roman"/>
                <a:cs typeface="Times New Roman"/>
              </a:rPr>
              <a:t>2 </a:t>
            </a:r>
            <a:r>
              <a:rPr lang="en-US" sz="2700" dirty="0">
                <a:solidFill>
                  <a:schemeClr val="bg1"/>
                </a:solidFill>
                <a:latin typeface="Times New Roman"/>
                <a:cs typeface="Times New Roman"/>
              </a:rPr>
              <a:t>I have told you before, and foretell as if I were present the second time, and now being absent I write to those who have sinned before, and to all the rest, that if I come again I will not spare — </a:t>
            </a:r>
            <a:r>
              <a:rPr lang="en-US" sz="2700" b="1" baseline="30000" dirty="0">
                <a:solidFill>
                  <a:schemeClr val="bg1"/>
                </a:solidFill>
                <a:latin typeface="Times New Roman"/>
                <a:cs typeface="Times New Roman"/>
              </a:rPr>
              <a:t>3 </a:t>
            </a:r>
            <a:r>
              <a:rPr lang="en-US" sz="2700" dirty="0">
                <a:solidFill>
                  <a:schemeClr val="bg1"/>
                </a:solidFill>
                <a:latin typeface="Times New Roman"/>
                <a:cs typeface="Times New Roman"/>
              </a:rPr>
              <a:t>since you seek a proof of Christ speaking in me, who is not weak toward you, but mighty in you. </a:t>
            </a:r>
            <a:r>
              <a:rPr lang="en-US" sz="2700" b="1" baseline="30000" dirty="0">
                <a:solidFill>
                  <a:schemeClr val="bg1"/>
                </a:solidFill>
                <a:latin typeface="Times New Roman"/>
                <a:cs typeface="Times New Roman"/>
              </a:rPr>
              <a:t>4 </a:t>
            </a:r>
            <a:r>
              <a:rPr lang="en-US" sz="2700" dirty="0">
                <a:solidFill>
                  <a:schemeClr val="bg1"/>
                </a:solidFill>
                <a:latin typeface="Times New Roman"/>
                <a:cs typeface="Times New Roman"/>
              </a:rPr>
              <a:t>For though He was crucified in weakness, yet He lives by the power of God. For we also are weak in Him, but we shall live with Him by the power of God toward you. </a:t>
            </a:r>
            <a:r>
              <a:rPr lang="en-US" sz="2700" b="1" baseline="30000" dirty="0">
                <a:solidFill>
                  <a:schemeClr val="bg1"/>
                </a:solidFill>
                <a:latin typeface="Times New Roman"/>
                <a:cs typeface="Times New Roman"/>
              </a:rPr>
              <a:t>5 </a:t>
            </a:r>
            <a:r>
              <a:rPr lang="en-US" sz="2700" dirty="0">
                <a:solidFill>
                  <a:schemeClr val="bg1"/>
                </a:solidFill>
                <a:latin typeface="Times New Roman"/>
                <a:cs typeface="Times New Roman"/>
              </a:rPr>
              <a:t>Examine </a:t>
            </a:r>
            <a:r>
              <a:rPr lang="en-US" sz="2700" u="sng" dirty="0">
                <a:solidFill>
                  <a:schemeClr val="bg1"/>
                </a:solidFill>
                <a:latin typeface="Times New Roman"/>
                <a:cs typeface="Times New Roman"/>
              </a:rPr>
              <a:t>yourselves</a:t>
            </a:r>
            <a:r>
              <a:rPr lang="en-US" sz="2700" dirty="0">
                <a:solidFill>
                  <a:schemeClr val="bg1"/>
                </a:solidFill>
                <a:latin typeface="Times New Roman"/>
                <a:cs typeface="Times New Roman"/>
              </a:rPr>
              <a:t> as to whether you are in the faith. Test yourselves. Do you not know yourselves, that Jesus Christ is in you? — unless indeed you </a:t>
            </a:r>
            <a:r>
              <a:rPr lang="en-US" sz="2700" dirty="0" smtClean="0">
                <a:solidFill>
                  <a:schemeClr val="bg1"/>
                </a:solidFill>
                <a:latin typeface="Times New Roman"/>
                <a:cs typeface="Times New Roman"/>
              </a:rPr>
              <a:t>are disqualified. </a:t>
            </a:r>
            <a:r>
              <a:rPr lang="en-US" sz="2700" b="1" baseline="30000" dirty="0" smtClean="0">
                <a:solidFill>
                  <a:schemeClr val="bg1"/>
                </a:solidFill>
                <a:latin typeface="Times New Roman"/>
                <a:cs typeface="Times New Roman"/>
              </a:rPr>
              <a:t>6</a:t>
            </a:r>
            <a:r>
              <a:rPr lang="en-US" sz="2700" b="1" baseline="30000" dirty="0">
                <a:solidFill>
                  <a:schemeClr val="bg1"/>
                </a:solidFill>
                <a:latin typeface="Times New Roman"/>
                <a:cs typeface="Times New Roman"/>
              </a:rPr>
              <a:t> </a:t>
            </a:r>
            <a:r>
              <a:rPr lang="en-US" sz="2700" dirty="0">
                <a:solidFill>
                  <a:schemeClr val="bg1"/>
                </a:solidFill>
                <a:latin typeface="Times New Roman"/>
                <a:cs typeface="Times New Roman"/>
              </a:rPr>
              <a:t>But I trust that you will know that we are not disqualified</a:t>
            </a:r>
            <a:r>
              <a:rPr lang="en-US" sz="2700" dirty="0" smtClean="0">
                <a:solidFill>
                  <a:schemeClr val="bg1"/>
                </a:solidFill>
                <a:latin typeface="Times New Roman"/>
                <a:cs typeface="Times New Roman"/>
              </a:rPr>
              <a:t>.</a:t>
            </a:r>
            <a:endParaRPr lang="en-US" sz="2700" dirty="0">
              <a:solidFill>
                <a:schemeClr val="bg1"/>
              </a:solidFill>
              <a:latin typeface="Times New Roman"/>
              <a:cs typeface="Times New Roman"/>
            </a:endParaRPr>
          </a:p>
        </p:txBody>
      </p:sp>
    </p:spTree>
    <p:extLst>
      <p:ext uri="{BB962C8B-B14F-4D97-AF65-F5344CB8AC3E}">
        <p14:creationId xmlns:p14="http://schemas.microsoft.com/office/powerpoint/2010/main" val="201634137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4200" b="1" dirty="0" smtClean="0">
                <a:solidFill>
                  <a:srgbClr val="FFFF00"/>
                </a:solidFill>
              </a:rPr>
              <a:t>2</a:t>
            </a:r>
            <a:r>
              <a:rPr lang="en-US" sz="4200" b="1" baseline="30000" dirty="0" smtClean="0">
                <a:solidFill>
                  <a:srgbClr val="FFFF00"/>
                </a:solidFill>
              </a:rPr>
              <a:t>nd</a:t>
            </a:r>
            <a:r>
              <a:rPr lang="en-US" sz="4200" b="1" dirty="0" smtClean="0">
                <a:solidFill>
                  <a:srgbClr val="FFFF00"/>
                </a:solidFill>
              </a:rPr>
              <a:t> Corinthians 13:1-6</a:t>
            </a:r>
            <a:endParaRPr lang="en-US" sz="4200" b="1" dirty="0">
              <a:solidFill>
                <a:srgbClr val="FFFF00"/>
              </a:solidFill>
            </a:endParaRPr>
          </a:p>
        </p:txBody>
      </p:sp>
      <p:sp>
        <p:nvSpPr>
          <p:cNvPr id="4" name="TextBox 3"/>
          <p:cNvSpPr txBox="1"/>
          <p:nvPr/>
        </p:nvSpPr>
        <p:spPr>
          <a:xfrm>
            <a:off x="76200" y="1219200"/>
            <a:ext cx="9067800" cy="5493811"/>
          </a:xfrm>
          <a:prstGeom prst="rect">
            <a:avLst/>
          </a:prstGeom>
          <a:noFill/>
        </p:spPr>
        <p:txBody>
          <a:bodyPr wrap="square" rtlCol="0">
            <a:spAutoFit/>
          </a:bodyPr>
          <a:lstStyle/>
          <a:p>
            <a:r>
              <a:rPr lang="en-US" sz="2700" b="1" baseline="30000" dirty="0">
                <a:solidFill>
                  <a:schemeClr val="bg1"/>
                </a:solidFill>
                <a:latin typeface="Times New Roman"/>
                <a:cs typeface="Times New Roman"/>
              </a:rPr>
              <a:t>1 </a:t>
            </a:r>
            <a:r>
              <a:rPr lang="en-US" sz="2700" dirty="0">
                <a:solidFill>
                  <a:schemeClr val="bg1"/>
                </a:solidFill>
                <a:latin typeface="Times New Roman"/>
                <a:cs typeface="Times New Roman"/>
              </a:rPr>
              <a:t>This will be the third time I am coming to you. “By the mouth of two or three witnesses every word shall be established.” </a:t>
            </a:r>
            <a:r>
              <a:rPr lang="en-US" sz="2700" b="1" baseline="30000" dirty="0">
                <a:solidFill>
                  <a:schemeClr val="bg1"/>
                </a:solidFill>
                <a:latin typeface="Times New Roman"/>
                <a:cs typeface="Times New Roman"/>
              </a:rPr>
              <a:t>2 </a:t>
            </a:r>
            <a:r>
              <a:rPr lang="en-US" sz="2700" dirty="0">
                <a:solidFill>
                  <a:schemeClr val="bg1"/>
                </a:solidFill>
                <a:latin typeface="Times New Roman"/>
                <a:cs typeface="Times New Roman"/>
              </a:rPr>
              <a:t>I have told you before, and foretell as if I were present the second time, and now being absent I write to those who have sinned before, and to all the rest, that if I come again I will not spare — </a:t>
            </a:r>
            <a:r>
              <a:rPr lang="en-US" sz="2700" b="1" baseline="30000" dirty="0">
                <a:solidFill>
                  <a:schemeClr val="bg1"/>
                </a:solidFill>
                <a:latin typeface="Times New Roman"/>
                <a:cs typeface="Times New Roman"/>
              </a:rPr>
              <a:t>3 </a:t>
            </a:r>
            <a:r>
              <a:rPr lang="en-US" sz="2700" dirty="0">
                <a:solidFill>
                  <a:schemeClr val="bg1"/>
                </a:solidFill>
                <a:latin typeface="Times New Roman"/>
                <a:cs typeface="Times New Roman"/>
              </a:rPr>
              <a:t>since you seek a proof of Christ speaking in me, who is not weak toward you, but mighty in you. </a:t>
            </a:r>
            <a:r>
              <a:rPr lang="en-US" sz="2700" b="1" baseline="30000" dirty="0">
                <a:solidFill>
                  <a:schemeClr val="bg1"/>
                </a:solidFill>
                <a:latin typeface="Times New Roman"/>
                <a:cs typeface="Times New Roman"/>
              </a:rPr>
              <a:t>4 </a:t>
            </a:r>
            <a:r>
              <a:rPr lang="en-US" sz="2700" dirty="0">
                <a:solidFill>
                  <a:schemeClr val="bg1"/>
                </a:solidFill>
                <a:latin typeface="Times New Roman"/>
                <a:cs typeface="Times New Roman"/>
              </a:rPr>
              <a:t>For though He was crucified in weakness, yet He lives by the power of God. For we also are weak in Him, but we shall live with Him by the power of God toward you. </a:t>
            </a:r>
            <a:r>
              <a:rPr lang="en-US" sz="2700" b="1" baseline="30000" dirty="0">
                <a:solidFill>
                  <a:schemeClr val="bg1"/>
                </a:solidFill>
                <a:latin typeface="Times New Roman"/>
                <a:cs typeface="Times New Roman"/>
              </a:rPr>
              <a:t>5 </a:t>
            </a:r>
            <a:r>
              <a:rPr lang="en-US" sz="2700" dirty="0">
                <a:solidFill>
                  <a:srgbClr val="FFFF66"/>
                </a:solidFill>
                <a:latin typeface="Times New Roman"/>
                <a:cs typeface="Times New Roman"/>
              </a:rPr>
              <a:t>Examine </a:t>
            </a:r>
            <a:r>
              <a:rPr lang="en-US" sz="2700" u="sng" dirty="0">
                <a:solidFill>
                  <a:srgbClr val="FFFF66"/>
                </a:solidFill>
                <a:latin typeface="Times New Roman"/>
                <a:cs typeface="Times New Roman"/>
              </a:rPr>
              <a:t>yourselves</a:t>
            </a:r>
            <a:r>
              <a:rPr lang="en-US" sz="2700" dirty="0">
                <a:solidFill>
                  <a:srgbClr val="FFFF66"/>
                </a:solidFill>
                <a:latin typeface="Times New Roman"/>
                <a:cs typeface="Times New Roman"/>
              </a:rPr>
              <a:t> as to whether you are in the faith. Test yourselves. Do you not know yourselves, that Jesus Christ is in you? — unless indeed you </a:t>
            </a:r>
            <a:r>
              <a:rPr lang="en-US" sz="2700" dirty="0" smtClean="0">
                <a:solidFill>
                  <a:srgbClr val="FFFF66"/>
                </a:solidFill>
                <a:latin typeface="Times New Roman"/>
                <a:cs typeface="Times New Roman"/>
              </a:rPr>
              <a:t>are disqualified. </a:t>
            </a:r>
            <a:r>
              <a:rPr lang="en-US" sz="2700" b="1" baseline="30000" dirty="0" smtClean="0">
                <a:solidFill>
                  <a:schemeClr val="bg1"/>
                </a:solidFill>
                <a:latin typeface="Times New Roman"/>
                <a:cs typeface="Times New Roman"/>
              </a:rPr>
              <a:t>6</a:t>
            </a:r>
            <a:r>
              <a:rPr lang="en-US" sz="2700" b="1" baseline="30000" dirty="0">
                <a:solidFill>
                  <a:schemeClr val="bg1"/>
                </a:solidFill>
                <a:latin typeface="Times New Roman"/>
                <a:cs typeface="Times New Roman"/>
              </a:rPr>
              <a:t> </a:t>
            </a:r>
            <a:r>
              <a:rPr lang="en-US" sz="2700" dirty="0">
                <a:solidFill>
                  <a:schemeClr val="bg1"/>
                </a:solidFill>
                <a:latin typeface="Times New Roman"/>
                <a:cs typeface="Times New Roman"/>
              </a:rPr>
              <a:t>But I trust that you will know that we are not disqualified</a:t>
            </a:r>
            <a:r>
              <a:rPr lang="en-US" sz="2700" dirty="0" smtClean="0">
                <a:solidFill>
                  <a:schemeClr val="bg1"/>
                </a:solidFill>
                <a:latin typeface="Times New Roman"/>
                <a:cs typeface="Times New Roman"/>
              </a:rPr>
              <a:t>.</a:t>
            </a:r>
            <a:endParaRPr lang="en-US" sz="2700" dirty="0">
              <a:solidFill>
                <a:schemeClr val="bg1"/>
              </a:solidFill>
              <a:latin typeface="Times New Roman"/>
              <a:cs typeface="Times New Roman"/>
            </a:endParaRPr>
          </a:p>
        </p:txBody>
      </p:sp>
    </p:spTree>
    <p:extLst>
      <p:ext uri="{BB962C8B-B14F-4D97-AF65-F5344CB8AC3E}">
        <p14:creationId xmlns:p14="http://schemas.microsoft.com/office/powerpoint/2010/main" val="46165440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r>
              <a:rPr lang="en-US" b="1" dirty="0" smtClean="0">
                <a:solidFill>
                  <a:srgbClr val="FFFF00"/>
                </a:solidFill>
                <a:effectLst>
                  <a:outerShdw blurRad="38100" dist="38100" dir="2700000" algn="tl">
                    <a:srgbClr val="000000">
                      <a:alpha val="43137"/>
                    </a:srgbClr>
                  </a:outerShdw>
                </a:effectLst>
              </a:rPr>
              <a:t>Meaning of “Examine” &amp; “Test”</a:t>
            </a:r>
            <a:endParaRPr lang="en-US" b="1"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838200"/>
            <a:ext cx="9144000" cy="6019800"/>
          </a:xfrm>
        </p:spPr>
        <p:txBody>
          <a:bodyPr>
            <a:normAutofit/>
          </a:bodyPr>
          <a:lstStyle/>
          <a:p>
            <a:pPr>
              <a:spcBef>
                <a:spcPts val="0"/>
              </a:spcBef>
              <a:spcAft>
                <a:spcPts val="400"/>
              </a:spcAft>
              <a:buClr>
                <a:srgbClr val="FFFF00"/>
              </a:buClr>
              <a:buFont typeface="Symbol" pitchFamily="18" charset="2"/>
              <a:buChar char=""/>
            </a:pPr>
            <a:r>
              <a:rPr lang="en-US" b="1" dirty="0" smtClean="0">
                <a:solidFill>
                  <a:srgbClr val="66FFFF"/>
                </a:solidFill>
                <a:effectLst>
                  <a:outerShdw blurRad="38100" dist="38100" dir="2700000" algn="tl">
                    <a:srgbClr val="000000">
                      <a:alpha val="43137"/>
                    </a:srgbClr>
                  </a:outerShdw>
                </a:effectLst>
              </a:rPr>
              <a:t>“Examine” (</a:t>
            </a:r>
            <a:r>
              <a:rPr lang="en-US" b="1" i="1" dirty="0" err="1" smtClean="0">
                <a:solidFill>
                  <a:srgbClr val="FFFF66"/>
                </a:solidFill>
                <a:effectLst>
                  <a:outerShdw blurRad="38100" dist="38100" dir="2700000" algn="tl">
                    <a:srgbClr val="000000">
                      <a:alpha val="43137"/>
                    </a:srgbClr>
                  </a:outerShdw>
                </a:effectLst>
              </a:rPr>
              <a:t>peiradzo</a:t>
            </a:r>
            <a:r>
              <a:rPr lang="en-US" b="1" dirty="0" smtClean="0">
                <a:solidFill>
                  <a:srgbClr val="66FFFF"/>
                </a:solidFill>
                <a:effectLst>
                  <a:outerShdw blurRad="38100" dist="38100" dir="2700000" algn="tl">
                    <a:srgbClr val="000000">
                      <a:alpha val="43137"/>
                    </a:srgbClr>
                  </a:outerShdw>
                </a:effectLst>
              </a:rPr>
              <a:t>)</a:t>
            </a:r>
          </a:p>
          <a:p>
            <a:pPr lvl="1">
              <a:spcBef>
                <a:spcPts val="0"/>
              </a:spcBef>
              <a:spcAft>
                <a:spcPts val="400"/>
              </a:spcAft>
              <a:buClr>
                <a:srgbClr val="66FFFF"/>
              </a:buClr>
              <a:buFont typeface="Wingdings" pitchFamily="2" charset="2"/>
              <a:buChar char="§"/>
            </a:pPr>
            <a:r>
              <a:rPr lang="en-US" dirty="0" smtClean="0">
                <a:solidFill>
                  <a:schemeClr val="bg1"/>
                </a:solidFill>
                <a:effectLst>
                  <a:outerShdw blurRad="38100" dist="38100" dir="2700000" algn="tl">
                    <a:srgbClr val="000000">
                      <a:alpha val="43137"/>
                    </a:srgbClr>
                  </a:outerShdw>
                </a:effectLst>
              </a:rPr>
              <a:t>To try, either in the sense of attempting or of testing; scrutinize, endeavor, discipline</a:t>
            </a:r>
          </a:p>
          <a:p>
            <a:pPr lvl="1">
              <a:spcBef>
                <a:spcPts val="0"/>
              </a:spcBef>
              <a:spcAft>
                <a:spcPts val="400"/>
              </a:spcAft>
              <a:buClr>
                <a:srgbClr val="66FFFF"/>
              </a:buClr>
              <a:buFont typeface="Wingdings" pitchFamily="2" charset="2"/>
              <a:buChar char="§"/>
            </a:pPr>
            <a:r>
              <a:rPr lang="en-US" b="1" dirty="0" smtClean="0">
                <a:solidFill>
                  <a:srgbClr val="FFCC66"/>
                </a:solidFill>
                <a:effectLst>
                  <a:outerShdw blurRad="38100" dist="38100" dir="2700000" algn="tl">
                    <a:srgbClr val="000000">
                      <a:alpha val="43137"/>
                    </a:srgbClr>
                  </a:outerShdw>
                </a:effectLst>
              </a:rPr>
              <a:t>BAG</a:t>
            </a:r>
            <a:r>
              <a:rPr lang="en-US" dirty="0" smtClean="0">
                <a:solidFill>
                  <a:schemeClr val="bg1"/>
                </a:solidFill>
                <a:effectLst>
                  <a:outerShdw blurRad="38100" dist="38100" dir="2700000" algn="tl">
                    <a:srgbClr val="000000">
                      <a:alpha val="43137"/>
                    </a:srgbClr>
                  </a:outerShdw>
                </a:effectLst>
              </a:rPr>
              <a:t>: to discover what kind of a person someone is</a:t>
            </a:r>
          </a:p>
          <a:p>
            <a:pPr lvl="1">
              <a:spcBef>
                <a:spcPts val="0"/>
              </a:spcBef>
              <a:spcAft>
                <a:spcPts val="400"/>
              </a:spcAft>
              <a:buClr>
                <a:srgbClr val="66FFFF"/>
              </a:buClr>
              <a:buFont typeface="Wingdings" pitchFamily="2" charset="2"/>
              <a:buChar char="§"/>
            </a:pPr>
            <a:r>
              <a:rPr lang="en-US" b="1" i="1" dirty="0" smtClean="0">
                <a:solidFill>
                  <a:srgbClr val="FFFF00"/>
                </a:solidFill>
                <a:effectLst>
                  <a:outerShdw blurRad="38100" dist="38100" dir="2700000" algn="tl">
                    <a:srgbClr val="000000">
                      <a:alpha val="43137"/>
                    </a:srgbClr>
                  </a:outerShdw>
                </a:effectLst>
              </a:rPr>
              <a:t>John 6:5-7</a:t>
            </a:r>
            <a:r>
              <a:rPr lang="en-US" sz="2400" dirty="0" smtClean="0">
                <a:solidFill>
                  <a:schemeClr val="bg1"/>
                </a:solidFill>
                <a:effectLst>
                  <a:outerShdw blurRad="38100" dist="38100" dir="2700000" algn="tl">
                    <a:srgbClr val="000000">
                      <a:alpha val="43137"/>
                    </a:srgbClr>
                  </a:outerShdw>
                </a:effectLst>
              </a:rPr>
              <a:t> </a:t>
            </a:r>
            <a:r>
              <a:rPr lang="en-US" dirty="0" smtClean="0">
                <a:solidFill>
                  <a:schemeClr val="bg1"/>
                </a:solidFill>
                <a:effectLst>
                  <a:outerShdw blurRad="38100" dist="38100" dir="2700000" algn="tl">
                    <a:srgbClr val="000000">
                      <a:alpha val="43137"/>
                    </a:srgbClr>
                  </a:outerShdw>
                </a:effectLst>
              </a:rPr>
              <a:t>(note</a:t>
            </a:r>
            <a:r>
              <a:rPr lang="en-US" sz="2000" dirty="0" smtClean="0">
                <a:solidFill>
                  <a:schemeClr val="bg1"/>
                </a:solidFill>
                <a:effectLst>
                  <a:outerShdw blurRad="38100" dist="38100" dir="2700000" algn="tl">
                    <a:srgbClr val="000000">
                      <a:alpha val="43137"/>
                    </a:srgbClr>
                  </a:outerShdw>
                </a:effectLst>
              </a:rPr>
              <a:t> </a:t>
            </a:r>
            <a:r>
              <a:rPr lang="en-US" b="1" i="1" dirty="0" smtClean="0">
                <a:solidFill>
                  <a:srgbClr val="FFFF00"/>
                </a:solidFill>
                <a:effectLst>
                  <a:outerShdw blurRad="38100" dist="38100" dir="2700000" algn="tl">
                    <a:srgbClr val="000000">
                      <a:alpha val="43137"/>
                    </a:srgbClr>
                  </a:outerShdw>
                </a:effectLst>
              </a:rPr>
              <a:t>v.</a:t>
            </a:r>
            <a:r>
              <a:rPr lang="en-US" sz="1800" b="1" i="1" dirty="0" smtClean="0">
                <a:solidFill>
                  <a:srgbClr val="FFFF00"/>
                </a:solidFill>
                <a:effectLst>
                  <a:outerShdw blurRad="38100" dist="38100" dir="2700000" algn="tl">
                    <a:srgbClr val="000000">
                      <a:alpha val="43137"/>
                    </a:srgbClr>
                  </a:outerShdw>
                </a:effectLst>
              </a:rPr>
              <a:t> </a:t>
            </a:r>
            <a:r>
              <a:rPr lang="en-US" b="1" i="1" dirty="0" smtClean="0">
                <a:solidFill>
                  <a:srgbClr val="FFFF00"/>
                </a:solidFill>
                <a:effectLst>
                  <a:outerShdw blurRad="38100" dist="38100" dir="2700000" algn="tl">
                    <a:srgbClr val="000000">
                      <a:alpha val="43137"/>
                    </a:srgbClr>
                  </a:outerShdw>
                </a:effectLst>
              </a:rPr>
              <a:t>6</a:t>
            </a:r>
            <a:r>
              <a:rPr lang="en-US" dirty="0" smtClean="0">
                <a:solidFill>
                  <a:schemeClr val="bg1"/>
                </a:solidFill>
                <a:effectLst>
                  <a:outerShdw blurRad="38100" dist="38100" dir="2700000" algn="tl">
                    <a:srgbClr val="000000">
                      <a:alpha val="43137"/>
                    </a:srgbClr>
                  </a:outerShdw>
                </a:effectLst>
              </a:rPr>
              <a:t>)  Trying Philip before feeding 5000</a:t>
            </a:r>
          </a:p>
          <a:p>
            <a:pPr lvl="1">
              <a:spcBef>
                <a:spcPts val="0"/>
              </a:spcBef>
              <a:spcAft>
                <a:spcPts val="400"/>
              </a:spcAft>
              <a:buClr>
                <a:srgbClr val="66FFFF"/>
              </a:buClr>
              <a:buFont typeface="Wingdings" pitchFamily="2" charset="2"/>
              <a:buChar char="§"/>
            </a:pPr>
            <a:r>
              <a:rPr lang="en-US" b="1" i="1" dirty="0" smtClean="0">
                <a:solidFill>
                  <a:srgbClr val="FFFF66"/>
                </a:solidFill>
                <a:effectLst>
                  <a:outerShdw blurRad="38100" dist="38100" dir="2700000" algn="tl">
                    <a:srgbClr val="000000">
                      <a:alpha val="43137"/>
                    </a:srgbClr>
                  </a:outerShdw>
                </a:effectLst>
              </a:rPr>
              <a:t>Rev. 2:2  </a:t>
            </a:r>
            <a:r>
              <a:rPr lang="en-US" dirty="0" smtClean="0">
                <a:solidFill>
                  <a:schemeClr val="bg1"/>
                </a:solidFill>
                <a:effectLst>
                  <a:outerShdw blurRad="38100" dist="38100" dir="2700000" algn="tl">
                    <a:srgbClr val="000000">
                      <a:alpha val="43137"/>
                    </a:srgbClr>
                  </a:outerShdw>
                </a:effectLst>
              </a:rPr>
              <a:t>Ephesians commended for trying false apostles</a:t>
            </a:r>
            <a:endParaRPr lang="en-US" b="1" i="1" dirty="0" smtClean="0">
              <a:solidFill>
                <a:srgbClr val="FFFF66"/>
              </a:solidFill>
              <a:effectLst>
                <a:outerShdw blurRad="38100" dist="38100" dir="2700000" algn="tl">
                  <a:srgbClr val="000000">
                    <a:alpha val="43137"/>
                  </a:srgbClr>
                </a:outerShdw>
              </a:effectLst>
            </a:endParaRPr>
          </a:p>
          <a:p>
            <a:pPr>
              <a:spcBef>
                <a:spcPts val="0"/>
              </a:spcBef>
              <a:spcAft>
                <a:spcPts val="400"/>
              </a:spcAft>
              <a:buClr>
                <a:srgbClr val="FFFF00"/>
              </a:buClr>
              <a:buFont typeface="Symbol" pitchFamily="18" charset="2"/>
              <a:buChar char=""/>
            </a:pPr>
            <a:r>
              <a:rPr lang="en-US" b="1" dirty="0" smtClean="0">
                <a:solidFill>
                  <a:srgbClr val="66FFFF"/>
                </a:solidFill>
                <a:effectLst>
                  <a:outerShdw blurRad="38100" dist="38100" dir="2700000" algn="tl">
                    <a:srgbClr val="000000">
                      <a:alpha val="43137"/>
                    </a:srgbClr>
                  </a:outerShdw>
                </a:effectLst>
              </a:rPr>
              <a:t>“Test” (</a:t>
            </a:r>
            <a:r>
              <a:rPr lang="en-US" b="1" i="1" dirty="0" err="1" smtClean="0">
                <a:solidFill>
                  <a:srgbClr val="FFFF66"/>
                </a:solidFill>
                <a:effectLst>
                  <a:outerShdw blurRad="38100" dist="38100" dir="2700000" algn="tl">
                    <a:srgbClr val="000000">
                      <a:alpha val="43137"/>
                    </a:srgbClr>
                  </a:outerShdw>
                </a:effectLst>
              </a:rPr>
              <a:t>dokimadzo</a:t>
            </a:r>
            <a:r>
              <a:rPr lang="en-US" b="1" dirty="0" smtClean="0">
                <a:solidFill>
                  <a:srgbClr val="66FFFF"/>
                </a:solidFill>
                <a:effectLst>
                  <a:outerShdw blurRad="38100" dist="38100" dir="2700000" algn="tl">
                    <a:srgbClr val="000000">
                      <a:alpha val="43137"/>
                    </a:srgbClr>
                  </a:outerShdw>
                </a:effectLst>
              </a:rPr>
              <a:t>)</a:t>
            </a:r>
          </a:p>
          <a:p>
            <a:pPr lvl="1">
              <a:spcBef>
                <a:spcPts val="0"/>
              </a:spcBef>
              <a:spcAft>
                <a:spcPts val="400"/>
              </a:spcAft>
              <a:buClr>
                <a:srgbClr val="66FFFF"/>
              </a:buClr>
              <a:buFont typeface="Wingdings" pitchFamily="2" charset="2"/>
              <a:buChar char="§"/>
            </a:pPr>
            <a:r>
              <a:rPr lang="en-US" dirty="0" smtClean="0">
                <a:solidFill>
                  <a:schemeClr val="bg1"/>
                </a:solidFill>
                <a:effectLst>
                  <a:outerShdw blurRad="38100" dist="38100" dir="2700000" algn="tl">
                    <a:srgbClr val="000000">
                      <a:alpha val="43137"/>
                    </a:srgbClr>
                  </a:outerShdw>
                </a:effectLst>
              </a:rPr>
              <a:t>To test, with the expectation of approving</a:t>
            </a:r>
          </a:p>
          <a:p>
            <a:pPr lvl="1">
              <a:spcBef>
                <a:spcPts val="0"/>
              </a:spcBef>
              <a:spcAft>
                <a:spcPts val="400"/>
              </a:spcAft>
              <a:buClr>
                <a:srgbClr val="66FFFF"/>
              </a:buClr>
              <a:buFont typeface="Wingdings" pitchFamily="2" charset="2"/>
              <a:buChar char="§"/>
            </a:pPr>
            <a:r>
              <a:rPr lang="en-US" b="1" i="1" dirty="0" smtClean="0">
                <a:solidFill>
                  <a:srgbClr val="FFFF66"/>
                </a:solidFill>
                <a:effectLst>
                  <a:outerShdw blurRad="38100" dist="38100" dir="2700000" algn="tl">
                    <a:srgbClr val="000000">
                      <a:alpha val="43137"/>
                    </a:srgbClr>
                  </a:outerShdw>
                </a:effectLst>
              </a:rPr>
              <a:t>2</a:t>
            </a:r>
            <a:r>
              <a:rPr lang="en-US" sz="1600" b="1" i="1" dirty="0" smtClean="0">
                <a:solidFill>
                  <a:srgbClr val="FFFF66"/>
                </a:solidFill>
                <a:effectLst>
                  <a:outerShdw blurRad="38100" dist="38100" dir="2700000" algn="tl">
                    <a:srgbClr val="000000">
                      <a:alpha val="43137"/>
                    </a:srgbClr>
                  </a:outerShdw>
                </a:effectLst>
              </a:rPr>
              <a:t> </a:t>
            </a:r>
            <a:r>
              <a:rPr lang="en-US" b="1" i="1" dirty="0" smtClean="0">
                <a:solidFill>
                  <a:srgbClr val="FFFF66"/>
                </a:solidFill>
                <a:effectLst>
                  <a:outerShdw blurRad="38100" dist="38100" dir="2700000" algn="tl">
                    <a:srgbClr val="000000">
                      <a:alpha val="43137"/>
                    </a:srgbClr>
                  </a:outerShdw>
                </a:effectLst>
              </a:rPr>
              <a:t>Cor.</a:t>
            </a:r>
            <a:r>
              <a:rPr lang="en-US" sz="1800" b="1" i="1" dirty="0" smtClean="0">
                <a:solidFill>
                  <a:srgbClr val="FFFF66"/>
                </a:solidFill>
                <a:effectLst>
                  <a:outerShdw blurRad="38100" dist="38100" dir="2700000" algn="tl">
                    <a:srgbClr val="000000">
                      <a:alpha val="43137"/>
                    </a:srgbClr>
                  </a:outerShdw>
                </a:effectLst>
              </a:rPr>
              <a:t> </a:t>
            </a:r>
            <a:r>
              <a:rPr lang="en-US" b="1" i="1" dirty="0" smtClean="0">
                <a:solidFill>
                  <a:srgbClr val="FFFF66"/>
                </a:solidFill>
                <a:effectLst>
                  <a:outerShdw blurRad="38100" dist="38100" dir="2700000" algn="tl">
                    <a:srgbClr val="000000">
                      <a:alpha val="43137"/>
                    </a:srgbClr>
                  </a:outerShdw>
                </a:effectLst>
              </a:rPr>
              <a:t>8:22</a:t>
            </a:r>
            <a:r>
              <a:rPr lang="en-US" sz="1800" b="1" i="1" dirty="0" smtClean="0">
                <a:solidFill>
                  <a:srgbClr val="FFFF66"/>
                </a:solidFill>
                <a:effectLst>
                  <a:outerShdw blurRad="38100" dist="38100" dir="2700000" algn="tl">
                    <a:srgbClr val="000000">
                      <a:alpha val="43137"/>
                    </a:srgbClr>
                  </a:outerShdw>
                </a:effectLst>
              </a:rPr>
              <a:t>  </a:t>
            </a:r>
            <a:r>
              <a:rPr lang="en-US" dirty="0" smtClean="0">
                <a:solidFill>
                  <a:srgbClr val="FFFFFF"/>
                </a:solidFill>
                <a:effectLst>
                  <a:outerShdw blurRad="38100" dist="38100" dir="2700000" algn="tl">
                    <a:srgbClr val="000000">
                      <a:alpha val="43137"/>
                    </a:srgbClr>
                  </a:outerShdw>
                </a:effectLst>
              </a:rPr>
              <a:t>Diligence</a:t>
            </a:r>
            <a:r>
              <a:rPr lang="en-US" sz="2400" dirty="0" smtClean="0">
                <a:solidFill>
                  <a:srgbClr val="FFFFFF"/>
                </a:solidFill>
                <a:effectLst>
                  <a:outerShdw blurRad="38100" dist="38100" dir="2700000" algn="tl">
                    <a:srgbClr val="000000">
                      <a:alpha val="43137"/>
                    </a:srgbClr>
                  </a:outerShdw>
                </a:effectLst>
              </a:rPr>
              <a:t> </a:t>
            </a:r>
            <a:r>
              <a:rPr lang="en-US" dirty="0" smtClean="0">
                <a:solidFill>
                  <a:srgbClr val="FFFFFF"/>
                </a:solidFill>
                <a:effectLst>
                  <a:outerShdw blurRad="38100" dist="38100" dir="2700000" algn="tl">
                    <a:srgbClr val="000000">
                      <a:alpha val="43137"/>
                    </a:srgbClr>
                  </a:outerShdw>
                </a:effectLst>
              </a:rPr>
              <a:t>of</a:t>
            </a:r>
            <a:r>
              <a:rPr lang="en-US" sz="2400" dirty="0" smtClean="0">
                <a:solidFill>
                  <a:srgbClr val="FFFFFF"/>
                </a:solidFill>
                <a:effectLst>
                  <a:outerShdw blurRad="38100" dist="38100" dir="2700000" algn="tl">
                    <a:srgbClr val="000000">
                      <a:alpha val="43137"/>
                    </a:srgbClr>
                  </a:outerShdw>
                </a:effectLst>
              </a:rPr>
              <a:t> </a:t>
            </a:r>
            <a:r>
              <a:rPr lang="en-US" dirty="0" smtClean="0">
                <a:solidFill>
                  <a:srgbClr val="FFFFFF"/>
                </a:solidFill>
                <a:effectLst>
                  <a:outerShdw blurRad="38100" dist="38100" dir="2700000" algn="tl">
                    <a:srgbClr val="000000">
                      <a:alpha val="43137"/>
                    </a:srgbClr>
                  </a:outerShdw>
                </a:effectLst>
              </a:rPr>
              <a:t>Titus</a:t>
            </a:r>
            <a:r>
              <a:rPr lang="en-US" sz="2400" dirty="0" smtClean="0">
                <a:solidFill>
                  <a:srgbClr val="FFFFFF"/>
                </a:solidFill>
                <a:effectLst>
                  <a:outerShdw blurRad="38100" dist="38100" dir="2700000" algn="tl">
                    <a:srgbClr val="000000">
                      <a:alpha val="43137"/>
                    </a:srgbClr>
                  </a:outerShdw>
                </a:effectLst>
              </a:rPr>
              <a:t> </a:t>
            </a:r>
            <a:r>
              <a:rPr lang="en-US" dirty="0" smtClean="0">
                <a:solidFill>
                  <a:srgbClr val="FFFFFF"/>
                </a:solidFill>
                <a:effectLst>
                  <a:outerShdw blurRad="38100" dist="38100" dir="2700000" algn="tl">
                    <a:srgbClr val="000000">
                      <a:alpha val="43137"/>
                    </a:srgbClr>
                  </a:outerShdw>
                </a:effectLst>
              </a:rPr>
              <a:t>had</a:t>
            </a:r>
            <a:r>
              <a:rPr lang="en-US" sz="2400" dirty="0" smtClean="0">
                <a:solidFill>
                  <a:srgbClr val="FFFFFF"/>
                </a:solidFill>
                <a:effectLst>
                  <a:outerShdw blurRad="38100" dist="38100" dir="2700000" algn="tl">
                    <a:srgbClr val="000000">
                      <a:alpha val="43137"/>
                    </a:srgbClr>
                  </a:outerShdw>
                </a:effectLst>
              </a:rPr>
              <a:t> </a:t>
            </a:r>
            <a:r>
              <a:rPr lang="en-US" dirty="0" smtClean="0">
                <a:solidFill>
                  <a:srgbClr val="FFFFFF"/>
                </a:solidFill>
                <a:effectLst>
                  <a:outerShdw blurRad="38100" dist="38100" dir="2700000" algn="tl">
                    <a:srgbClr val="000000">
                      <a:alpha val="43137"/>
                    </a:srgbClr>
                  </a:outerShdw>
                </a:effectLst>
              </a:rPr>
              <a:t>been</a:t>
            </a:r>
            <a:r>
              <a:rPr lang="en-US" sz="2400" dirty="0" smtClean="0">
                <a:solidFill>
                  <a:srgbClr val="FFFFFF"/>
                </a:solidFill>
                <a:effectLst>
                  <a:outerShdw blurRad="38100" dist="38100" dir="2700000" algn="tl">
                    <a:srgbClr val="000000">
                      <a:alpha val="43137"/>
                    </a:srgbClr>
                  </a:outerShdw>
                </a:effectLst>
              </a:rPr>
              <a:t> </a:t>
            </a:r>
            <a:r>
              <a:rPr lang="en-US" dirty="0" smtClean="0">
                <a:solidFill>
                  <a:srgbClr val="FFFFFF"/>
                </a:solidFill>
                <a:effectLst>
                  <a:outerShdw blurRad="38100" dist="38100" dir="2700000" algn="tl">
                    <a:srgbClr val="000000">
                      <a:alpha val="43137"/>
                    </a:srgbClr>
                  </a:outerShdw>
                </a:effectLst>
              </a:rPr>
              <a:t>proven</a:t>
            </a:r>
            <a:r>
              <a:rPr lang="en-US" sz="2400" dirty="0" smtClean="0">
                <a:solidFill>
                  <a:srgbClr val="FFFFFF"/>
                </a:solidFill>
                <a:effectLst>
                  <a:outerShdw blurRad="38100" dist="38100" dir="2700000" algn="tl">
                    <a:srgbClr val="000000">
                      <a:alpha val="43137"/>
                    </a:srgbClr>
                  </a:outerShdw>
                </a:effectLst>
              </a:rPr>
              <a:t> </a:t>
            </a:r>
            <a:r>
              <a:rPr lang="en-US" dirty="0" smtClean="0">
                <a:solidFill>
                  <a:srgbClr val="FFFFFF"/>
                </a:solidFill>
                <a:effectLst>
                  <a:outerShdw blurRad="38100" dist="38100" dir="2700000" algn="tl">
                    <a:srgbClr val="000000">
                      <a:alpha val="43137"/>
                    </a:srgbClr>
                  </a:outerShdw>
                </a:effectLst>
              </a:rPr>
              <a:t>repeatedly</a:t>
            </a:r>
          </a:p>
          <a:p>
            <a:pPr lvl="1">
              <a:spcBef>
                <a:spcPts val="0"/>
              </a:spcBef>
              <a:spcAft>
                <a:spcPts val="400"/>
              </a:spcAft>
              <a:buClr>
                <a:srgbClr val="66FFFF"/>
              </a:buClr>
              <a:buFont typeface="Wingdings" pitchFamily="2" charset="2"/>
              <a:buChar char="§"/>
            </a:pPr>
            <a:r>
              <a:rPr lang="en-US" b="1" i="1" dirty="0" smtClean="0">
                <a:solidFill>
                  <a:srgbClr val="FFFF66"/>
                </a:solidFill>
                <a:effectLst>
                  <a:outerShdw blurRad="38100" dist="38100" dir="2700000" algn="tl">
                    <a:srgbClr val="000000">
                      <a:alpha val="43137"/>
                    </a:srgbClr>
                  </a:outerShdw>
                </a:effectLst>
              </a:rPr>
              <a:t>1 Cor. 11:28  </a:t>
            </a:r>
            <a:r>
              <a:rPr lang="en-US" dirty="0" smtClean="0">
                <a:solidFill>
                  <a:srgbClr val="FFFFFF"/>
                </a:solidFill>
                <a:effectLst>
                  <a:outerShdw blurRad="38100" dist="38100" dir="2700000" algn="tl">
                    <a:srgbClr val="000000">
                      <a:alpha val="43137"/>
                    </a:srgbClr>
                  </a:outerShdw>
                </a:effectLst>
              </a:rPr>
              <a:t>Preparing thoughts in L.S. to be approved</a:t>
            </a:r>
            <a:endParaRPr lang="en-US" b="1" i="1" dirty="0" smtClean="0">
              <a:solidFill>
                <a:srgbClr val="FFFF66"/>
              </a:solidFill>
              <a:effectLst>
                <a:outerShdw blurRad="38100" dist="38100" dir="2700000" algn="tl">
                  <a:srgbClr val="000000">
                    <a:alpha val="43137"/>
                  </a:srgbClr>
                </a:outerShdw>
              </a:effectLst>
            </a:endParaRPr>
          </a:p>
          <a:p>
            <a:pPr lvl="1">
              <a:spcBef>
                <a:spcPts val="0"/>
              </a:spcBef>
              <a:spcAft>
                <a:spcPts val="400"/>
              </a:spcAft>
              <a:buClr>
                <a:srgbClr val="66FFFF"/>
              </a:buClr>
              <a:buFont typeface="Wingdings" pitchFamily="2" charset="2"/>
              <a:buChar char="§"/>
            </a:pPr>
            <a:r>
              <a:rPr lang="en-US" b="1" i="1" dirty="0" smtClean="0">
                <a:solidFill>
                  <a:srgbClr val="FFFF66"/>
                </a:solidFill>
                <a:effectLst>
                  <a:outerShdw blurRad="38100" dist="38100" dir="2700000" algn="tl">
                    <a:srgbClr val="000000">
                      <a:alpha val="43137"/>
                    </a:srgbClr>
                  </a:outerShdw>
                </a:effectLst>
              </a:rPr>
              <a:t>Gal. 6:3-4  </a:t>
            </a:r>
            <a:r>
              <a:rPr lang="en-US" dirty="0" smtClean="0">
                <a:solidFill>
                  <a:srgbClr val="FFFFFF"/>
                </a:solidFill>
                <a:effectLst>
                  <a:outerShdw blurRad="38100" dist="38100" dir="2700000" algn="tl">
                    <a:srgbClr val="000000">
                      <a:alpha val="43137"/>
                    </a:srgbClr>
                  </a:outerShdw>
                </a:effectLst>
              </a:rPr>
              <a:t>Examining our work for joy &amp; acceptance</a:t>
            </a:r>
            <a:endParaRPr lang="en-US" b="1" i="1" dirty="0">
              <a:solidFill>
                <a:srgbClr val="FFFF66"/>
              </a:solidFill>
              <a:effectLst>
                <a:outerShdw blurRad="38100" dist="38100" dir="2700000" algn="tl">
                  <a:srgbClr val="000000">
                    <a:alpha val="43137"/>
                  </a:srgbClr>
                </a:outerShdw>
              </a:effectLst>
            </a:endParaRPr>
          </a:p>
          <a:p>
            <a:pPr>
              <a:spcBef>
                <a:spcPts val="0"/>
              </a:spcBef>
              <a:spcAft>
                <a:spcPts val="400"/>
              </a:spcAft>
              <a:buClr>
                <a:srgbClr val="FFFF00"/>
              </a:buClr>
              <a:buFont typeface="Symbol" pitchFamily="18" charset="2"/>
              <a:buChar char=""/>
            </a:pPr>
            <a:r>
              <a:rPr lang="en-US" dirty="0" smtClean="0">
                <a:solidFill>
                  <a:schemeClr val="bg1"/>
                </a:solidFill>
                <a:effectLst>
                  <a:outerShdw blurRad="38100" dist="38100" dir="2700000" algn="tl">
                    <a:srgbClr val="000000">
                      <a:alpha val="43137"/>
                    </a:srgbClr>
                  </a:outerShdw>
                </a:effectLst>
              </a:rPr>
              <a:t>Their examining &amp; testing focused on Paul, not self</a:t>
            </a:r>
            <a:endParaRPr lang="en-US"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250627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6"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6"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4800" b="1" dirty="0" smtClean="0">
                <a:solidFill>
                  <a:srgbClr val="FFFF00"/>
                </a:solidFill>
                <a:effectLst>
                  <a:outerShdw blurRad="38100" dist="38100" dir="2700000" algn="tl">
                    <a:srgbClr val="000000">
                      <a:alpha val="43137"/>
                    </a:srgbClr>
                  </a:outerShdw>
                </a:effectLst>
              </a:rPr>
              <a:t>Am </a:t>
            </a:r>
            <a:r>
              <a:rPr lang="en-US" sz="4800" b="1" u="sng" dirty="0" smtClean="0">
                <a:solidFill>
                  <a:srgbClr val="FFFF00"/>
                </a:solidFill>
                <a:effectLst>
                  <a:outerShdw blurRad="38100" dist="38100" dir="2700000" algn="tl">
                    <a:srgbClr val="000000">
                      <a:alpha val="43137"/>
                    </a:srgbClr>
                  </a:outerShdw>
                </a:effectLst>
              </a:rPr>
              <a:t>I</a:t>
            </a:r>
            <a:r>
              <a:rPr lang="en-US" sz="4800" b="1" dirty="0" smtClean="0">
                <a:solidFill>
                  <a:srgbClr val="FFFF00"/>
                </a:solidFill>
                <a:effectLst>
                  <a:outerShdw blurRad="38100" dist="38100" dir="2700000" algn="tl">
                    <a:srgbClr val="000000">
                      <a:alpha val="43137"/>
                    </a:srgbClr>
                  </a:outerShdw>
                </a:effectLst>
              </a:rPr>
              <a:t> “In </a:t>
            </a:r>
            <a:r>
              <a:rPr lang="en-US" sz="4800" b="1" dirty="0">
                <a:solidFill>
                  <a:srgbClr val="FFFF00"/>
                </a:solidFill>
                <a:effectLst>
                  <a:outerShdw blurRad="38100" dist="38100" dir="2700000" algn="tl">
                    <a:srgbClr val="000000">
                      <a:alpha val="43137"/>
                    </a:srgbClr>
                  </a:outerShdw>
                </a:effectLst>
              </a:rPr>
              <a:t>T</a:t>
            </a:r>
            <a:r>
              <a:rPr lang="en-US" sz="4800" b="1" dirty="0" smtClean="0">
                <a:solidFill>
                  <a:srgbClr val="FFFF00"/>
                </a:solidFill>
                <a:effectLst>
                  <a:outerShdw blurRad="38100" dist="38100" dir="2700000" algn="tl">
                    <a:srgbClr val="000000">
                      <a:alpha val="43137"/>
                    </a:srgbClr>
                  </a:outerShdw>
                </a:effectLst>
              </a:rPr>
              <a:t>he Faith”?</a:t>
            </a:r>
            <a:endParaRPr lang="en-US" sz="4800" b="1"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219200"/>
            <a:ext cx="9144000" cy="5638800"/>
          </a:xfrm>
        </p:spPr>
        <p:txBody>
          <a:bodyPr>
            <a:normAutofit/>
          </a:bodyPr>
          <a:lstStyle/>
          <a:p>
            <a:pPr>
              <a:spcBef>
                <a:spcPts val="0"/>
              </a:spcBef>
              <a:spcAft>
                <a:spcPts val="800"/>
              </a:spcAft>
              <a:buClr>
                <a:srgbClr val="FFFF00"/>
              </a:buClr>
              <a:buFont typeface="Symbol" pitchFamily="18" charset="2"/>
              <a:buChar char=""/>
            </a:pPr>
            <a:r>
              <a:rPr lang="en-US" dirty="0" smtClean="0">
                <a:solidFill>
                  <a:schemeClr val="bg1"/>
                </a:solidFill>
                <a:effectLst>
                  <a:outerShdw blurRad="38100" dist="38100" dir="2700000" algn="tl">
                    <a:srgbClr val="000000">
                      <a:alpha val="43137"/>
                    </a:srgbClr>
                  </a:outerShdw>
                </a:effectLst>
              </a:rPr>
              <a:t>What is involved with being “in the faith”?</a:t>
            </a:r>
          </a:p>
          <a:p>
            <a:pPr lvl="1">
              <a:spcBef>
                <a:spcPts val="0"/>
              </a:spcBef>
              <a:spcAft>
                <a:spcPts val="800"/>
              </a:spcAft>
              <a:buClr>
                <a:srgbClr val="66FFFF"/>
              </a:buClr>
              <a:buFont typeface="Wingdings" pitchFamily="2" charset="2"/>
              <a:buChar char="§"/>
            </a:pPr>
            <a:r>
              <a:rPr lang="en-US" b="1" i="1" dirty="0" smtClean="0">
                <a:solidFill>
                  <a:srgbClr val="FFFF66"/>
                </a:solidFill>
                <a:effectLst>
                  <a:outerShdw blurRad="38100" dist="38100" dir="2700000" algn="tl">
                    <a:srgbClr val="000000">
                      <a:alpha val="43137"/>
                    </a:srgbClr>
                  </a:outerShdw>
                </a:effectLst>
              </a:rPr>
              <a:t>Acts 14:21-22; 16:4-5  </a:t>
            </a:r>
            <a:r>
              <a:rPr lang="en-US" dirty="0" smtClean="0">
                <a:solidFill>
                  <a:srgbClr val="FFFFFF"/>
                </a:solidFill>
                <a:effectLst>
                  <a:outerShdw blurRad="38100" dist="38100" dir="2700000" algn="tl">
                    <a:srgbClr val="000000">
                      <a:alpha val="43137"/>
                    </a:srgbClr>
                  </a:outerShdw>
                </a:effectLst>
              </a:rPr>
              <a:t>Growing in truth initially obeyed</a:t>
            </a:r>
            <a:endParaRPr lang="en-US" b="1" i="1" dirty="0" smtClean="0">
              <a:solidFill>
                <a:srgbClr val="FFFF66"/>
              </a:solidFill>
              <a:effectLst>
                <a:outerShdw blurRad="38100" dist="38100" dir="2700000" algn="tl">
                  <a:srgbClr val="000000">
                    <a:alpha val="43137"/>
                  </a:srgbClr>
                </a:outerShdw>
              </a:effectLst>
            </a:endParaRPr>
          </a:p>
          <a:p>
            <a:pPr lvl="1">
              <a:spcBef>
                <a:spcPts val="0"/>
              </a:spcBef>
              <a:spcAft>
                <a:spcPts val="800"/>
              </a:spcAft>
              <a:buClr>
                <a:srgbClr val="66FFFF"/>
              </a:buClr>
              <a:buFont typeface="Wingdings" pitchFamily="2" charset="2"/>
              <a:buChar char="§"/>
            </a:pPr>
            <a:r>
              <a:rPr lang="en-US" b="1" i="1" dirty="0" smtClean="0">
                <a:solidFill>
                  <a:srgbClr val="FFFF66"/>
                </a:solidFill>
                <a:effectLst>
                  <a:outerShdw blurRad="38100" dist="38100" dir="2700000" algn="tl">
                    <a:srgbClr val="000000">
                      <a:alpha val="43137"/>
                    </a:srgbClr>
                  </a:outerShdw>
                </a:effectLst>
              </a:rPr>
              <a:t>1 Cor. 16:13  </a:t>
            </a:r>
            <a:r>
              <a:rPr lang="en-US" dirty="0" smtClean="0">
                <a:solidFill>
                  <a:srgbClr val="FFFFFF"/>
                </a:solidFill>
                <a:effectLst>
                  <a:outerShdw blurRad="38100" dist="38100" dir="2700000" algn="tl">
                    <a:srgbClr val="000000">
                      <a:alpha val="43137"/>
                    </a:srgbClr>
                  </a:outerShdw>
                </a:effectLst>
              </a:rPr>
              <a:t>“Stand fast in the faith”</a:t>
            </a:r>
            <a:endParaRPr lang="en-US" b="1" i="1" dirty="0" smtClean="0">
              <a:solidFill>
                <a:srgbClr val="FFFF66"/>
              </a:solidFill>
              <a:effectLst>
                <a:outerShdw blurRad="38100" dist="38100" dir="2700000" algn="tl">
                  <a:srgbClr val="000000">
                    <a:alpha val="43137"/>
                  </a:srgbClr>
                </a:outerShdw>
              </a:effectLst>
            </a:endParaRPr>
          </a:p>
          <a:p>
            <a:pPr lvl="1">
              <a:spcBef>
                <a:spcPts val="0"/>
              </a:spcBef>
              <a:spcAft>
                <a:spcPts val="800"/>
              </a:spcAft>
              <a:buClr>
                <a:srgbClr val="66FFFF"/>
              </a:buClr>
              <a:buFont typeface="Wingdings" pitchFamily="2" charset="2"/>
              <a:buChar char="§"/>
            </a:pPr>
            <a:r>
              <a:rPr lang="en-US" b="1" i="1" dirty="0" smtClean="0">
                <a:solidFill>
                  <a:srgbClr val="FFFF66"/>
                </a:solidFill>
                <a:effectLst>
                  <a:outerShdw blurRad="38100" dist="38100" dir="2700000" algn="tl">
                    <a:srgbClr val="000000">
                      <a:alpha val="43137"/>
                    </a:srgbClr>
                  </a:outerShdw>
                </a:effectLst>
              </a:rPr>
              <a:t>Phil. 1:27-28  </a:t>
            </a:r>
            <a:r>
              <a:rPr lang="en-US" dirty="0" smtClean="0">
                <a:solidFill>
                  <a:srgbClr val="FFFFFF"/>
                </a:solidFill>
                <a:effectLst>
                  <a:outerShdw blurRad="38100" dist="38100" dir="2700000" algn="tl">
                    <a:srgbClr val="000000">
                      <a:alpha val="43137"/>
                    </a:srgbClr>
                  </a:outerShdw>
                </a:effectLst>
              </a:rPr>
              <a:t>Demands diligence &amp; courage to obey</a:t>
            </a:r>
            <a:endParaRPr lang="en-US" b="1" i="1" dirty="0" smtClean="0">
              <a:solidFill>
                <a:srgbClr val="FFFF66"/>
              </a:solidFill>
              <a:effectLst>
                <a:outerShdw blurRad="38100" dist="38100" dir="2700000" algn="tl">
                  <a:srgbClr val="000000">
                    <a:alpha val="43137"/>
                  </a:srgbClr>
                </a:outerShdw>
              </a:effectLst>
            </a:endParaRPr>
          </a:p>
          <a:p>
            <a:pPr lvl="1">
              <a:spcBef>
                <a:spcPts val="0"/>
              </a:spcBef>
              <a:spcAft>
                <a:spcPts val="800"/>
              </a:spcAft>
              <a:buClr>
                <a:srgbClr val="66FFFF"/>
              </a:buClr>
              <a:buFont typeface="Wingdings" pitchFamily="2" charset="2"/>
              <a:buChar char="§"/>
            </a:pPr>
            <a:r>
              <a:rPr lang="en-US" b="1" i="1" dirty="0" smtClean="0">
                <a:solidFill>
                  <a:srgbClr val="FFFF66"/>
                </a:solidFill>
                <a:effectLst>
                  <a:outerShdw blurRad="38100" dist="38100" dir="2700000" algn="tl">
                    <a:srgbClr val="000000">
                      <a:alpha val="43137"/>
                    </a:srgbClr>
                  </a:outerShdw>
                </a:effectLst>
              </a:rPr>
              <a:t>Col.</a:t>
            </a:r>
            <a:r>
              <a:rPr lang="en-US" sz="1600" b="1" i="1" dirty="0" smtClean="0">
                <a:solidFill>
                  <a:srgbClr val="FFFF66"/>
                </a:solidFill>
                <a:effectLst>
                  <a:outerShdw blurRad="38100" dist="38100" dir="2700000" algn="tl">
                    <a:srgbClr val="000000">
                      <a:alpha val="43137"/>
                    </a:srgbClr>
                  </a:outerShdw>
                </a:effectLst>
              </a:rPr>
              <a:t> </a:t>
            </a:r>
            <a:r>
              <a:rPr lang="en-US" b="1" i="1" dirty="0" smtClean="0">
                <a:solidFill>
                  <a:srgbClr val="FFFF66"/>
                </a:solidFill>
                <a:effectLst>
                  <a:outerShdw blurRad="38100" dist="38100" dir="2700000" algn="tl">
                    <a:srgbClr val="000000">
                      <a:alpha val="43137"/>
                    </a:srgbClr>
                  </a:outerShdw>
                </a:effectLst>
              </a:rPr>
              <a:t>1:21-23</a:t>
            </a:r>
            <a:r>
              <a:rPr lang="en-US" sz="1600" b="1" i="1" dirty="0" smtClean="0">
                <a:solidFill>
                  <a:srgbClr val="FFFF66"/>
                </a:solidFill>
                <a:effectLst>
                  <a:outerShdw blurRad="38100" dist="38100" dir="2700000" algn="tl">
                    <a:srgbClr val="000000">
                      <a:alpha val="43137"/>
                    </a:srgbClr>
                  </a:outerShdw>
                </a:effectLst>
              </a:rPr>
              <a:t> </a:t>
            </a:r>
            <a:r>
              <a:rPr lang="en-US" b="1" i="1" dirty="0" smtClean="0">
                <a:solidFill>
                  <a:srgbClr val="FFFF66"/>
                </a:solidFill>
                <a:effectLst>
                  <a:outerShdw blurRad="38100" dist="38100" dir="2700000" algn="tl">
                    <a:srgbClr val="000000">
                      <a:alpha val="43137"/>
                    </a:srgbClr>
                  </a:outerShdw>
                </a:effectLst>
              </a:rPr>
              <a:t> </a:t>
            </a:r>
            <a:r>
              <a:rPr lang="en-US" dirty="0" smtClean="0">
                <a:solidFill>
                  <a:srgbClr val="FFFFFF"/>
                </a:solidFill>
                <a:effectLst>
                  <a:outerShdw blurRad="38100" dist="38100" dir="2700000" algn="tl">
                    <a:srgbClr val="000000">
                      <a:alpha val="43137"/>
                    </a:srgbClr>
                  </a:outerShdw>
                </a:effectLst>
              </a:rPr>
              <a:t>Grounded,</a:t>
            </a:r>
            <a:r>
              <a:rPr lang="en-US" sz="1600" dirty="0" smtClean="0">
                <a:solidFill>
                  <a:srgbClr val="FFFFFF"/>
                </a:solidFill>
                <a:effectLst>
                  <a:outerShdw blurRad="38100" dist="38100" dir="2700000" algn="tl">
                    <a:srgbClr val="000000">
                      <a:alpha val="43137"/>
                    </a:srgbClr>
                  </a:outerShdw>
                </a:effectLst>
              </a:rPr>
              <a:t> </a:t>
            </a:r>
            <a:r>
              <a:rPr lang="en-US" dirty="0" smtClean="0">
                <a:solidFill>
                  <a:srgbClr val="FFFFFF"/>
                </a:solidFill>
                <a:effectLst>
                  <a:outerShdw blurRad="38100" dist="38100" dir="2700000" algn="tl">
                    <a:srgbClr val="000000">
                      <a:alpha val="43137"/>
                    </a:srgbClr>
                  </a:outerShdw>
                </a:effectLst>
              </a:rPr>
              <a:t>steadfast</a:t>
            </a:r>
            <a:r>
              <a:rPr lang="en-US" sz="1800" dirty="0" smtClean="0">
                <a:solidFill>
                  <a:srgbClr val="FFFFFF"/>
                </a:solidFill>
                <a:effectLst>
                  <a:outerShdw blurRad="38100" dist="38100" dir="2700000" algn="tl">
                    <a:srgbClr val="000000">
                      <a:alpha val="43137"/>
                    </a:srgbClr>
                  </a:outerShdw>
                </a:effectLst>
              </a:rPr>
              <a:t> </a:t>
            </a:r>
            <a:r>
              <a:rPr lang="en-US" dirty="0" smtClean="0">
                <a:solidFill>
                  <a:srgbClr val="FFFFFF"/>
                </a:solidFill>
                <a:effectLst>
                  <a:outerShdw blurRad="38100" dist="38100" dir="2700000" algn="tl">
                    <a:srgbClr val="000000">
                      <a:alpha val="43137"/>
                    </a:srgbClr>
                  </a:outerShdw>
                </a:effectLst>
              </a:rPr>
              <a:t>&amp;</a:t>
            </a:r>
            <a:r>
              <a:rPr lang="en-US" sz="1800" dirty="0" smtClean="0">
                <a:solidFill>
                  <a:srgbClr val="FFFFFF"/>
                </a:solidFill>
                <a:effectLst>
                  <a:outerShdw blurRad="38100" dist="38100" dir="2700000" algn="tl">
                    <a:srgbClr val="000000">
                      <a:alpha val="43137"/>
                    </a:srgbClr>
                  </a:outerShdw>
                </a:effectLst>
              </a:rPr>
              <a:t> </a:t>
            </a:r>
            <a:r>
              <a:rPr lang="en-US" dirty="0" smtClean="0">
                <a:solidFill>
                  <a:srgbClr val="FFFFFF"/>
                </a:solidFill>
                <a:effectLst>
                  <a:outerShdw blurRad="38100" dist="38100" dir="2700000" algn="tl">
                    <a:srgbClr val="000000">
                      <a:alpha val="43137"/>
                    </a:srgbClr>
                  </a:outerShdw>
                </a:effectLst>
              </a:rPr>
              <a:t>unmoved</a:t>
            </a:r>
            <a:r>
              <a:rPr lang="en-US" sz="2000" dirty="0" smtClean="0">
                <a:solidFill>
                  <a:srgbClr val="FFFFFF"/>
                </a:solidFill>
                <a:effectLst>
                  <a:outerShdw blurRad="38100" dist="38100" dir="2700000" algn="tl">
                    <a:srgbClr val="000000">
                      <a:alpha val="43137"/>
                    </a:srgbClr>
                  </a:outerShdw>
                </a:effectLst>
              </a:rPr>
              <a:t> </a:t>
            </a:r>
            <a:r>
              <a:rPr lang="en-US" dirty="0" smtClean="0">
                <a:solidFill>
                  <a:srgbClr val="FFFFFF"/>
                </a:solidFill>
                <a:effectLst>
                  <a:outerShdw blurRad="38100" dist="38100" dir="2700000" algn="tl">
                    <a:srgbClr val="000000">
                      <a:alpha val="43137"/>
                    </a:srgbClr>
                  </a:outerShdw>
                </a:effectLst>
              </a:rPr>
              <a:t>from</a:t>
            </a:r>
            <a:r>
              <a:rPr lang="en-US" sz="2000" dirty="0" smtClean="0">
                <a:solidFill>
                  <a:srgbClr val="FFFFFF"/>
                </a:solidFill>
                <a:effectLst>
                  <a:outerShdw blurRad="38100" dist="38100" dir="2700000" algn="tl">
                    <a:srgbClr val="000000">
                      <a:alpha val="43137"/>
                    </a:srgbClr>
                  </a:outerShdw>
                </a:effectLst>
              </a:rPr>
              <a:t> </a:t>
            </a:r>
            <a:r>
              <a:rPr lang="en-US" dirty="0" smtClean="0">
                <a:solidFill>
                  <a:srgbClr val="FFFFFF"/>
                </a:solidFill>
                <a:effectLst>
                  <a:outerShdw blurRad="38100" dist="38100" dir="2700000" algn="tl">
                    <a:srgbClr val="000000">
                      <a:alpha val="43137"/>
                    </a:srgbClr>
                  </a:outerShdw>
                </a:effectLst>
              </a:rPr>
              <a:t>gospel</a:t>
            </a:r>
            <a:endParaRPr lang="en-US" b="1" i="1" dirty="0" smtClean="0">
              <a:solidFill>
                <a:srgbClr val="FFFFFF"/>
              </a:solidFill>
              <a:effectLst>
                <a:outerShdw blurRad="38100" dist="38100" dir="2700000" algn="tl">
                  <a:srgbClr val="000000">
                    <a:alpha val="43137"/>
                  </a:srgbClr>
                </a:outerShdw>
              </a:effectLst>
            </a:endParaRPr>
          </a:p>
          <a:p>
            <a:pPr lvl="1">
              <a:spcBef>
                <a:spcPts val="0"/>
              </a:spcBef>
              <a:spcAft>
                <a:spcPts val="800"/>
              </a:spcAft>
              <a:buClr>
                <a:srgbClr val="66FFFF"/>
              </a:buClr>
              <a:buFont typeface="Wingdings" pitchFamily="2" charset="2"/>
              <a:buChar char="§"/>
            </a:pPr>
            <a:r>
              <a:rPr lang="en-US" b="1" i="1" dirty="0" smtClean="0">
                <a:solidFill>
                  <a:srgbClr val="FFFF66"/>
                </a:solidFill>
                <a:effectLst>
                  <a:outerShdw blurRad="38100" dist="38100" dir="2700000" algn="tl">
                    <a:srgbClr val="000000">
                      <a:alpha val="43137"/>
                    </a:srgbClr>
                  </a:outerShdw>
                </a:effectLst>
              </a:rPr>
              <a:t>Titus 1:13-14  </a:t>
            </a:r>
            <a:r>
              <a:rPr lang="en-US" dirty="0" smtClean="0">
                <a:solidFill>
                  <a:srgbClr val="FFFFFF"/>
                </a:solidFill>
                <a:effectLst>
                  <a:outerShdw blurRad="38100" dist="38100" dir="2700000" algn="tl">
                    <a:srgbClr val="000000">
                      <a:alpha val="43137"/>
                    </a:srgbClr>
                  </a:outerShdw>
                </a:effectLst>
              </a:rPr>
              <a:t>“Sound in faith” if not turned from truth</a:t>
            </a:r>
            <a:endParaRPr lang="en-US" b="1" i="1" dirty="0" smtClean="0">
              <a:solidFill>
                <a:srgbClr val="FFFF66"/>
              </a:solidFill>
              <a:effectLst>
                <a:outerShdw blurRad="38100" dist="38100" dir="2700000" algn="tl">
                  <a:srgbClr val="000000">
                    <a:alpha val="43137"/>
                  </a:srgbClr>
                </a:outerShdw>
              </a:effectLst>
            </a:endParaRPr>
          </a:p>
          <a:p>
            <a:pPr>
              <a:spcBef>
                <a:spcPts val="0"/>
              </a:spcBef>
              <a:spcAft>
                <a:spcPts val="800"/>
              </a:spcAft>
              <a:buClr>
                <a:srgbClr val="FFFF00"/>
              </a:buClr>
              <a:buFont typeface="Symbol" pitchFamily="18" charset="2"/>
              <a:buChar char=""/>
            </a:pPr>
            <a:r>
              <a:rPr lang="en-US" dirty="0" smtClean="0">
                <a:solidFill>
                  <a:schemeClr val="bg1"/>
                </a:solidFill>
                <a:effectLst>
                  <a:outerShdw blurRad="38100" dist="38100" dir="2700000" algn="tl">
                    <a:srgbClr val="000000">
                      <a:alpha val="43137"/>
                    </a:srgbClr>
                  </a:outerShdw>
                </a:effectLst>
              </a:rPr>
              <a:t>To be “in the faith” requires that we know, grow &amp; abide in “the faith once for all delivered” (</a:t>
            </a:r>
            <a:r>
              <a:rPr lang="en-US" b="1" i="1" dirty="0" smtClean="0">
                <a:solidFill>
                  <a:srgbClr val="FFFF66"/>
                </a:solidFill>
                <a:effectLst>
                  <a:outerShdw blurRad="38100" dist="38100" dir="2700000" algn="tl">
                    <a:srgbClr val="000000">
                      <a:alpha val="43137"/>
                    </a:srgbClr>
                  </a:outerShdw>
                </a:effectLst>
              </a:rPr>
              <a:t>Jude 3</a:t>
            </a:r>
            <a:r>
              <a:rPr lang="en-US" dirty="0" smtClean="0">
                <a:solidFill>
                  <a:schemeClr val="bg1"/>
                </a:solidFill>
                <a:effectLst>
                  <a:outerShdw blurRad="38100" dist="38100" dir="2700000" algn="tl">
                    <a:srgbClr val="000000">
                      <a:alpha val="43137"/>
                    </a:srgbClr>
                  </a:outerShdw>
                </a:effectLst>
              </a:rPr>
              <a:t>)</a:t>
            </a:r>
          </a:p>
          <a:p>
            <a:pPr>
              <a:spcBef>
                <a:spcPts val="0"/>
              </a:spcBef>
              <a:spcAft>
                <a:spcPts val="800"/>
              </a:spcAft>
              <a:buClr>
                <a:srgbClr val="FFFF00"/>
              </a:buClr>
              <a:buFont typeface="Symbol" pitchFamily="18" charset="2"/>
              <a:buChar char=""/>
            </a:pPr>
            <a:r>
              <a:rPr lang="en-US" dirty="0" smtClean="0">
                <a:solidFill>
                  <a:schemeClr val="bg1"/>
                </a:solidFill>
                <a:effectLst>
                  <a:outerShdw blurRad="38100" dist="38100" dir="2700000" algn="tl">
                    <a:srgbClr val="000000">
                      <a:alpha val="43137"/>
                    </a:srgbClr>
                  </a:outerShdw>
                </a:effectLst>
              </a:rPr>
              <a:t>Gospel of Christ = “The Faith”</a:t>
            </a:r>
          </a:p>
          <a:p>
            <a:pPr>
              <a:spcBef>
                <a:spcPts val="0"/>
              </a:spcBef>
              <a:spcAft>
                <a:spcPts val="800"/>
              </a:spcAft>
              <a:buClr>
                <a:srgbClr val="FFFF00"/>
              </a:buClr>
              <a:buFont typeface="Symbol" pitchFamily="18" charset="2"/>
              <a:buChar char=""/>
            </a:pPr>
            <a:r>
              <a:rPr lang="en-US" dirty="0" smtClean="0">
                <a:solidFill>
                  <a:schemeClr val="bg1"/>
                </a:solidFill>
                <a:effectLst>
                  <a:outerShdw blurRad="38100" dist="38100" dir="2700000" algn="tl">
                    <a:srgbClr val="000000">
                      <a:alpha val="43137"/>
                    </a:srgbClr>
                  </a:outerShdw>
                </a:effectLst>
              </a:rPr>
              <a:t>Faith required is more than a mental acceptance</a:t>
            </a:r>
            <a:endParaRPr lang="en-US"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86556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500" fill="hold"/>
                                        <p:tgtEl>
                                          <p:spTgt spid="3">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ppt_x</p:attrName>
                                        </p:attrNameLst>
                                      </p:cBhvr>
                                      <p:tavLst>
                                        <p:tav tm="0">
                                          <p:val>
                                            <p:strVal val="#ppt_x-#ppt_w/2"/>
                                          </p:val>
                                        </p:tav>
                                        <p:tav tm="100000">
                                          <p:val>
                                            <p:strVal val="#ppt_x"/>
                                          </p:val>
                                        </p:tav>
                                      </p:tavLst>
                                    </p:anim>
                                    <p:anim calcmode="lin" valueType="num">
                                      <p:cBhvr>
                                        <p:cTn id="48"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4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17" presetClass="entr" presetSubtype="8"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500" fill="hold"/>
                                        <p:tgtEl>
                                          <p:spTgt spid="3">
                                            <p:txEl>
                                              <p:pRg st="6" end="6"/>
                                            </p:txEl>
                                          </p:spTgt>
                                        </p:tgtEl>
                                        <p:attrNameLst>
                                          <p:attrName>ppt_x</p:attrName>
                                        </p:attrNameLst>
                                      </p:cBhvr>
                                      <p:tavLst>
                                        <p:tav tm="0">
                                          <p:val>
                                            <p:strVal val="#ppt_x-#ppt_w/2"/>
                                          </p:val>
                                        </p:tav>
                                        <p:tav tm="100000">
                                          <p:val>
                                            <p:strVal val="#ppt_x"/>
                                          </p:val>
                                        </p:tav>
                                      </p:tavLst>
                                    </p:anim>
                                    <p:anim calcmode="lin" valueType="num">
                                      <p:cBhvr>
                                        <p:cTn id="56"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5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8" dur="5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17" presetClass="entr" presetSubtype="8"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500" fill="hold"/>
                                        <p:tgtEl>
                                          <p:spTgt spid="3">
                                            <p:txEl>
                                              <p:pRg st="7" end="7"/>
                                            </p:txEl>
                                          </p:spTgt>
                                        </p:tgtEl>
                                        <p:attrNameLst>
                                          <p:attrName>ppt_x</p:attrName>
                                        </p:attrNameLst>
                                      </p:cBhvr>
                                      <p:tavLst>
                                        <p:tav tm="0">
                                          <p:val>
                                            <p:strVal val="#ppt_x-#ppt_w/2"/>
                                          </p:val>
                                        </p:tav>
                                        <p:tav tm="100000">
                                          <p:val>
                                            <p:strVal val="#ppt_x"/>
                                          </p:val>
                                        </p:tav>
                                      </p:tavLst>
                                    </p:anim>
                                    <p:anim calcmode="lin" valueType="num">
                                      <p:cBhvr>
                                        <p:cTn id="64" dur="500" fill="hold"/>
                                        <p:tgtEl>
                                          <p:spTgt spid="3">
                                            <p:txEl>
                                              <p:pRg st="7" end="7"/>
                                            </p:txEl>
                                          </p:spTgt>
                                        </p:tgtEl>
                                        <p:attrNameLst>
                                          <p:attrName>ppt_y</p:attrName>
                                        </p:attrNameLst>
                                      </p:cBhvr>
                                      <p:tavLst>
                                        <p:tav tm="0">
                                          <p:val>
                                            <p:strVal val="#ppt_y"/>
                                          </p:val>
                                        </p:tav>
                                        <p:tav tm="100000">
                                          <p:val>
                                            <p:strVal val="#ppt_y"/>
                                          </p:val>
                                        </p:tav>
                                      </p:tavLst>
                                    </p:anim>
                                    <p:anim calcmode="lin" valueType="num">
                                      <p:cBhvr>
                                        <p:cTn id="65"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6" dur="5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67" fill="hold">
                      <p:stCondLst>
                        <p:cond delay="indefinite"/>
                      </p:stCondLst>
                      <p:childTnLst>
                        <p:par>
                          <p:cTn id="68" fill="hold">
                            <p:stCondLst>
                              <p:cond delay="0"/>
                            </p:stCondLst>
                            <p:childTnLst>
                              <p:par>
                                <p:cTn id="69" presetID="17" presetClass="entr" presetSubtype="8" fill="hold" grpId="0" nodeType="clickEffect">
                                  <p:stCondLst>
                                    <p:cond delay="0"/>
                                  </p:stCondLst>
                                  <p:childTnLst>
                                    <p:set>
                                      <p:cBhvr>
                                        <p:cTn id="70" dur="1" fill="hold">
                                          <p:stCondLst>
                                            <p:cond delay="0"/>
                                          </p:stCondLst>
                                        </p:cTn>
                                        <p:tgtEl>
                                          <p:spTgt spid="3">
                                            <p:txEl>
                                              <p:pRg st="8" end="8"/>
                                            </p:txEl>
                                          </p:spTgt>
                                        </p:tgtEl>
                                        <p:attrNameLst>
                                          <p:attrName>style.visibility</p:attrName>
                                        </p:attrNameLst>
                                      </p:cBhvr>
                                      <p:to>
                                        <p:strVal val="visible"/>
                                      </p:to>
                                    </p:set>
                                    <p:anim calcmode="lin" valueType="num">
                                      <p:cBhvr>
                                        <p:cTn id="71" dur="500" fill="hold"/>
                                        <p:tgtEl>
                                          <p:spTgt spid="3">
                                            <p:txEl>
                                              <p:pRg st="8" end="8"/>
                                            </p:txEl>
                                          </p:spTgt>
                                        </p:tgtEl>
                                        <p:attrNameLst>
                                          <p:attrName>ppt_x</p:attrName>
                                        </p:attrNameLst>
                                      </p:cBhvr>
                                      <p:tavLst>
                                        <p:tav tm="0">
                                          <p:val>
                                            <p:strVal val="#ppt_x-#ppt_w/2"/>
                                          </p:val>
                                        </p:tav>
                                        <p:tav tm="100000">
                                          <p:val>
                                            <p:strVal val="#ppt_x"/>
                                          </p:val>
                                        </p:tav>
                                      </p:tavLst>
                                    </p:anim>
                                    <p:anim calcmode="lin" valueType="num">
                                      <p:cBhvr>
                                        <p:cTn id="72" dur="500" fill="hold"/>
                                        <p:tgtEl>
                                          <p:spTgt spid="3">
                                            <p:txEl>
                                              <p:pRg st="8" end="8"/>
                                            </p:txEl>
                                          </p:spTgt>
                                        </p:tgtEl>
                                        <p:attrNameLst>
                                          <p:attrName>ppt_y</p:attrName>
                                        </p:attrNameLst>
                                      </p:cBhvr>
                                      <p:tavLst>
                                        <p:tav tm="0">
                                          <p:val>
                                            <p:strVal val="#ppt_y"/>
                                          </p:val>
                                        </p:tav>
                                        <p:tav tm="100000">
                                          <p:val>
                                            <p:strVal val="#ppt_y"/>
                                          </p:val>
                                        </p:tav>
                                      </p:tavLst>
                                    </p:anim>
                                    <p:anim calcmode="lin" valueType="num">
                                      <p:cBhvr>
                                        <p:cTn id="7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74" dur="5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sz="4800" b="1" dirty="0" smtClean="0">
                <a:solidFill>
                  <a:srgbClr val="FFFF00"/>
                </a:solidFill>
                <a:effectLst>
                  <a:outerShdw blurRad="38100" dist="38100" dir="2700000" algn="tl">
                    <a:srgbClr val="000000">
                      <a:alpha val="43137"/>
                    </a:srgbClr>
                  </a:outerShdw>
                </a:effectLst>
              </a:rPr>
              <a:t>Is Jesus Christ in Me?</a:t>
            </a:r>
            <a:endParaRPr lang="en-US" sz="4800" b="1"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990600"/>
            <a:ext cx="9220200" cy="5867400"/>
          </a:xfrm>
        </p:spPr>
        <p:txBody>
          <a:bodyPr>
            <a:normAutofit/>
          </a:bodyPr>
          <a:lstStyle/>
          <a:p>
            <a:pPr>
              <a:spcBef>
                <a:spcPts val="0"/>
              </a:spcBef>
              <a:spcAft>
                <a:spcPts val="600"/>
              </a:spcAft>
              <a:buClr>
                <a:srgbClr val="FFFF00"/>
              </a:buClr>
              <a:buFont typeface="Symbol" pitchFamily="18" charset="2"/>
              <a:buChar char=""/>
            </a:pPr>
            <a:r>
              <a:rPr lang="en-US" dirty="0" smtClean="0">
                <a:solidFill>
                  <a:schemeClr val="bg1"/>
                </a:solidFill>
                <a:effectLst>
                  <a:outerShdw blurRad="38100" dist="38100" dir="2700000" algn="tl">
                    <a:srgbClr val="000000">
                      <a:alpha val="43137"/>
                    </a:srgbClr>
                  </a:outerShdw>
                </a:effectLst>
              </a:rPr>
              <a:t>Jesus Christ is in the Christian when living by faith</a:t>
            </a:r>
          </a:p>
          <a:p>
            <a:pPr lvl="1">
              <a:spcBef>
                <a:spcPts val="0"/>
              </a:spcBef>
              <a:spcAft>
                <a:spcPts val="600"/>
              </a:spcAft>
              <a:buClr>
                <a:srgbClr val="66FFFF"/>
              </a:buClr>
              <a:buFont typeface="Wingdings" pitchFamily="2" charset="2"/>
              <a:buChar char="§"/>
            </a:pPr>
            <a:r>
              <a:rPr lang="en-US" b="1" i="1" dirty="0" smtClean="0">
                <a:solidFill>
                  <a:srgbClr val="FFFF66"/>
                </a:solidFill>
                <a:effectLst>
                  <a:outerShdw blurRad="38100" dist="38100" dir="2700000" algn="tl">
                    <a:srgbClr val="000000">
                      <a:alpha val="43137"/>
                    </a:srgbClr>
                  </a:outerShdw>
                </a:effectLst>
              </a:rPr>
              <a:t>John 17:14-23  </a:t>
            </a:r>
            <a:r>
              <a:rPr lang="en-US" dirty="0" smtClean="0">
                <a:solidFill>
                  <a:schemeClr val="bg1"/>
                </a:solidFill>
                <a:effectLst>
                  <a:outerShdw blurRad="38100" dist="38100" dir="2700000" algn="tl">
                    <a:srgbClr val="000000">
                      <a:alpha val="43137"/>
                    </a:srgbClr>
                  </a:outerShdw>
                </a:effectLst>
              </a:rPr>
              <a:t>Gospel of Christ is </a:t>
            </a:r>
            <a:r>
              <a:rPr lang="en-US" b="1" u="sng" dirty="0" smtClean="0">
                <a:solidFill>
                  <a:schemeClr val="bg1"/>
                </a:solidFill>
                <a:effectLst>
                  <a:outerShdw blurRad="38100" dist="38100" dir="2700000" algn="tl">
                    <a:srgbClr val="000000">
                      <a:alpha val="43137"/>
                    </a:srgbClr>
                  </a:outerShdw>
                </a:effectLst>
              </a:rPr>
              <a:t>how</a:t>
            </a:r>
            <a:r>
              <a:rPr lang="en-US" dirty="0" smtClean="0">
                <a:solidFill>
                  <a:schemeClr val="bg1"/>
                </a:solidFill>
                <a:effectLst>
                  <a:outerShdw blurRad="38100" dist="38100" dir="2700000" algn="tl">
                    <a:srgbClr val="000000">
                      <a:alpha val="43137"/>
                    </a:srgbClr>
                  </a:outerShdw>
                </a:effectLst>
              </a:rPr>
              <a:t> Christ is in us</a:t>
            </a:r>
            <a:endParaRPr lang="en-US" b="1" i="1" dirty="0" smtClean="0">
              <a:solidFill>
                <a:srgbClr val="FFFF66"/>
              </a:solidFill>
              <a:effectLst>
                <a:outerShdw blurRad="38100" dist="38100" dir="2700000" algn="tl">
                  <a:srgbClr val="000000">
                    <a:alpha val="43137"/>
                  </a:srgbClr>
                </a:outerShdw>
              </a:effectLst>
            </a:endParaRPr>
          </a:p>
          <a:p>
            <a:pPr lvl="1">
              <a:spcBef>
                <a:spcPts val="0"/>
              </a:spcBef>
              <a:spcAft>
                <a:spcPts val="600"/>
              </a:spcAft>
              <a:buClr>
                <a:srgbClr val="66FFFF"/>
              </a:buClr>
              <a:buFont typeface="Wingdings" pitchFamily="2" charset="2"/>
              <a:buChar char="§"/>
            </a:pPr>
            <a:r>
              <a:rPr lang="en-US" b="1" i="1" dirty="0" smtClean="0">
                <a:solidFill>
                  <a:srgbClr val="FFFF66"/>
                </a:solidFill>
                <a:effectLst>
                  <a:outerShdw blurRad="38100" dist="38100" dir="2700000" algn="tl">
                    <a:srgbClr val="000000">
                      <a:alpha val="43137"/>
                    </a:srgbClr>
                  </a:outerShdw>
                </a:effectLst>
              </a:rPr>
              <a:t>Rom. 8:5-10  </a:t>
            </a:r>
            <a:r>
              <a:rPr lang="en-US" dirty="0" smtClean="0">
                <a:solidFill>
                  <a:srgbClr val="FFFFFF"/>
                </a:solidFill>
                <a:effectLst>
                  <a:outerShdw blurRad="38100" dist="38100" dir="2700000" algn="tl">
                    <a:srgbClr val="000000">
                      <a:alpha val="43137"/>
                    </a:srgbClr>
                  </a:outerShdw>
                </a:effectLst>
              </a:rPr>
              <a:t>Demands mind guided by Spirit, not carnal</a:t>
            </a:r>
            <a:endParaRPr lang="en-US" b="1" i="1" dirty="0" smtClean="0">
              <a:solidFill>
                <a:srgbClr val="FFFF66"/>
              </a:solidFill>
              <a:effectLst>
                <a:outerShdw blurRad="38100" dist="38100" dir="2700000" algn="tl">
                  <a:srgbClr val="000000">
                    <a:alpha val="43137"/>
                  </a:srgbClr>
                </a:outerShdw>
              </a:effectLst>
            </a:endParaRPr>
          </a:p>
          <a:p>
            <a:pPr lvl="1">
              <a:spcBef>
                <a:spcPts val="0"/>
              </a:spcBef>
              <a:spcAft>
                <a:spcPts val="600"/>
              </a:spcAft>
              <a:buClr>
                <a:srgbClr val="66FFFF"/>
              </a:buClr>
              <a:buFont typeface="Wingdings" pitchFamily="2" charset="2"/>
              <a:buChar char="§"/>
            </a:pPr>
            <a:r>
              <a:rPr lang="en-US" b="1" i="1" dirty="0" smtClean="0">
                <a:solidFill>
                  <a:srgbClr val="FFFF66"/>
                </a:solidFill>
                <a:effectLst>
                  <a:outerShdw blurRad="38100" dist="38100" dir="2700000" algn="tl">
                    <a:srgbClr val="000000">
                      <a:alpha val="43137"/>
                    </a:srgbClr>
                  </a:outerShdw>
                </a:effectLst>
              </a:rPr>
              <a:t>Gal. 2:20  </a:t>
            </a:r>
            <a:r>
              <a:rPr lang="en-US" dirty="0" smtClean="0">
                <a:solidFill>
                  <a:srgbClr val="FFFFFF"/>
                </a:solidFill>
                <a:effectLst>
                  <a:outerShdw blurRad="38100" dist="38100" dir="2700000" algn="tl">
                    <a:srgbClr val="000000">
                      <a:alpha val="43137"/>
                    </a:srgbClr>
                  </a:outerShdw>
                </a:effectLst>
              </a:rPr>
              <a:t>Demands crucifying old life &amp; living by faith</a:t>
            </a:r>
            <a:endParaRPr lang="en-US" b="1" i="1" dirty="0" smtClean="0">
              <a:solidFill>
                <a:srgbClr val="FFFF66"/>
              </a:solidFill>
              <a:effectLst>
                <a:outerShdw blurRad="38100" dist="38100" dir="2700000" algn="tl">
                  <a:srgbClr val="000000">
                    <a:alpha val="43137"/>
                  </a:srgbClr>
                </a:outerShdw>
              </a:effectLst>
            </a:endParaRPr>
          </a:p>
          <a:p>
            <a:pPr lvl="1">
              <a:spcBef>
                <a:spcPts val="0"/>
              </a:spcBef>
              <a:spcAft>
                <a:spcPts val="600"/>
              </a:spcAft>
              <a:buClr>
                <a:srgbClr val="66FFFF"/>
              </a:buClr>
              <a:buFont typeface="Wingdings" pitchFamily="2" charset="2"/>
              <a:buChar char="§"/>
            </a:pPr>
            <a:r>
              <a:rPr lang="en-US" b="1" i="1" dirty="0" smtClean="0">
                <a:solidFill>
                  <a:srgbClr val="FFFF66"/>
                </a:solidFill>
                <a:effectLst>
                  <a:outerShdw blurRad="38100" dist="38100" dir="2700000" algn="tl">
                    <a:srgbClr val="000000">
                      <a:alpha val="43137"/>
                    </a:srgbClr>
                  </a:outerShdw>
                </a:effectLst>
              </a:rPr>
              <a:t>Eph.</a:t>
            </a:r>
            <a:r>
              <a:rPr lang="en-US" sz="1600" b="1" i="1" dirty="0" smtClean="0">
                <a:solidFill>
                  <a:srgbClr val="FFFF66"/>
                </a:solidFill>
                <a:effectLst>
                  <a:outerShdw blurRad="38100" dist="38100" dir="2700000" algn="tl">
                    <a:srgbClr val="000000">
                      <a:alpha val="43137"/>
                    </a:srgbClr>
                  </a:outerShdw>
                </a:effectLst>
              </a:rPr>
              <a:t> </a:t>
            </a:r>
            <a:r>
              <a:rPr lang="en-US" b="1" i="1" dirty="0" smtClean="0">
                <a:solidFill>
                  <a:srgbClr val="FFFF66"/>
                </a:solidFill>
                <a:effectLst>
                  <a:outerShdw blurRad="38100" dist="38100" dir="2700000" algn="tl">
                    <a:srgbClr val="000000">
                      <a:alpha val="43137"/>
                    </a:srgbClr>
                  </a:outerShdw>
                </a:effectLst>
              </a:rPr>
              <a:t>3:14-19</a:t>
            </a:r>
            <a:r>
              <a:rPr lang="en-US" sz="1400" b="1" i="1" dirty="0" smtClean="0">
                <a:solidFill>
                  <a:srgbClr val="FFFF66"/>
                </a:solidFill>
                <a:effectLst>
                  <a:outerShdw blurRad="38100" dist="38100" dir="2700000" algn="tl">
                    <a:srgbClr val="000000">
                      <a:alpha val="43137"/>
                    </a:srgbClr>
                  </a:outerShdw>
                </a:effectLst>
              </a:rPr>
              <a:t>  </a:t>
            </a:r>
            <a:r>
              <a:rPr lang="en-US" dirty="0" smtClean="0">
                <a:solidFill>
                  <a:srgbClr val="FFFFFF"/>
                </a:solidFill>
                <a:effectLst>
                  <a:outerShdw blurRad="38100" dist="38100" dir="2700000" algn="tl">
                    <a:srgbClr val="000000">
                      <a:alpha val="43137"/>
                    </a:srgbClr>
                  </a:outerShdw>
                </a:effectLst>
              </a:rPr>
              <a:t>Demands reverence in attitude to fully obey</a:t>
            </a:r>
            <a:endParaRPr lang="en-US" b="1" i="1" dirty="0" smtClean="0">
              <a:solidFill>
                <a:srgbClr val="FFFF66"/>
              </a:solidFill>
              <a:effectLst>
                <a:outerShdw blurRad="38100" dist="38100" dir="2700000" algn="tl">
                  <a:srgbClr val="000000">
                    <a:alpha val="43137"/>
                  </a:srgbClr>
                </a:outerShdw>
              </a:effectLst>
            </a:endParaRPr>
          </a:p>
          <a:p>
            <a:pPr lvl="1">
              <a:spcBef>
                <a:spcPts val="0"/>
              </a:spcBef>
              <a:spcAft>
                <a:spcPts val="600"/>
              </a:spcAft>
              <a:buClr>
                <a:srgbClr val="66FFFF"/>
              </a:buClr>
              <a:buFont typeface="Wingdings" pitchFamily="2" charset="2"/>
              <a:buChar char="§"/>
            </a:pPr>
            <a:r>
              <a:rPr lang="en-US" b="1" i="1" dirty="0" smtClean="0">
                <a:solidFill>
                  <a:srgbClr val="FFFF66"/>
                </a:solidFill>
                <a:effectLst>
                  <a:outerShdw blurRad="38100" dist="38100" dir="2700000" algn="tl">
                    <a:srgbClr val="000000">
                      <a:alpha val="43137"/>
                    </a:srgbClr>
                  </a:outerShdw>
                </a:effectLst>
              </a:rPr>
              <a:t>Col. 1:24-28  </a:t>
            </a:r>
            <a:r>
              <a:rPr lang="en-US" dirty="0" smtClean="0">
                <a:solidFill>
                  <a:srgbClr val="FFFFFF"/>
                </a:solidFill>
                <a:effectLst>
                  <a:outerShdw blurRad="38100" dist="38100" dir="2700000" algn="tl">
                    <a:srgbClr val="000000">
                      <a:alpha val="43137"/>
                    </a:srgbClr>
                  </a:outerShdw>
                </a:effectLst>
              </a:rPr>
              <a:t>Gives us focus on our hope with Christ</a:t>
            </a:r>
            <a:endParaRPr lang="en-US" b="1" i="1" dirty="0" smtClean="0">
              <a:solidFill>
                <a:srgbClr val="FFFF66"/>
              </a:solidFill>
              <a:effectLst>
                <a:outerShdw blurRad="38100" dist="38100" dir="2700000" algn="tl">
                  <a:srgbClr val="000000">
                    <a:alpha val="43137"/>
                  </a:srgbClr>
                </a:outerShdw>
              </a:effectLst>
            </a:endParaRPr>
          </a:p>
          <a:p>
            <a:pPr lvl="1">
              <a:spcBef>
                <a:spcPts val="0"/>
              </a:spcBef>
              <a:spcAft>
                <a:spcPts val="600"/>
              </a:spcAft>
              <a:buClr>
                <a:srgbClr val="66FFFF"/>
              </a:buClr>
              <a:buFont typeface="Wingdings" pitchFamily="2" charset="2"/>
              <a:buChar char="§"/>
            </a:pPr>
            <a:r>
              <a:rPr lang="en-US" b="1" i="1" dirty="0" smtClean="0">
                <a:solidFill>
                  <a:srgbClr val="FFFF66"/>
                </a:solidFill>
                <a:effectLst>
                  <a:outerShdw blurRad="38100" dist="38100" dir="2700000" algn="tl">
                    <a:srgbClr val="000000">
                      <a:alpha val="43137"/>
                    </a:srgbClr>
                  </a:outerShdw>
                </a:effectLst>
              </a:rPr>
              <a:t>1 Jn. 3:24  </a:t>
            </a:r>
            <a:r>
              <a:rPr lang="en-US" dirty="0" smtClean="0">
                <a:solidFill>
                  <a:srgbClr val="FFFFFF"/>
                </a:solidFill>
                <a:effectLst>
                  <a:outerShdw blurRad="38100" dist="38100" dir="2700000" algn="tl">
                    <a:srgbClr val="000000">
                      <a:alpha val="43137"/>
                    </a:srgbClr>
                  </a:outerShdw>
                </a:effectLst>
              </a:rPr>
              <a:t>As His word </a:t>
            </a:r>
            <a:r>
              <a:rPr lang="en-US" dirty="0">
                <a:solidFill>
                  <a:srgbClr val="FFFFFF"/>
                </a:solidFill>
                <a:effectLst>
                  <a:outerShdw blurRad="38100" dist="38100" dir="2700000" algn="tl">
                    <a:srgbClr val="000000">
                      <a:alpha val="43137"/>
                    </a:srgbClr>
                  </a:outerShdw>
                </a:effectLst>
              </a:rPr>
              <a:t>i</a:t>
            </a:r>
            <a:r>
              <a:rPr lang="en-US" dirty="0" smtClean="0">
                <a:solidFill>
                  <a:srgbClr val="FFFFFF"/>
                </a:solidFill>
                <a:effectLst>
                  <a:outerShdw blurRad="38100" dist="38100" dir="2700000" algn="tl">
                    <a:srgbClr val="000000">
                      <a:alpha val="43137"/>
                    </a:srgbClr>
                  </a:outerShdw>
                </a:effectLst>
              </a:rPr>
              <a:t>s part of us, we are part of Him</a:t>
            </a:r>
            <a:endParaRPr lang="en-US" b="1" i="1" dirty="0">
              <a:solidFill>
                <a:srgbClr val="FFFF66"/>
              </a:solidFill>
              <a:effectLst>
                <a:outerShdw blurRad="38100" dist="38100" dir="2700000" algn="tl">
                  <a:srgbClr val="000000">
                    <a:alpha val="43137"/>
                  </a:srgbClr>
                </a:outerShdw>
              </a:effectLst>
            </a:endParaRPr>
          </a:p>
          <a:p>
            <a:pPr>
              <a:spcBef>
                <a:spcPts val="0"/>
              </a:spcBef>
              <a:spcAft>
                <a:spcPts val="600"/>
              </a:spcAft>
              <a:buClr>
                <a:srgbClr val="FFFF00"/>
              </a:buClr>
              <a:buFont typeface="Symbol" pitchFamily="18" charset="2"/>
              <a:buChar char=""/>
            </a:pPr>
            <a:r>
              <a:rPr lang="en-US" dirty="0" smtClean="0">
                <a:solidFill>
                  <a:schemeClr val="bg1"/>
                </a:solidFill>
                <a:effectLst>
                  <a:outerShdw blurRad="38100" dist="38100" dir="2700000" algn="tl">
                    <a:srgbClr val="000000">
                      <a:alpha val="43137"/>
                    </a:srgbClr>
                  </a:outerShdw>
                </a:effectLst>
              </a:rPr>
              <a:t>Deity indwells the Christian through the medium of the word, blessings &amp; characteristics of God</a:t>
            </a:r>
          </a:p>
          <a:p>
            <a:pPr lvl="1">
              <a:spcBef>
                <a:spcPts val="0"/>
              </a:spcBef>
              <a:spcAft>
                <a:spcPts val="600"/>
              </a:spcAft>
              <a:buClr>
                <a:srgbClr val="66FFFF"/>
              </a:buClr>
              <a:buFont typeface="Wingdings" pitchFamily="2" charset="2"/>
              <a:buChar char="§"/>
            </a:pPr>
            <a:r>
              <a:rPr lang="en-US" dirty="0" smtClean="0">
                <a:solidFill>
                  <a:srgbClr val="FFCC66"/>
                </a:solidFill>
                <a:effectLst>
                  <a:outerShdw blurRad="38100" dist="38100" dir="2700000" algn="tl">
                    <a:srgbClr val="000000">
                      <a:alpha val="43137"/>
                    </a:srgbClr>
                  </a:outerShdw>
                </a:effectLst>
              </a:rPr>
              <a:t>Literal indwelling of deity in human form unique to Jesus</a:t>
            </a:r>
          </a:p>
          <a:p>
            <a:pPr>
              <a:spcBef>
                <a:spcPts val="0"/>
              </a:spcBef>
              <a:spcAft>
                <a:spcPts val="600"/>
              </a:spcAft>
              <a:buClr>
                <a:srgbClr val="FFFF00"/>
              </a:buClr>
              <a:buFont typeface="Symbol" pitchFamily="18" charset="2"/>
              <a:buChar char=""/>
            </a:pPr>
            <a:r>
              <a:rPr lang="en-US" dirty="0" smtClean="0">
                <a:solidFill>
                  <a:schemeClr val="bg1"/>
                </a:solidFill>
                <a:effectLst>
                  <a:outerShdw blurRad="38100" dist="38100" dir="2700000" algn="tl">
                    <a:srgbClr val="000000">
                      <a:alpha val="43137"/>
                    </a:srgbClr>
                  </a:outerShdw>
                </a:effectLst>
              </a:rPr>
              <a:t>If Christ to be in us, must let His truth in (</a:t>
            </a:r>
            <a:r>
              <a:rPr lang="en-US" b="1" i="1" dirty="0" smtClean="0">
                <a:solidFill>
                  <a:srgbClr val="FFFF66"/>
                </a:solidFill>
                <a:effectLst>
                  <a:outerShdw blurRad="38100" dist="38100" dir="2700000" algn="tl">
                    <a:srgbClr val="000000">
                      <a:alpha val="43137"/>
                    </a:srgbClr>
                  </a:outerShdw>
                </a:effectLst>
              </a:rPr>
              <a:t>Col. 3:17</a:t>
            </a:r>
            <a:r>
              <a:rPr lang="en-US" dirty="0" smtClean="0">
                <a:solidFill>
                  <a:schemeClr val="bg1"/>
                </a:solidFill>
                <a:effectLst>
                  <a:outerShdw blurRad="38100" dist="38100" dir="2700000" algn="tl">
                    <a:srgbClr val="000000">
                      <a:alpha val="43137"/>
                    </a:srgbClr>
                  </a:outerShdw>
                </a:effectLst>
              </a:rPr>
              <a:t>)</a:t>
            </a:r>
            <a:endParaRPr lang="en-US"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953922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3">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1" end="1"/>
                                            </p:txEl>
                                          </p:spTgt>
                                        </p:tgtEl>
                                        <p:attrNameLst>
                                          <p:attrName>ppt_x</p:attrName>
                                        </p:attrNameLst>
                                      </p:cBhvr>
                                      <p:tavLst>
                                        <p:tav tm="0">
                                          <p:val>
                                            <p:fltVal val="0.5"/>
                                          </p:val>
                                        </p:tav>
                                        <p:tav tm="100000">
                                          <p:val>
                                            <p:strVal val="#ppt_x"/>
                                          </p:val>
                                        </p:tav>
                                      </p:tavLst>
                                    </p:anim>
                                    <p:anim calcmode="lin" valueType="num">
                                      <p:cBhvr>
                                        <p:cTn id="18" dur="500" fill="hold"/>
                                        <p:tgtEl>
                                          <p:spTgt spid="3">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3">
                                            <p:txEl>
                                              <p:pRg st="2" end="2"/>
                                            </p:txEl>
                                          </p:spTgt>
                                        </p:tgtEl>
                                        <p:attrNameLst>
                                          <p:attrName>ppt_x</p:attrName>
                                        </p:attrNameLst>
                                      </p:cBhvr>
                                      <p:tavLst>
                                        <p:tav tm="0">
                                          <p:val>
                                            <p:fltVal val="0.5"/>
                                          </p:val>
                                        </p:tav>
                                        <p:tav tm="100000">
                                          <p:val>
                                            <p:strVal val="#ppt_x"/>
                                          </p:val>
                                        </p:tav>
                                      </p:tavLst>
                                    </p:anim>
                                    <p:anim calcmode="lin" valueType="num">
                                      <p:cBhvr>
                                        <p:cTn id="26" dur="500" fill="hold"/>
                                        <p:tgtEl>
                                          <p:spTgt spid="3">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528"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3">
                                            <p:txEl>
                                              <p:pRg st="3" end="3"/>
                                            </p:txEl>
                                          </p:spTgt>
                                        </p:tgtEl>
                                        <p:attrNameLst>
                                          <p:attrName>ppt_x</p:attrName>
                                        </p:attrNameLst>
                                      </p:cBhvr>
                                      <p:tavLst>
                                        <p:tav tm="0">
                                          <p:val>
                                            <p:fltVal val="0.5"/>
                                          </p:val>
                                        </p:tav>
                                        <p:tav tm="100000">
                                          <p:val>
                                            <p:strVal val="#ppt_x"/>
                                          </p:val>
                                        </p:tav>
                                      </p:tavLst>
                                    </p:anim>
                                    <p:anim calcmode="lin" valueType="num">
                                      <p:cBhvr>
                                        <p:cTn id="34" dur="500" fill="hold"/>
                                        <p:tgtEl>
                                          <p:spTgt spid="3">
                                            <p:txEl>
                                              <p:pRg st="3" end="3"/>
                                            </p:txEl>
                                          </p:spTgt>
                                        </p:tgtEl>
                                        <p:attrNameLst>
                                          <p:attrName>ppt_y</p:attrName>
                                        </p:attrNameLst>
                                      </p:cBhvr>
                                      <p:tavLst>
                                        <p:tav tm="0">
                                          <p:val>
                                            <p:fltVal val="0.5"/>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3" presetClass="entr" presetSubtype="528"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3">
                                            <p:txEl>
                                              <p:pRg st="4" end="4"/>
                                            </p:txEl>
                                          </p:spTgt>
                                        </p:tgtEl>
                                        <p:attrNameLst>
                                          <p:attrName>ppt_x</p:attrName>
                                        </p:attrNameLst>
                                      </p:cBhvr>
                                      <p:tavLst>
                                        <p:tav tm="0">
                                          <p:val>
                                            <p:fltVal val="0.5"/>
                                          </p:val>
                                        </p:tav>
                                        <p:tav tm="100000">
                                          <p:val>
                                            <p:strVal val="#ppt_x"/>
                                          </p:val>
                                        </p:tav>
                                      </p:tavLst>
                                    </p:anim>
                                    <p:anim calcmode="lin" valueType="num">
                                      <p:cBhvr>
                                        <p:cTn id="42" dur="500" fill="hold"/>
                                        <p:tgtEl>
                                          <p:spTgt spid="3">
                                            <p:txEl>
                                              <p:pRg st="4" end="4"/>
                                            </p:txEl>
                                          </p:spTgt>
                                        </p:tgtEl>
                                        <p:attrNameLst>
                                          <p:attrName>ppt_y</p:attrName>
                                        </p:attrNameLst>
                                      </p:cBhvr>
                                      <p:tavLst>
                                        <p:tav tm="0">
                                          <p:val>
                                            <p:fltVal val="0.5"/>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3" presetClass="entr" presetSubtype="528"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500" fill="hold"/>
                                        <p:tgtEl>
                                          <p:spTgt spid="3">
                                            <p:txEl>
                                              <p:pRg st="5" end="5"/>
                                            </p:txEl>
                                          </p:spTgt>
                                        </p:tgtEl>
                                        <p:attrNameLst>
                                          <p:attrName>ppt_x</p:attrName>
                                        </p:attrNameLst>
                                      </p:cBhvr>
                                      <p:tavLst>
                                        <p:tav tm="0">
                                          <p:val>
                                            <p:fltVal val="0.5"/>
                                          </p:val>
                                        </p:tav>
                                        <p:tav tm="100000">
                                          <p:val>
                                            <p:strVal val="#ppt_x"/>
                                          </p:val>
                                        </p:tav>
                                      </p:tavLst>
                                    </p:anim>
                                    <p:anim calcmode="lin" valueType="num">
                                      <p:cBhvr>
                                        <p:cTn id="50" dur="500" fill="hold"/>
                                        <p:tgtEl>
                                          <p:spTgt spid="3">
                                            <p:txEl>
                                              <p:pRg st="5" end="5"/>
                                            </p:txEl>
                                          </p:spTgt>
                                        </p:tgtEl>
                                        <p:attrNameLst>
                                          <p:attrName>ppt_y</p:attrName>
                                        </p:attrNameLst>
                                      </p:cBhvr>
                                      <p:tavLst>
                                        <p:tav tm="0">
                                          <p:val>
                                            <p:fltVal val="0.5"/>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528"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7" dur="500" fill="hold"/>
                                        <p:tgtEl>
                                          <p:spTgt spid="3">
                                            <p:txEl>
                                              <p:pRg st="6" end="6"/>
                                            </p:txEl>
                                          </p:spTgt>
                                        </p:tgtEl>
                                        <p:attrNameLst>
                                          <p:attrName>ppt_x</p:attrName>
                                        </p:attrNameLst>
                                      </p:cBhvr>
                                      <p:tavLst>
                                        <p:tav tm="0">
                                          <p:val>
                                            <p:fltVal val="0.5"/>
                                          </p:val>
                                        </p:tav>
                                        <p:tav tm="100000">
                                          <p:val>
                                            <p:strVal val="#ppt_x"/>
                                          </p:val>
                                        </p:tav>
                                      </p:tavLst>
                                    </p:anim>
                                    <p:anim calcmode="lin" valueType="num">
                                      <p:cBhvr>
                                        <p:cTn id="58" dur="500" fill="hold"/>
                                        <p:tgtEl>
                                          <p:spTgt spid="3">
                                            <p:txEl>
                                              <p:pRg st="6" end="6"/>
                                            </p:txEl>
                                          </p:spTgt>
                                        </p:tgtEl>
                                        <p:attrNameLst>
                                          <p:attrName>ppt_y</p:attrName>
                                        </p:attrNameLst>
                                      </p:cBhvr>
                                      <p:tavLst>
                                        <p:tav tm="0">
                                          <p:val>
                                            <p:fltVal val="0.5"/>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3" presetClass="entr" presetSubtype="528"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5" dur="500" fill="hold"/>
                                        <p:tgtEl>
                                          <p:spTgt spid="3">
                                            <p:txEl>
                                              <p:pRg st="7" end="7"/>
                                            </p:txEl>
                                          </p:spTgt>
                                        </p:tgtEl>
                                        <p:attrNameLst>
                                          <p:attrName>ppt_x</p:attrName>
                                        </p:attrNameLst>
                                      </p:cBhvr>
                                      <p:tavLst>
                                        <p:tav tm="0">
                                          <p:val>
                                            <p:fltVal val="0.5"/>
                                          </p:val>
                                        </p:tav>
                                        <p:tav tm="100000">
                                          <p:val>
                                            <p:strVal val="#ppt_x"/>
                                          </p:val>
                                        </p:tav>
                                      </p:tavLst>
                                    </p:anim>
                                    <p:anim calcmode="lin" valueType="num">
                                      <p:cBhvr>
                                        <p:cTn id="66" dur="500" fill="hold"/>
                                        <p:tgtEl>
                                          <p:spTgt spid="3">
                                            <p:txEl>
                                              <p:pRg st="7" end="7"/>
                                            </p:txEl>
                                          </p:spTgt>
                                        </p:tgtEl>
                                        <p:attrNameLst>
                                          <p:attrName>ppt_y</p:attrName>
                                        </p:attrNameLst>
                                      </p:cBhvr>
                                      <p:tavLst>
                                        <p:tav tm="0">
                                          <p:val>
                                            <p:fltVal val="0.5"/>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3" presetClass="entr" presetSubtype="528" fill="hold" grpId="0" nodeType="clickEffect">
                                  <p:stCondLst>
                                    <p:cond delay="0"/>
                                  </p:stCondLst>
                                  <p:childTnLst>
                                    <p:set>
                                      <p:cBhvr>
                                        <p:cTn id="70" dur="1" fill="hold">
                                          <p:stCondLst>
                                            <p:cond delay="0"/>
                                          </p:stCondLst>
                                        </p:cTn>
                                        <p:tgtEl>
                                          <p:spTgt spid="3">
                                            <p:txEl>
                                              <p:pRg st="8" end="8"/>
                                            </p:txEl>
                                          </p:spTgt>
                                        </p:tgtEl>
                                        <p:attrNameLst>
                                          <p:attrName>style.visibility</p:attrName>
                                        </p:attrNameLst>
                                      </p:cBhvr>
                                      <p:to>
                                        <p:strVal val="visible"/>
                                      </p:to>
                                    </p:set>
                                    <p:anim calcmode="lin" valueType="num">
                                      <p:cBhvr>
                                        <p:cTn id="71"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72" dur="500" fill="hold"/>
                                        <p:tgtEl>
                                          <p:spTgt spid="3">
                                            <p:txEl>
                                              <p:pRg st="8" end="8"/>
                                            </p:txEl>
                                          </p:spTgt>
                                        </p:tgtEl>
                                        <p:attrNameLst>
                                          <p:attrName>ppt_h</p:attrName>
                                        </p:attrNameLst>
                                      </p:cBhvr>
                                      <p:tavLst>
                                        <p:tav tm="0">
                                          <p:val>
                                            <p:fltVal val="0"/>
                                          </p:val>
                                        </p:tav>
                                        <p:tav tm="100000">
                                          <p:val>
                                            <p:strVal val="#ppt_h"/>
                                          </p:val>
                                        </p:tav>
                                      </p:tavLst>
                                    </p:anim>
                                    <p:anim calcmode="lin" valueType="num">
                                      <p:cBhvr>
                                        <p:cTn id="73" dur="500" fill="hold"/>
                                        <p:tgtEl>
                                          <p:spTgt spid="3">
                                            <p:txEl>
                                              <p:pRg st="8" end="8"/>
                                            </p:txEl>
                                          </p:spTgt>
                                        </p:tgtEl>
                                        <p:attrNameLst>
                                          <p:attrName>ppt_x</p:attrName>
                                        </p:attrNameLst>
                                      </p:cBhvr>
                                      <p:tavLst>
                                        <p:tav tm="0">
                                          <p:val>
                                            <p:fltVal val="0.5"/>
                                          </p:val>
                                        </p:tav>
                                        <p:tav tm="100000">
                                          <p:val>
                                            <p:strVal val="#ppt_x"/>
                                          </p:val>
                                        </p:tav>
                                      </p:tavLst>
                                    </p:anim>
                                    <p:anim calcmode="lin" valueType="num">
                                      <p:cBhvr>
                                        <p:cTn id="74" dur="500" fill="hold"/>
                                        <p:tgtEl>
                                          <p:spTgt spid="3">
                                            <p:txEl>
                                              <p:pRg st="8" end="8"/>
                                            </p:txEl>
                                          </p:spTgt>
                                        </p:tgtEl>
                                        <p:attrNameLst>
                                          <p:attrName>ppt_y</p:attrName>
                                        </p:attrNameLst>
                                      </p:cBhvr>
                                      <p:tavLst>
                                        <p:tav tm="0">
                                          <p:val>
                                            <p:fltVal val="0.5"/>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528" fill="hold" grpId="0" nodeType="clickEffect">
                                  <p:stCondLst>
                                    <p:cond delay="0"/>
                                  </p:stCondLst>
                                  <p:childTnLst>
                                    <p:set>
                                      <p:cBhvr>
                                        <p:cTn id="78" dur="1" fill="hold">
                                          <p:stCondLst>
                                            <p:cond delay="0"/>
                                          </p:stCondLst>
                                        </p:cTn>
                                        <p:tgtEl>
                                          <p:spTgt spid="3">
                                            <p:txEl>
                                              <p:pRg st="9" end="9"/>
                                            </p:txEl>
                                          </p:spTgt>
                                        </p:tgtEl>
                                        <p:attrNameLst>
                                          <p:attrName>style.visibility</p:attrName>
                                        </p:attrNameLst>
                                      </p:cBhvr>
                                      <p:to>
                                        <p:strVal val="visible"/>
                                      </p:to>
                                    </p:set>
                                    <p:anim calcmode="lin" valueType="num">
                                      <p:cBhvr>
                                        <p:cTn id="79"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80" dur="500" fill="hold"/>
                                        <p:tgtEl>
                                          <p:spTgt spid="3">
                                            <p:txEl>
                                              <p:pRg st="9" end="9"/>
                                            </p:txEl>
                                          </p:spTgt>
                                        </p:tgtEl>
                                        <p:attrNameLst>
                                          <p:attrName>ppt_h</p:attrName>
                                        </p:attrNameLst>
                                      </p:cBhvr>
                                      <p:tavLst>
                                        <p:tav tm="0">
                                          <p:val>
                                            <p:fltVal val="0"/>
                                          </p:val>
                                        </p:tav>
                                        <p:tav tm="100000">
                                          <p:val>
                                            <p:strVal val="#ppt_h"/>
                                          </p:val>
                                        </p:tav>
                                      </p:tavLst>
                                    </p:anim>
                                    <p:anim calcmode="lin" valueType="num">
                                      <p:cBhvr>
                                        <p:cTn id="81" dur="500" fill="hold"/>
                                        <p:tgtEl>
                                          <p:spTgt spid="3">
                                            <p:txEl>
                                              <p:pRg st="9" end="9"/>
                                            </p:txEl>
                                          </p:spTgt>
                                        </p:tgtEl>
                                        <p:attrNameLst>
                                          <p:attrName>ppt_x</p:attrName>
                                        </p:attrNameLst>
                                      </p:cBhvr>
                                      <p:tavLst>
                                        <p:tav tm="0">
                                          <p:val>
                                            <p:fltVal val="0.5"/>
                                          </p:val>
                                        </p:tav>
                                        <p:tav tm="100000">
                                          <p:val>
                                            <p:strVal val="#ppt_x"/>
                                          </p:val>
                                        </p:tav>
                                      </p:tavLst>
                                    </p:anim>
                                    <p:anim calcmode="lin" valueType="num">
                                      <p:cBhvr>
                                        <p:cTn id="82" dur="500" fill="hold"/>
                                        <p:tgtEl>
                                          <p:spTgt spid="3">
                                            <p:txEl>
                                              <p:pRg st="9" end="9"/>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871</TotalTime>
  <Words>463</Words>
  <Application>Microsoft Macintosh PowerPoint</Application>
  <PresentationFormat>On-screen Show (4:3)</PresentationFormat>
  <Paragraphs>41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Judging the Wrong Person</vt:lpstr>
      <vt:lpstr>2nd Corinthians 13:1-6</vt:lpstr>
      <vt:lpstr>2nd Corinthians 13:1-6</vt:lpstr>
      <vt:lpstr>2nd Corinthians 13:1-6</vt:lpstr>
      <vt:lpstr>Meaning of “Examine” &amp; “Test”</vt:lpstr>
      <vt:lpstr>Am I “In The Faith”?</vt:lpstr>
      <vt:lpstr>Is Jesus Christ in Me?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Harry</dc:creator>
  <cp:lastModifiedBy>Harry Osborne</cp:lastModifiedBy>
  <cp:revision>13</cp:revision>
  <dcterms:created xsi:type="dcterms:W3CDTF">2017-02-11T14:18:26Z</dcterms:created>
  <dcterms:modified xsi:type="dcterms:W3CDTF">2017-04-30T12:35:22Z</dcterms:modified>
</cp:coreProperties>
</file>