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sldIdLst>
    <p:sldId id="257" r:id="rId2"/>
    <p:sldId id="263" r:id="rId3"/>
    <p:sldId id="260" r:id="rId4"/>
    <p:sldId id="261" r:id="rId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442"/>
    <a:srgbClr val="008080"/>
    <a:srgbClr val="FFFF66"/>
    <a:srgbClr val="FFFFFF"/>
    <a:srgbClr val="800000"/>
    <a:srgbClr val="500000"/>
    <a:srgbClr val="FF9900"/>
    <a:srgbClr val="FF0000"/>
    <a:srgbClr val="99CC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0" autoAdjust="0"/>
    <p:restoredTop sz="99818" autoAdjust="0"/>
  </p:normalViewPr>
  <p:slideViewPr>
    <p:cSldViewPr>
      <p:cViewPr varScale="1">
        <p:scale>
          <a:sx n="92" d="100"/>
          <a:sy n="92" d="100"/>
        </p:scale>
        <p:origin x="-1528" y="-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0" y="3902075"/>
            <a:ext cx="3400425" cy="2949575"/>
            <a:chOff x="0" y="2458"/>
            <a:chExt cx="2142" cy="1858"/>
          </a:xfrm>
        </p:grpSpPr>
        <p:sp>
          <p:nvSpPr>
            <p:cNvPr id="20483"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4"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5"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6"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0490"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noProof="0" smtClean="0"/>
              <a:t>Click to edit Master title style</a:t>
            </a:r>
          </a:p>
        </p:txBody>
      </p:sp>
      <p:sp>
        <p:nvSpPr>
          <p:cNvPr id="2049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0492" name="Rectangle 12"/>
          <p:cNvSpPr>
            <a:spLocks noGrp="1" noChangeArrowheads="1"/>
          </p:cNvSpPr>
          <p:nvPr>
            <p:ph type="dt" sz="quarter" idx="2"/>
          </p:nvPr>
        </p:nvSpPr>
        <p:spPr/>
        <p:txBody>
          <a:bodyPr/>
          <a:lstStyle>
            <a:lvl1pPr>
              <a:defRPr/>
            </a:lvl1pPr>
          </a:lstStyle>
          <a:p>
            <a:endParaRPr lang="en-US"/>
          </a:p>
        </p:txBody>
      </p:sp>
      <p:sp>
        <p:nvSpPr>
          <p:cNvPr id="20493" name="Rectangle 13"/>
          <p:cNvSpPr>
            <a:spLocks noGrp="1" noChangeArrowheads="1"/>
          </p:cNvSpPr>
          <p:nvPr>
            <p:ph type="ftr" sz="quarter" idx="3"/>
          </p:nvPr>
        </p:nvSpPr>
        <p:spPr/>
        <p:txBody>
          <a:bodyPr/>
          <a:lstStyle>
            <a:lvl1pPr>
              <a:defRPr/>
            </a:lvl1pPr>
          </a:lstStyle>
          <a:p>
            <a:endParaRPr lang="en-US"/>
          </a:p>
        </p:txBody>
      </p:sp>
      <p:sp>
        <p:nvSpPr>
          <p:cNvPr id="20494" name="Rectangle 14"/>
          <p:cNvSpPr>
            <a:spLocks noGrp="1" noChangeArrowheads="1"/>
          </p:cNvSpPr>
          <p:nvPr>
            <p:ph type="sldNum" sz="quarter" idx="4"/>
          </p:nvPr>
        </p:nvSpPr>
        <p:spPr/>
        <p:txBody>
          <a:bodyPr/>
          <a:lstStyle>
            <a:lvl1pPr>
              <a:defRPr/>
            </a:lvl1pPr>
          </a:lstStyle>
          <a:p>
            <a:fld id="{7F4F2B8B-86BB-497D-A07F-D9F47D331F1E}"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5AD9FD-0342-442C-8DD9-E9FCB2D2540D}" type="slidenum">
              <a:rPr lang="en-US"/>
              <a:pPr/>
              <a:t>‹#›</a:t>
            </a:fld>
            <a:endParaRPr lang="en-US"/>
          </a:p>
        </p:txBody>
      </p:sp>
    </p:spTree>
    <p:extLst>
      <p:ext uri="{BB962C8B-B14F-4D97-AF65-F5344CB8AC3E}">
        <p14:creationId xmlns:p14="http://schemas.microsoft.com/office/powerpoint/2010/main" val="1288693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644A73-7454-4309-BEF9-973950C576ED}" type="slidenum">
              <a:rPr lang="en-US"/>
              <a:pPr/>
              <a:t>‹#›</a:t>
            </a:fld>
            <a:endParaRPr lang="en-US"/>
          </a:p>
        </p:txBody>
      </p:sp>
    </p:spTree>
    <p:extLst>
      <p:ext uri="{BB962C8B-B14F-4D97-AF65-F5344CB8AC3E}">
        <p14:creationId xmlns:p14="http://schemas.microsoft.com/office/powerpoint/2010/main" val="22151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2F4873-DC23-4E7E-AAF5-C198875AEC78}" type="slidenum">
              <a:rPr lang="en-US"/>
              <a:pPr/>
              <a:t>‹#›</a:t>
            </a:fld>
            <a:endParaRPr lang="en-US"/>
          </a:p>
        </p:txBody>
      </p:sp>
    </p:spTree>
    <p:extLst>
      <p:ext uri="{BB962C8B-B14F-4D97-AF65-F5344CB8AC3E}">
        <p14:creationId xmlns:p14="http://schemas.microsoft.com/office/powerpoint/2010/main" val="262917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8D25B3-9F97-4CB1-B08E-AFB84905E92A}" type="slidenum">
              <a:rPr lang="en-US"/>
              <a:pPr/>
              <a:t>‹#›</a:t>
            </a:fld>
            <a:endParaRPr lang="en-US"/>
          </a:p>
        </p:txBody>
      </p:sp>
    </p:spTree>
    <p:extLst>
      <p:ext uri="{BB962C8B-B14F-4D97-AF65-F5344CB8AC3E}">
        <p14:creationId xmlns:p14="http://schemas.microsoft.com/office/powerpoint/2010/main" val="2283463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0FF77D-4F09-49AD-82F4-27D060C11540}" type="slidenum">
              <a:rPr lang="en-US"/>
              <a:pPr/>
              <a:t>‹#›</a:t>
            </a:fld>
            <a:endParaRPr lang="en-US"/>
          </a:p>
        </p:txBody>
      </p:sp>
    </p:spTree>
    <p:extLst>
      <p:ext uri="{BB962C8B-B14F-4D97-AF65-F5344CB8AC3E}">
        <p14:creationId xmlns:p14="http://schemas.microsoft.com/office/powerpoint/2010/main" val="1376434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AF6D0B0-452C-4FC1-A55D-EDCC8D7D7F90}" type="slidenum">
              <a:rPr lang="en-US"/>
              <a:pPr/>
              <a:t>‹#›</a:t>
            </a:fld>
            <a:endParaRPr lang="en-US"/>
          </a:p>
        </p:txBody>
      </p:sp>
    </p:spTree>
    <p:extLst>
      <p:ext uri="{BB962C8B-B14F-4D97-AF65-F5344CB8AC3E}">
        <p14:creationId xmlns:p14="http://schemas.microsoft.com/office/powerpoint/2010/main" val="2785185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54E7C84-EEDB-427A-AF1E-FE9DE3146C02}" type="slidenum">
              <a:rPr lang="en-US"/>
              <a:pPr/>
              <a:t>‹#›</a:t>
            </a:fld>
            <a:endParaRPr lang="en-US"/>
          </a:p>
        </p:txBody>
      </p:sp>
    </p:spTree>
    <p:extLst>
      <p:ext uri="{BB962C8B-B14F-4D97-AF65-F5344CB8AC3E}">
        <p14:creationId xmlns:p14="http://schemas.microsoft.com/office/powerpoint/2010/main" val="712439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9DB567-417A-4FD0-AC45-523A039B999F}" type="slidenum">
              <a:rPr lang="en-US"/>
              <a:pPr/>
              <a:t>‹#›</a:t>
            </a:fld>
            <a:endParaRPr lang="en-US"/>
          </a:p>
        </p:txBody>
      </p:sp>
    </p:spTree>
    <p:extLst>
      <p:ext uri="{BB962C8B-B14F-4D97-AF65-F5344CB8AC3E}">
        <p14:creationId xmlns:p14="http://schemas.microsoft.com/office/powerpoint/2010/main" val="3550912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EC6C0F-91A8-4043-A19C-8AC1BBCB3DCA}" type="slidenum">
              <a:rPr lang="en-US"/>
              <a:pPr/>
              <a:t>‹#›</a:t>
            </a:fld>
            <a:endParaRPr lang="en-US"/>
          </a:p>
        </p:txBody>
      </p:sp>
    </p:spTree>
    <p:extLst>
      <p:ext uri="{BB962C8B-B14F-4D97-AF65-F5344CB8AC3E}">
        <p14:creationId xmlns:p14="http://schemas.microsoft.com/office/powerpoint/2010/main" val="240801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4951F5-D6A9-40F2-BA8C-641E6D4D3D66}" type="slidenum">
              <a:rPr lang="en-US"/>
              <a:pPr/>
              <a:t>‹#›</a:t>
            </a:fld>
            <a:endParaRPr lang="en-US"/>
          </a:p>
        </p:txBody>
      </p:sp>
    </p:spTree>
    <p:extLst>
      <p:ext uri="{BB962C8B-B14F-4D97-AF65-F5344CB8AC3E}">
        <p14:creationId xmlns:p14="http://schemas.microsoft.com/office/powerpoint/2010/main" val="26281629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rgbClr val="004442"/>
            </a:gs>
            <a:gs pos="0">
              <a:schemeClr val="bg1"/>
            </a:gs>
            <a:gs pos="100000">
              <a:srgbClr val="008080"/>
            </a:gs>
          </a:gsLst>
          <a:lin ang="5400000" scaled="1"/>
          <a:tileRect/>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0" y="3902075"/>
            <a:ext cx="3400425" cy="2949575"/>
            <a:chOff x="0" y="2458"/>
            <a:chExt cx="2142" cy="1858"/>
          </a:xfrm>
        </p:grpSpPr>
        <p:sp>
          <p:nvSpPr>
            <p:cNvPr id="1945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6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6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19466"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9467"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8"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800000"/>
                  </a:outerShdw>
                </a:effectLst>
              </a:defRPr>
            </a:lvl1pPr>
          </a:lstStyle>
          <a:p>
            <a:endParaRPr lang="en-US"/>
          </a:p>
        </p:txBody>
      </p:sp>
      <p:sp>
        <p:nvSpPr>
          <p:cNvPr id="19469"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800000"/>
                  </a:outerShdw>
                </a:effectLst>
              </a:defRPr>
            </a:lvl1pPr>
          </a:lstStyle>
          <a:p>
            <a:endParaRPr lang="en-US"/>
          </a:p>
        </p:txBody>
      </p:sp>
      <p:sp>
        <p:nvSpPr>
          <p:cNvPr id="19470"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800000"/>
                  </a:outerShdw>
                </a:effectLst>
              </a:defRPr>
            </a:lvl1pPr>
          </a:lstStyle>
          <a:p>
            <a:fld id="{FFFE3B44-90A7-4A52-8A04-34E62491C49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xmlns:p14="http://schemas.microsoft.com/office/powerpoint/2010/mai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800000"/>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800000"/>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800000"/>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800000"/>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533400"/>
            <a:ext cx="9144000" cy="2362200"/>
          </a:xfrm>
          <a:effectLst/>
        </p:spPr>
        <p:txBody>
          <a:bodyPr/>
          <a:lstStyle/>
          <a:p>
            <a:r>
              <a:rPr lang="en-US" sz="8000" b="1" dirty="0" smtClean="0">
                <a:effectLst>
                  <a:outerShdw blurRad="50800" dist="38100" dir="2700000" algn="tl" rotWithShape="0">
                    <a:srgbClr val="000000">
                      <a:alpha val="43000"/>
                    </a:srgbClr>
                  </a:outerShdw>
                </a:effectLst>
              </a:rPr>
              <a:t>How the Gospel Works in Our Lives</a:t>
            </a:r>
            <a:endParaRPr lang="en-US" sz="8000" dirty="0">
              <a:effectLst>
                <a:outerShdw blurRad="50800" dist="38100" dir="2700000" algn="tl" rotWithShape="0">
                  <a:srgbClr val="000000">
                    <a:alpha val="43000"/>
                  </a:srgbClr>
                </a:outerShdw>
              </a:effectLst>
            </a:endParaRPr>
          </a:p>
        </p:txBody>
      </p:sp>
      <p:sp>
        <p:nvSpPr>
          <p:cNvPr id="5123" name="Rectangle 3"/>
          <p:cNvSpPr>
            <a:spLocks noGrp="1" noChangeArrowheads="1"/>
          </p:cNvSpPr>
          <p:nvPr>
            <p:ph type="subTitle" idx="1"/>
          </p:nvPr>
        </p:nvSpPr>
        <p:spPr>
          <a:xfrm>
            <a:off x="1295400" y="3276600"/>
            <a:ext cx="6629400" cy="1771650"/>
          </a:xfrm>
        </p:spPr>
        <p:txBody>
          <a:bodyPr/>
          <a:lstStyle/>
          <a:p>
            <a:r>
              <a:rPr lang="en-US" sz="5400" b="1" i="1" dirty="0">
                <a:effectLst>
                  <a:outerShdw blurRad="50800" dist="38100" dir="2700000" algn="tl" rotWithShape="0">
                    <a:srgbClr val="000000">
                      <a:alpha val="43000"/>
                    </a:srgbClr>
                  </a:outerShdw>
                </a:effectLst>
              </a:rPr>
              <a:t>Colossians </a:t>
            </a:r>
            <a:r>
              <a:rPr lang="en-US" sz="5400" b="1" i="1" dirty="0" smtClean="0">
                <a:effectLst>
                  <a:outerShdw blurRad="50800" dist="38100" dir="2700000" algn="tl" rotWithShape="0">
                    <a:srgbClr val="000000">
                      <a:alpha val="43000"/>
                    </a:srgbClr>
                  </a:outerShdw>
                </a:effectLst>
              </a:rPr>
              <a:t>1:3-</a:t>
            </a:r>
            <a:r>
              <a:rPr lang="en-US" sz="5400" b="1" i="1" dirty="0">
                <a:effectLst>
                  <a:outerShdw blurRad="50800" dist="38100" dir="2700000" algn="tl" rotWithShape="0">
                    <a:srgbClr val="000000">
                      <a:alpha val="43000"/>
                    </a:srgbClr>
                  </a:outerShdw>
                </a:effectLst>
              </a:rPr>
              <a:t>6</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9375"/>
            <a:ext cx="8229600" cy="1139825"/>
          </a:xfrm>
        </p:spPr>
        <p:txBody>
          <a:bodyPr/>
          <a:lstStyle/>
          <a:p>
            <a:r>
              <a:rPr lang="en-US" sz="4600" b="1" dirty="0" smtClean="0">
                <a:effectLst>
                  <a:outerShdw blurRad="38100" dist="38100" dir="2700000" algn="tl">
                    <a:srgbClr val="000000">
                      <a:alpha val="43137"/>
                    </a:srgbClr>
                  </a:outerShdw>
                </a:effectLst>
              </a:rPr>
              <a:t>Colossians 1:3-</a:t>
            </a:r>
            <a:r>
              <a:rPr lang="en-US" sz="4600" b="1" dirty="0">
                <a:effectLst>
                  <a:outerShdw blurRad="38100" dist="38100" dir="2700000" algn="tl">
                    <a:srgbClr val="000000">
                      <a:alpha val="43137"/>
                    </a:srgbClr>
                  </a:outerShdw>
                </a:effectLst>
              </a:rPr>
              <a:t>6</a:t>
            </a:r>
          </a:p>
        </p:txBody>
      </p:sp>
      <p:sp>
        <p:nvSpPr>
          <p:cNvPr id="5" name="TextBox 4"/>
          <p:cNvSpPr txBox="1"/>
          <p:nvPr/>
        </p:nvSpPr>
        <p:spPr>
          <a:xfrm>
            <a:off x="304800" y="1152466"/>
            <a:ext cx="8686800" cy="5324534"/>
          </a:xfrm>
          <a:prstGeom prst="rect">
            <a:avLst/>
          </a:prstGeom>
          <a:noFill/>
        </p:spPr>
        <p:txBody>
          <a:bodyPr wrap="square" rtlCol="0">
            <a:spAutoFit/>
          </a:bodyPr>
          <a:lstStyle/>
          <a:p>
            <a:r>
              <a:rPr lang="en-US" sz="3400" b="1" baseline="30000" dirty="0" smtClean="0">
                <a:effectLst>
                  <a:outerShdw blurRad="50800" dist="38100" dir="2700000" algn="tl" rotWithShape="0">
                    <a:srgbClr val="000000">
                      <a:alpha val="43000"/>
                    </a:srgbClr>
                  </a:outerShdw>
                </a:effectLst>
              </a:rPr>
              <a:t>3</a:t>
            </a:r>
            <a:r>
              <a:rPr lang="en-US" sz="3400" b="1" baseline="30000" dirty="0">
                <a:effectLst>
                  <a:outerShdw blurRad="50800" dist="38100" dir="2700000" algn="tl" rotWithShape="0">
                    <a:srgbClr val="000000">
                      <a:alpha val="43000"/>
                    </a:srgbClr>
                  </a:outerShdw>
                </a:effectLst>
              </a:rPr>
              <a:t> </a:t>
            </a:r>
            <a:r>
              <a:rPr lang="en-US" sz="3400" dirty="0">
                <a:effectLst>
                  <a:outerShdw blurRad="50800" dist="38100" dir="2700000" algn="tl" rotWithShape="0">
                    <a:srgbClr val="000000">
                      <a:alpha val="43000"/>
                    </a:srgbClr>
                  </a:outerShdw>
                </a:effectLst>
              </a:rPr>
              <a:t>We give thanks to the God and Father of our Lord Jesus Christ, praying always </a:t>
            </a:r>
            <a:r>
              <a:rPr lang="en-US" sz="3400" dirty="0" smtClean="0">
                <a:effectLst>
                  <a:outerShdw blurRad="50800" dist="38100" dir="2700000" algn="tl" rotWithShape="0">
                    <a:srgbClr val="000000">
                      <a:alpha val="43000"/>
                    </a:srgbClr>
                  </a:outerShdw>
                </a:effectLst>
              </a:rPr>
              <a:t>for you,  </a:t>
            </a:r>
            <a:r>
              <a:rPr lang="en-US" sz="3400" b="1" baseline="30000" dirty="0" smtClean="0">
                <a:effectLst>
                  <a:outerShdw blurRad="50800" dist="38100" dir="2700000" algn="tl" rotWithShape="0">
                    <a:srgbClr val="000000">
                      <a:alpha val="43000"/>
                    </a:srgbClr>
                  </a:outerShdw>
                </a:effectLst>
              </a:rPr>
              <a:t>4</a:t>
            </a:r>
            <a:r>
              <a:rPr lang="en-US" sz="3400" b="1" baseline="30000" dirty="0">
                <a:effectLst>
                  <a:outerShdw blurRad="50800" dist="38100" dir="2700000" algn="tl" rotWithShape="0">
                    <a:srgbClr val="000000">
                      <a:alpha val="43000"/>
                    </a:srgbClr>
                  </a:outerShdw>
                </a:effectLst>
              </a:rPr>
              <a:t> </a:t>
            </a:r>
            <a:r>
              <a:rPr lang="en-US" sz="3400" dirty="0">
                <a:effectLst>
                  <a:outerShdw blurRad="50800" dist="38100" dir="2700000" algn="tl" rotWithShape="0">
                    <a:srgbClr val="000000">
                      <a:alpha val="43000"/>
                    </a:srgbClr>
                  </a:outerShdw>
                </a:effectLst>
              </a:rPr>
              <a:t>since we heard of your faith in Christ Jesus and of your love for all </a:t>
            </a:r>
            <a:r>
              <a:rPr lang="en-US" sz="3400" dirty="0" smtClean="0">
                <a:effectLst>
                  <a:outerShdw blurRad="50800" dist="38100" dir="2700000" algn="tl" rotWithShape="0">
                    <a:srgbClr val="000000">
                      <a:alpha val="43000"/>
                    </a:srgbClr>
                  </a:outerShdw>
                </a:effectLst>
              </a:rPr>
              <a:t>the saints; </a:t>
            </a:r>
            <a:r>
              <a:rPr lang="en-US" sz="3400" b="1" baseline="30000" dirty="0" smtClean="0">
                <a:effectLst>
                  <a:outerShdw blurRad="50800" dist="38100" dir="2700000" algn="tl" rotWithShape="0">
                    <a:srgbClr val="000000">
                      <a:alpha val="43000"/>
                    </a:srgbClr>
                  </a:outerShdw>
                </a:effectLst>
              </a:rPr>
              <a:t>5</a:t>
            </a:r>
            <a:r>
              <a:rPr lang="en-US" sz="3400" b="1" baseline="30000" dirty="0">
                <a:effectLst>
                  <a:outerShdw blurRad="50800" dist="38100" dir="2700000" algn="tl" rotWithShape="0">
                    <a:srgbClr val="000000">
                      <a:alpha val="43000"/>
                    </a:srgbClr>
                  </a:outerShdw>
                </a:effectLst>
              </a:rPr>
              <a:t> </a:t>
            </a:r>
            <a:r>
              <a:rPr lang="en-US" sz="3400" dirty="0">
                <a:effectLst>
                  <a:outerShdw blurRad="50800" dist="38100" dir="2700000" algn="tl" rotWithShape="0">
                    <a:srgbClr val="000000">
                      <a:alpha val="43000"/>
                    </a:srgbClr>
                  </a:outerShdw>
                </a:effectLst>
              </a:rPr>
              <a:t>because of the hope which is laid up for you in heaven, </a:t>
            </a:r>
            <a:r>
              <a:rPr lang="en-US" sz="3400" dirty="0" smtClean="0">
                <a:effectLst>
                  <a:outerShdw blurRad="50800" dist="38100" dir="2700000" algn="tl" rotWithShape="0">
                    <a:srgbClr val="000000">
                      <a:alpha val="43000"/>
                    </a:srgbClr>
                  </a:outerShdw>
                </a:effectLst>
              </a:rPr>
              <a:t>of which you </a:t>
            </a:r>
            <a:r>
              <a:rPr lang="en-US" sz="3400" dirty="0">
                <a:effectLst>
                  <a:outerShdw blurRad="50800" dist="38100" dir="2700000" algn="tl" rotWithShape="0">
                    <a:srgbClr val="000000">
                      <a:alpha val="43000"/>
                    </a:srgbClr>
                  </a:outerShdw>
                </a:effectLst>
              </a:rPr>
              <a:t>heard before in the word of the truth of </a:t>
            </a:r>
            <a:r>
              <a:rPr lang="en-US" sz="3400" dirty="0" smtClean="0">
                <a:effectLst>
                  <a:outerShdw blurRad="50800" dist="38100" dir="2700000" algn="tl" rotWithShape="0">
                    <a:srgbClr val="000000">
                      <a:alpha val="43000"/>
                    </a:srgbClr>
                  </a:outerShdw>
                </a:effectLst>
              </a:rPr>
              <a:t>the gospel, </a:t>
            </a:r>
            <a:r>
              <a:rPr lang="en-US" sz="3400" b="1" baseline="30000" dirty="0" smtClean="0">
                <a:effectLst>
                  <a:outerShdw blurRad="50800" dist="38100" dir="2700000" algn="tl" rotWithShape="0">
                    <a:srgbClr val="000000">
                      <a:alpha val="43000"/>
                    </a:srgbClr>
                  </a:outerShdw>
                </a:effectLst>
              </a:rPr>
              <a:t>6</a:t>
            </a:r>
            <a:r>
              <a:rPr lang="en-US" sz="3400" b="1" baseline="30000" dirty="0">
                <a:effectLst>
                  <a:outerShdw blurRad="50800" dist="38100" dir="2700000" algn="tl" rotWithShape="0">
                    <a:srgbClr val="000000">
                      <a:alpha val="43000"/>
                    </a:srgbClr>
                  </a:outerShdw>
                </a:effectLst>
              </a:rPr>
              <a:t> </a:t>
            </a:r>
            <a:r>
              <a:rPr lang="en-US" sz="3400" dirty="0">
                <a:effectLst>
                  <a:outerShdw blurRad="50800" dist="38100" dir="2700000" algn="tl" rotWithShape="0">
                    <a:srgbClr val="000000">
                      <a:alpha val="43000"/>
                    </a:srgbClr>
                  </a:outerShdw>
                </a:effectLst>
              </a:rPr>
              <a:t>which has come to you, as it has also in all the world, and is bringing forth fruit, as it is also among you since the day you heard and knew the grace of God in </a:t>
            </a:r>
            <a:r>
              <a:rPr lang="en-US" sz="3400" dirty="0" smtClean="0">
                <a:effectLst>
                  <a:outerShdw blurRad="50800" dist="38100" dir="2700000" algn="tl" rotWithShape="0">
                    <a:srgbClr val="000000">
                      <a:alpha val="43000"/>
                    </a:srgbClr>
                  </a:outerShdw>
                </a:effectLst>
              </a:rPr>
              <a:t>truth…</a:t>
            </a:r>
            <a:endParaRPr lang="en-US" sz="3400" dirty="0">
              <a:effectLst>
                <a:outerShdw blurRad="50800" dist="38100" dir="2700000" algn="tl" rotWithShape="0">
                  <a:srgbClr val="000000">
                    <a:alpha val="43000"/>
                  </a:srgbClr>
                </a:outerShdw>
              </a:effectLst>
            </a:endParaRPr>
          </a:p>
        </p:txBody>
      </p:sp>
      <p:cxnSp>
        <p:nvCxnSpPr>
          <p:cNvPr id="3" name="Straight Connector 2"/>
          <p:cNvCxnSpPr/>
          <p:nvPr/>
        </p:nvCxnSpPr>
        <p:spPr bwMode="auto">
          <a:xfrm>
            <a:off x="3810000" y="2743200"/>
            <a:ext cx="4267200" cy="0"/>
          </a:xfrm>
          <a:prstGeom prst="line">
            <a:avLst/>
          </a:prstGeom>
          <a:solidFill>
            <a:schemeClr val="accent1"/>
          </a:solidFill>
          <a:ln w="38100"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p:nvPr/>
        </p:nvCxnSpPr>
        <p:spPr bwMode="auto">
          <a:xfrm>
            <a:off x="914400" y="3276600"/>
            <a:ext cx="4419600" cy="0"/>
          </a:xfrm>
          <a:prstGeom prst="line">
            <a:avLst/>
          </a:prstGeom>
          <a:solidFill>
            <a:schemeClr val="accent1"/>
          </a:solidFill>
          <a:ln w="38100"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5791200" y="3276600"/>
            <a:ext cx="2514600" cy="0"/>
          </a:xfrm>
          <a:prstGeom prst="line">
            <a:avLst/>
          </a:prstGeom>
          <a:solidFill>
            <a:schemeClr val="accent1"/>
          </a:solidFill>
          <a:ln w="38100"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381000" y="3810000"/>
            <a:ext cx="6858000" cy="0"/>
          </a:xfrm>
          <a:prstGeom prst="line">
            <a:avLst/>
          </a:prstGeom>
          <a:solidFill>
            <a:schemeClr val="accent1"/>
          </a:solidFill>
          <a:ln w="38100"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33203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par>
                                <p:cTn id="18" presetID="22" presetClass="entr" presetSubtype="8"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219200"/>
          </a:xfrm>
          <a:effectLst/>
        </p:spPr>
        <p:txBody>
          <a:bodyPr/>
          <a:lstStyle/>
          <a:p>
            <a:r>
              <a:rPr lang="en-US" b="1" dirty="0" smtClean="0">
                <a:effectLst>
                  <a:outerShdw blurRad="50800" dist="38100" dir="2700000" algn="tl" rotWithShape="0">
                    <a:srgbClr val="000000">
                      <a:alpha val="43000"/>
                    </a:srgbClr>
                  </a:outerShdw>
                </a:effectLst>
              </a:rPr>
              <a:t>How to See &amp; Test</a:t>
            </a:r>
            <a:r>
              <a:rPr lang="en-US" b="1" dirty="0" smtClean="0">
                <a:effectLst>
                  <a:outerShdw blurRad="50800" dist="38100" dir="2700000" algn="tl" rotWithShape="0">
                    <a:srgbClr val="000000">
                      <a:alpha val="43000"/>
                    </a:srgbClr>
                  </a:outerShdw>
                </a:effectLst>
              </a:rPr>
              <a:t> Saints’ </a:t>
            </a:r>
            <a:r>
              <a:rPr lang="en-US" b="1" dirty="0" smtClean="0">
                <a:effectLst>
                  <a:outerShdw blurRad="50800" dist="38100" dir="2700000" algn="tl" rotWithShape="0">
                    <a:srgbClr val="000000">
                      <a:alpha val="43000"/>
                    </a:srgbClr>
                  </a:outerShdw>
                </a:effectLst>
              </a:rPr>
              <a:t>Growth</a:t>
            </a:r>
            <a:endParaRPr lang="en-US" b="1" dirty="0">
              <a:effectLst>
                <a:outerShdw blurRad="50800" dist="38100" dir="2700000" algn="tl" rotWithShape="0">
                  <a:srgbClr val="000000">
                    <a:alpha val="43000"/>
                  </a:srgbClr>
                </a:outerShdw>
              </a:effectLst>
            </a:endParaRPr>
          </a:p>
        </p:txBody>
      </p:sp>
      <p:sp>
        <p:nvSpPr>
          <p:cNvPr id="8195" name="Rectangle 3"/>
          <p:cNvSpPr>
            <a:spLocks noGrp="1" noChangeArrowheads="1"/>
          </p:cNvSpPr>
          <p:nvPr>
            <p:ph type="body" idx="1"/>
          </p:nvPr>
        </p:nvSpPr>
        <p:spPr>
          <a:xfrm>
            <a:off x="76200" y="1066800"/>
            <a:ext cx="9067800" cy="5791200"/>
          </a:xfrm>
        </p:spPr>
        <p:txBody>
          <a:bodyPr/>
          <a:lstStyle/>
          <a:p>
            <a:pPr>
              <a:spcBef>
                <a:spcPts val="0"/>
              </a:spcBef>
              <a:spcAft>
                <a:spcPts val="400"/>
              </a:spcAft>
              <a:buClr>
                <a:srgbClr val="FFFF66"/>
              </a:buClr>
              <a:buSzPct val="100000"/>
              <a:buFont typeface="Arial"/>
              <a:buChar char="•"/>
            </a:pPr>
            <a:r>
              <a:rPr lang="en-US" sz="3400" dirty="0" smtClean="0">
                <a:effectLst>
                  <a:outerShdw blurRad="50800" dist="38100" dir="2700000" algn="tl" rotWithShape="0">
                    <a:srgbClr val="000000">
                      <a:alpha val="43000"/>
                    </a:srgbClr>
                  </a:outerShdw>
                </a:effectLst>
              </a:rPr>
              <a:t>Two characteristics of growth seen in saints</a:t>
            </a:r>
            <a:endParaRPr lang="en-US" sz="3400" dirty="0">
              <a:effectLst>
                <a:outerShdw blurRad="50800" dist="38100" dir="2700000" algn="tl" rotWithShape="0">
                  <a:srgbClr val="000000">
                    <a:alpha val="43000"/>
                  </a:srgbClr>
                </a:outerShdw>
              </a:effectLst>
            </a:endParaRPr>
          </a:p>
          <a:p>
            <a:pPr lvl="1">
              <a:spcBef>
                <a:spcPts val="0"/>
              </a:spcBef>
              <a:spcAft>
                <a:spcPts val="400"/>
              </a:spcAft>
              <a:buClr>
                <a:srgbClr val="99CCFF"/>
              </a:buClr>
              <a:buFont typeface="Wingdings" pitchFamily="2" charset="2"/>
              <a:buChar char="w"/>
            </a:pPr>
            <a:r>
              <a:rPr lang="en-US" sz="3000" dirty="0" smtClean="0">
                <a:solidFill>
                  <a:srgbClr val="FFFFFF"/>
                </a:solidFill>
                <a:effectLst>
                  <a:outerShdw blurRad="50800" dist="38100" dir="2700000" algn="tl" rotWithShape="0">
                    <a:srgbClr val="000000">
                      <a:alpha val="43000"/>
                    </a:srgbClr>
                  </a:outerShdw>
                </a:effectLst>
              </a:rPr>
              <a:t>Faith in Christ (</a:t>
            </a:r>
            <a:r>
              <a:rPr lang="en-US" sz="3000" b="1" dirty="0" smtClean="0">
                <a:solidFill>
                  <a:srgbClr val="FFFF66"/>
                </a:solidFill>
                <a:effectLst>
                  <a:outerShdw blurRad="50800" dist="38100" dir="2700000" algn="tl" rotWithShape="0">
                    <a:srgbClr val="000000">
                      <a:alpha val="43000"/>
                    </a:srgbClr>
                  </a:outerShdw>
                </a:effectLst>
              </a:rPr>
              <a:t>Jn. 12:46 </a:t>
            </a:r>
            <a:r>
              <a:rPr lang="en-US" sz="3000" dirty="0" smtClean="0">
                <a:solidFill>
                  <a:srgbClr val="FFFFFF"/>
                </a:solidFill>
                <a:effectLst>
                  <a:outerShdw blurRad="50800" dist="38100" dir="2700000" algn="tl" rotWithShape="0">
                    <a:srgbClr val="000000">
                      <a:alpha val="43000"/>
                    </a:srgbClr>
                  </a:outerShdw>
                </a:effectLst>
                <a:sym typeface="Wingdings" pitchFamily="2" charset="2"/>
              </a:rPr>
              <a:t> </a:t>
            </a:r>
            <a:r>
              <a:rPr lang="en-US" sz="3000" b="1" dirty="0" smtClean="0">
                <a:solidFill>
                  <a:srgbClr val="FFFF66"/>
                </a:solidFill>
                <a:effectLst>
                  <a:outerShdw blurRad="50800" dist="38100" dir="2700000" algn="tl" rotWithShape="0">
                    <a:srgbClr val="000000">
                      <a:alpha val="43000"/>
                    </a:srgbClr>
                  </a:outerShdw>
                </a:effectLst>
                <a:sym typeface="Wingdings" pitchFamily="2" charset="2"/>
              </a:rPr>
              <a:t>20:31</a:t>
            </a:r>
            <a:r>
              <a:rPr lang="en-US" sz="3000" b="1" dirty="0" smtClean="0">
                <a:solidFill>
                  <a:srgbClr val="FFFFFF"/>
                </a:solidFill>
                <a:effectLst>
                  <a:outerShdw blurRad="50800" dist="38100" dir="2700000" algn="tl" rotWithShape="0">
                    <a:srgbClr val="000000">
                      <a:alpha val="43000"/>
                    </a:srgbClr>
                  </a:outerShdw>
                </a:effectLst>
                <a:sym typeface="Wingdings" pitchFamily="2" charset="2"/>
              </a:rPr>
              <a:t> </a:t>
            </a:r>
            <a:r>
              <a:rPr lang="en-US" sz="3000" dirty="0" smtClean="0">
                <a:solidFill>
                  <a:srgbClr val="FFFFFF"/>
                </a:solidFill>
                <a:effectLst>
                  <a:outerShdw blurRad="50800" dist="38100" dir="2700000" algn="tl" rotWithShape="0">
                    <a:srgbClr val="000000">
                      <a:alpha val="43000"/>
                    </a:srgbClr>
                  </a:outerShdw>
                </a:effectLst>
                <a:sym typeface="Wingdings" pitchFamily="2" charset="2"/>
              </a:rPr>
              <a:t> </a:t>
            </a:r>
            <a:r>
              <a:rPr lang="en-US" sz="3000" b="1" dirty="0" smtClean="0">
                <a:solidFill>
                  <a:srgbClr val="FFFF66"/>
                </a:solidFill>
                <a:effectLst>
                  <a:outerShdw blurRad="50800" dist="38100" dir="2700000" algn="tl" rotWithShape="0">
                    <a:srgbClr val="000000">
                      <a:alpha val="43000"/>
                    </a:srgbClr>
                  </a:outerShdw>
                </a:effectLst>
                <a:sym typeface="Wingdings" pitchFamily="2" charset="2"/>
              </a:rPr>
              <a:t>1 Jn. 5:1</a:t>
            </a:r>
            <a:r>
              <a:rPr lang="en-US" sz="3000" dirty="0" smtClean="0">
                <a:solidFill>
                  <a:srgbClr val="FFFFFF"/>
                </a:solidFill>
                <a:effectLst>
                  <a:outerShdw blurRad="50800" dist="38100" dir="2700000" algn="tl" rotWithShape="0">
                    <a:srgbClr val="000000">
                      <a:alpha val="43000"/>
                    </a:srgbClr>
                  </a:outerShdw>
                </a:effectLst>
                <a:sym typeface="Wingdings" pitchFamily="2" charset="2"/>
              </a:rPr>
              <a:t>)</a:t>
            </a:r>
            <a:endParaRPr lang="en-US" sz="3000" dirty="0" smtClean="0">
              <a:solidFill>
                <a:srgbClr val="FFFFFF"/>
              </a:solidFill>
              <a:effectLst>
                <a:outerShdw blurRad="50800" dist="38100" dir="2700000" algn="tl" rotWithShape="0">
                  <a:srgbClr val="000000">
                    <a:alpha val="43000"/>
                  </a:srgbClr>
                </a:outerShdw>
              </a:effectLst>
            </a:endParaRPr>
          </a:p>
          <a:p>
            <a:pPr lvl="1">
              <a:spcBef>
                <a:spcPts val="0"/>
              </a:spcBef>
              <a:spcAft>
                <a:spcPts val="400"/>
              </a:spcAft>
              <a:buClr>
                <a:srgbClr val="99CCFF"/>
              </a:buClr>
              <a:buFont typeface="Wingdings" pitchFamily="2" charset="2"/>
              <a:buChar char="w"/>
            </a:pPr>
            <a:r>
              <a:rPr lang="en-US" sz="3000" dirty="0" smtClean="0">
                <a:solidFill>
                  <a:srgbClr val="FFFFFF"/>
                </a:solidFill>
                <a:effectLst>
                  <a:outerShdw blurRad="50800" dist="38100" dir="2700000" algn="tl" rotWithShape="0">
                    <a:srgbClr val="000000">
                      <a:alpha val="43000"/>
                    </a:srgbClr>
                  </a:outerShdw>
                </a:effectLst>
              </a:rPr>
              <a:t>Love towards </a:t>
            </a:r>
            <a:r>
              <a:rPr lang="en-US" sz="3000" b="1" u="sng" cap="small" dirty="0" smtClean="0">
                <a:solidFill>
                  <a:srgbClr val="FFFFFF"/>
                </a:solidFill>
                <a:effectLst>
                  <a:outerShdw blurRad="50800" dist="38100" dir="2700000" algn="tl" rotWithShape="0">
                    <a:srgbClr val="000000">
                      <a:alpha val="43000"/>
                    </a:srgbClr>
                  </a:outerShdw>
                </a:effectLst>
              </a:rPr>
              <a:t>all</a:t>
            </a:r>
            <a:r>
              <a:rPr lang="en-US" sz="3000" dirty="0" smtClean="0">
                <a:solidFill>
                  <a:srgbClr val="FFFFFF"/>
                </a:solidFill>
                <a:effectLst>
                  <a:outerShdw blurRad="50800" dist="38100" dir="2700000" algn="tl" rotWithShape="0">
                    <a:srgbClr val="000000">
                      <a:alpha val="43000"/>
                    </a:srgbClr>
                  </a:outerShdw>
                </a:effectLst>
              </a:rPr>
              <a:t> the saints (</a:t>
            </a:r>
            <a:r>
              <a:rPr lang="en-US" sz="3000" b="1" dirty="0" smtClean="0">
                <a:solidFill>
                  <a:srgbClr val="FFFF66"/>
                </a:solidFill>
                <a:effectLst>
                  <a:outerShdw blurRad="50800" dist="38100" dir="2700000" algn="tl" rotWithShape="0">
                    <a:srgbClr val="000000">
                      <a:alpha val="43000"/>
                    </a:srgbClr>
                  </a:outerShdw>
                </a:effectLst>
              </a:rPr>
              <a:t>1 </a:t>
            </a:r>
            <a:r>
              <a:rPr lang="en-US" sz="3000" b="1" dirty="0" smtClean="0">
                <a:solidFill>
                  <a:srgbClr val="FFFF66"/>
                </a:solidFill>
                <a:effectLst>
                  <a:outerShdw blurRad="50800" dist="38100" dir="2700000" algn="tl" rotWithShape="0">
                    <a:srgbClr val="000000">
                      <a:alpha val="43000"/>
                    </a:srgbClr>
                  </a:outerShdw>
                </a:effectLst>
              </a:rPr>
              <a:t>Thess. 4</a:t>
            </a:r>
            <a:r>
              <a:rPr lang="en-US" sz="3000" b="1" dirty="0" smtClean="0">
                <a:solidFill>
                  <a:srgbClr val="FFFF66"/>
                </a:solidFill>
                <a:effectLst>
                  <a:outerShdw blurRad="50800" dist="38100" dir="2700000" algn="tl" rotWithShape="0">
                    <a:srgbClr val="000000">
                      <a:alpha val="43000"/>
                    </a:srgbClr>
                  </a:outerShdw>
                </a:effectLst>
              </a:rPr>
              <a:t>:9-10</a:t>
            </a:r>
            <a:r>
              <a:rPr lang="en-US" sz="3000" dirty="0" smtClean="0">
                <a:solidFill>
                  <a:srgbClr val="FFFFFF"/>
                </a:solidFill>
                <a:effectLst>
                  <a:outerShdw blurRad="50800" dist="38100" dir="2700000" algn="tl" rotWithShape="0">
                    <a:srgbClr val="000000">
                      <a:alpha val="43000"/>
                    </a:srgbClr>
                  </a:outerShdw>
                </a:effectLst>
              </a:rPr>
              <a:t>; </a:t>
            </a:r>
            <a:r>
              <a:rPr lang="en-US" sz="3000" b="1" dirty="0" smtClean="0">
                <a:solidFill>
                  <a:srgbClr val="FFFF66"/>
                </a:solidFill>
                <a:effectLst>
                  <a:outerShdw blurRad="50800" dist="38100" dir="2700000" algn="tl" rotWithShape="0">
                    <a:srgbClr val="000000">
                      <a:alpha val="43000"/>
                    </a:srgbClr>
                  </a:outerShdw>
                </a:effectLst>
              </a:rPr>
              <a:t>Eph. 1:15</a:t>
            </a:r>
            <a:r>
              <a:rPr lang="en-US" sz="3000" dirty="0" smtClean="0">
                <a:solidFill>
                  <a:srgbClr val="FFFFFF"/>
                </a:solidFill>
                <a:effectLst>
                  <a:outerShdw blurRad="50800" dist="38100" dir="2700000" algn="tl" rotWithShape="0">
                    <a:srgbClr val="000000">
                      <a:alpha val="43000"/>
                    </a:srgbClr>
                  </a:outerShdw>
                </a:effectLst>
              </a:rPr>
              <a:t>; </a:t>
            </a:r>
            <a:r>
              <a:rPr lang="en-US" sz="3000" b="1" dirty="0" smtClean="0">
                <a:solidFill>
                  <a:srgbClr val="FFFF66"/>
                </a:solidFill>
                <a:effectLst>
                  <a:outerShdw blurRad="50800" dist="38100" dir="2700000" algn="tl" rotWithShape="0">
                    <a:srgbClr val="000000">
                      <a:alpha val="43000"/>
                    </a:srgbClr>
                  </a:outerShdw>
                </a:effectLst>
              </a:rPr>
              <a:t>1 Pet. 2:17</a:t>
            </a:r>
            <a:r>
              <a:rPr lang="en-US" sz="3000" dirty="0" smtClean="0">
                <a:solidFill>
                  <a:srgbClr val="FFFFFF"/>
                </a:solidFill>
                <a:effectLst>
                  <a:outerShdw blurRad="50800" dist="38100" dir="2700000" algn="tl" rotWithShape="0">
                    <a:srgbClr val="000000">
                      <a:alpha val="43000"/>
                    </a:srgbClr>
                  </a:outerShdw>
                </a:effectLst>
              </a:rPr>
              <a:t>)</a:t>
            </a:r>
            <a:endParaRPr lang="en-US" sz="3000" dirty="0">
              <a:solidFill>
                <a:srgbClr val="FFFFFF"/>
              </a:solidFill>
              <a:effectLst>
                <a:outerShdw blurRad="50800" dist="38100" dir="2700000" algn="tl" rotWithShape="0">
                  <a:srgbClr val="000000">
                    <a:alpha val="43000"/>
                  </a:srgbClr>
                </a:outerShdw>
              </a:effectLst>
            </a:endParaRPr>
          </a:p>
          <a:p>
            <a:pPr>
              <a:spcBef>
                <a:spcPts val="0"/>
              </a:spcBef>
              <a:spcAft>
                <a:spcPts val="400"/>
              </a:spcAft>
              <a:buClr>
                <a:srgbClr val="FFFF66"/>
              </a:buClr>
              <a:buSzPct val="100000"/>
              <a:buFont typeface="Arial"/>
              <a:buChar char="•"/>
            </a:pPr>
            <a:r>
              <a:rPr lang="en-US" sz="3400" dirty="0" smtClean="0">
                <a:effectLst>
                  <a:outerShdw blurRad="50800" dist="38100" dir="2700000" algn="tl" rotWithShape="0">
                    <a:srgbClr val="000000">
                      <a:alpha val="43000"/>
                    </a:srgbClr>
                  </a:outerShdw>
                </a:effectLst>
              </a:rPr>
              <a:t>Faith in Christ &amp; love towards brethren grows is in proportion to our hope of heaven</a:t>
            </a:r>
          </a:p>
          <a:p>
            <a:pPr lvl="1">
              <a:spcBef>
                <a:spcPts val="0"/>
              </a:spcBef>
              <a:spcAft>
                <a:spcPts val="400"/>
              </a:spcAft>
              <a:buClr>
                <a:srgbClr val="99CCFF"/>
              </a:buClr>
              <a:buFont typeface="Wingdings" pitchFamily="2" charset="2"/>
              <a:buChar char="w"/>
            </a:pPr>
            <a:r>
              <a:rPr lang="en-US" sz="3000" dirty="0" smtClean="0">
                <a:solidFill>
                  <a:srgbClr val="FFFFFF"/>
                </a:solidFill>
                <a:effectLst>
                  <a:outerShdw blurRad="50800" dist="38100" dir="2700000" algn="tl" rotWithShape="0">
                    <a:srgbClr val="000000">
                      <a:alpha val="43000"/>
                    </a:srgbClr>
                  </a:outerShdw>
                </a:effectLst>
              </a:rPr>
              <a:t>Same point is made in detail from 1</a:t>
            </a:r>
            <a:r>
              <a:rPr lang="en-US" sz="3000" baseline="30000" dirty="0" smtClean="0">
                <a:solidFill>
                  <a:srgbClr val="FFFFFF"/>
                </a:solidFill>
                <a:effectLst>
                  <a:outerShdw blurRad="50800" dist="38100" dir="2700000" algn="tl" rotWithShape="0">
                    <a:srgbClr val="000000">
                      <a:alpha val="43000"/>
                    </a:srgbClr>
                  </a:outerShdw>
                </a:effectLst>
              </a:rPr>
              <a:t>st</a:t>
            </a:r>
            <a:r>
              <a:rPr lang="en-US" sz="3000" dirty="0" smtClean="0">
                <a:solidFill>
                  <a:srgbClr val="FFFFFF"/>
                </a:solidFill>
                <a:effectLst>
                  <a:outerShdw blurRad="50800" dist="38100" dir="2700000" algn="tl" rotWithShape="0">
                    <a:srgbClr val="000000">
                      <a:alpha val="43000"/>
                    </a:srgbClr>
                  </a:outerShdw>
                </a:effectLst>
              </a:rPr>
              <a:t> Peter</a:t>
            </a:r>
          </a:p>
          <a:p>
            <a:pPr lvl="1">
              <a:spcBef>
                <a:spcPts val="0"/>
              </a:spcBef>
              <a:spcAft>
                <a:spcPts val="400"/>
              </a:spcAft>
              <a:buClr>
                <a:srgbClr val="99CCFF"/>
              </a:buClr>
              <a:buFont typeface="Wingdings" pitchFamily="2" charset="2"/>
              <a:buChar char="w"/>
            </a:pPr>
            <a:r>
              <a:rPr lang="en-US" sz="3000" dirty="0" smtClean="0">
                <a:solidFill>
                  <a:srgbClr val="FFFFFF"/>
                </a:solidFill>
                <a:effectLst>
                  <a:outerShdw blurRad="50800" dist="38100" dir="2700000" algn="tl" rotWithShape="0">
                    <a:srgbClr val="000000">
                      <a:alpha val="43000"/>
                    </a:srgbClr>
                  </a:outerShdw>
                </a:effectLst>
              </a:rPr>
              <a:t>Nature of our hope (</a:t>
            </a:r>
            <a:r>
              <a:rPr lang="en-US" sz="3000" b="1" dirty="0" smtClean="0">
                <a:solidFill>
                  <a:srgbClr val="FFFF66"/>
                </a:solidFill>
                <a:effectLst>
                  <a:outerShdw blurRad="50800" dist="38100" dir="2700000" algn="tl" rotWithShape="0">
                    <a:srgbClr val="000000">
                      <a:alpha val="43000"/>
                    </a:srgbClr>
                  </a:outerShdw>
                </a:effectLst>
              </a:rPr>
              <a:t>1 Pet. 1:3-9</a:t>
            </a:r>
            <a:r>
              <a:rPr lang="en-US" sz="3000" dirty="0" smtClean="0">
                <a:solidFill>
                  <a:srgbClr val="FFFFFF"/>
                </a:solidFill>
                <a:effectLst>
                  <a:outerShdw blurRad="50800" dist="38100" dir="2700000" algn="tl" rotWithShape="0">
                    <a:srgbClr val="000000">
                      <a:alpha val="43000"/>
                    </a:srgbClr>
                  </a:outerShdw>
                </a:effectLst>
                <a:sym typeface="Wingdings" pitchFamily="2" charset="2"/>
              </a:rPr>
              <a:t>)</a:t>
            </a:r>
          </a:p>
          <a:p>
            <a:pPr lvl="1">
              <a:spcBef>
                <a:spcPts val="0"/>
              </a:spcBef>
              <a:spcAft>
                <a:spcPts val="400"/>
              </a:spcAft>
              <a:buClr>
                <a:srgbClr val="99CCFF"/>
              </a:buClr>
              <a:buFont typeface="Wingdings" pitchFamily="2" charset="2"/>
              <a:buChar char="w"/>
            </a:pPr>
            <a:r>
              <a:rPr lang="en-US" sz="3000" dirty="0" smtClean="0">
                <a:solidFill>
                  <a:srgbClr val="FFFFFF"/>
                </a:solidFill>
                <a:effectLst>
                  <a:outerShdw blurRad="50800" dist="38100" dir="2700000" algn="tl" rotWithShape="0">
                    <a:srgbClr val="000000">
                      <a:alpha val="43000"/>
                    </a:srgbClr>
                  </a:outerShdw>
                </a:effectLst>
                <a:sym typeface="Wingdings" pitchFamily="2" charset="2"/>
              </a:rPr>
              <a:t>Hope is tied to our faith (</a:t>
            </a:r>
            <a:r>
              <a:rPr lang="en-US" sz="3000" b="1" dirty="0" smtClean="0">
                <a:solidFill>
                  <a:srgbClr val="FFFF66"/>
                </a:solidFill>
                <a:effectLst>
                  <a:outerShdw blurRad="50800" dist="38100" dir="2700000" algn="tl" rotWithShape="0">
                    <a:srgbClr val="000000">
                      <a:alpha val="43000"/>
                    </a:srgbClr>
                  </a:outerShdw>
                </a:effectLst>
                <a:sym typeface="Wingdings" pitchFamily="2" charset="2"/>
              </a:rPr>
              <a:t>1 Pet. 1:18-21</a:t>
            </a:r>
            <a:r>
              <a:rPr lang="en-US" sz="3000" dirty="0" smtClean="0">
                <a:solidFill>
                  <a:srgbClr val="FFFFFF"/>
                </a:solidFill>
                <a:effectLst>
                  <a:outerShdw blurRad="50800" dist="38100" dir="2700000" algn="tl" rotWithShape="0">
                    <a:srgbClr val="000000">
                      <a:alpha val="43000"/>
                    </a:srgbClr>
                  </a:outerShdw>
                </a:effectLst>
                <a:sym typeface="Wingdings" pitchFamily="2" charset="2"/>
              </a:rPr>
              <a:t>)</a:t>
            </a:r>
          </a:p>
          <a:p>
            <a:pPr lvl="1">
              <a:spcBef>
                <a:spcPts val="0"/>
              </a:spcBef>
              <a:spcAft>
                <a:spcPts val="400"/>
              </a:spcAft>
              <a:buClr>
                <a:srgbClr val="99CCFF"/>
              </a:buClr>
              <a:buFont typeface="Wingdings" pitchFamily="2" charset="2"/>
              <a:buChar char="w"/>
            </a:pPr>
            <a:r>
              <a:rPr lang="en-US" sz="3000" dirty="0" smtClean="0">
                <a:solidFill>
                  <a:srgbClr val="FFFFFF"/>
                </a:solidFill>
                <a:effectLst>
                  <a:outerShdw blurRad="50800" dist="38100" dir="2700000" algn="tl" rotWithShape="0">
                    <a:srgbClr val="000000">
                      <a:alpha val="43000"/>
                    </a:srgbClr>
                  </a:outerShdw>
                </a:effectLst>
                <a:sym typeface="Wingdings" pitchFamily="2" charset="2"/>
              </a:rPr>
              <a:t>Also ties hope &amp; loving brethren (</a:t>
            </a:r>
            <a:r>
              <a:rPr lang="en-US" sz="3000" b="1" dirty="0" smtClean="0">
                <a:solidFill>
                  <a:srgbClr val="FFFF66"/>
                </a:solidFill>
                <a:effectLst>
                  <a:outerShdw blurRad="50800" dist="38100" dir="2700000" algn="tl" rotWithShape="0">
                    <a:srgbClr val="000000">
                      <a:alpha val="43000"/>
                    </a:srgbClr>
                  </a:outerShdw>
                </a:effectLst>
                <a:sym typeface="Wingdings" pitchFamily="2" charset="2"/>
              </a:rPr>
              <a:t>1 Pet. 1:</a:t>
            </a:r>
            <a:r>
              <a:rPr lang="en-US" sz="3000" b="1" dirty="0" smtClean="0">
                <a:solidFill>
                  <a:srgbClr val="FFFF66"/>
                </a:solidFill>
                <a:effectLst>
                  <a:outerShdw blurRad="50800" dist="38100" dir="2700000" algn="tl" rotWithShape="0">
                    <a:srgbClr val="000000">
                      <a:alpha val="43000"/>
                    </a:srgbClr>
                  </a:outerShdw>
                </a:effectLst>
                <a:sym typeface="Wingdings" pitchFamily="2" charset="2"/>
              </a:rPr>
              <a:t>22-25</a:t>
            </a:r>
            <a:r>
              <a:rPr lang="en-US" sz="3000" dirty="0" smtClean="0">
                <a:solidFill>
                  <a:srgbClr val="FFFFFF"/>
                </a:solidFill>
                <a:effectLst>
                  <a:outerShdw blurRad="50800" dist="38100" dir="2700000" algn="tl" rotWithShape="0">
                    <a:srgbClr val="000000">
                      <a:alpha val="43000"/>
                    </a:srgbClr>
                  </a:outerShdw>
                </a:effectLst>
                <a:sym typeface="Wingdings" pitchFamily="2" charset="2"/>
              </a:rPr>
              <a:t>)</a:t>
            </a:r>
          </a:p>
          <a:p>
            <a:pPr>
              <a:spcBef>
                <a:spcPts val="0"/>
              </a:spcBef>
              <a:spcAft>
                <a:spcPts val="400"/>
              </a:spcAft>
              <a:buClr>
                <a:srgbClr val="FFFF00"/>
              </a:buClr>
              <a:buSzPct val="100000"/>
              <a:buFont typeface="Arial"/>
              <a:buChar char="•"/>
            </a:pPr>
            <a:r>
              <a:rPr lang="en-US" sz="3400" dirty="0" smtClean="0">
                <a:solidFill>
                  <a:srgbClr val="FFFFFF"/>
                </a:solidFill>
                <a:effectLst>
                  <a:outerShdw blurRad="50800" dist="38100" dir="2700000" algn="tl" rotWithShape="0">
                    <a:srgbClr val="000000">
                      <a:alpha val="43000"/>
                    </a:srgbClr>
                  </a:outerShdw>
                </a:effectLst>
                <a:sym typeface="Wingdings" pitchFamily="2" charset="2"/>
              </a:rPr>
              <a:t>Lack of faith &amp; love show little hope of heaven</a:t>
            </a:r>
            <a:endParaRPr lang="en-US" sz="3400" dirty="0">
              <a:solidFill>
                <a:srgbClr val="FFFFFF"/>
              </a:solidFill>
              <a:effectLst>
                <a:outerShdw blurRad="50800" dist="38100" dir="2700000" algn="tl" rotWithShape="0">
                  <a:srgbClr val="000000">
                    <a:alpha val="43000"/>
                  </a:srgbClr>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819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819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 calcmode="lin" valueType="num">
                                      <p:cBhvr>
                                        <p:cTn id="15" dur="500" fill="hold"/>
                                        <p:tgtEl>
                                          <p:spTgt spid="819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819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 calcmode="lin" valueType="num">
                                      <p:cBhvr>
                                        <p:cTn id="23" dur="500" fill="hold"/>
                                        <p:tgtEl>
                                          <p:spTgt spid="819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819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819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p:cTn id="31" dur="500" fill="hold"/>
                                        <p:tgtEl>
                                          <p:spTgt spid="819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819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819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8195">
                                            <p:txEl>
                                              <p:pRg st="4" end="4"/>
                                            </p:txEl>
                                          </p:spTgt>
                                        </p:tgtEl>
                                        <p:attrNameLst>
                                          <p:attrName>style.visibility</p:attrName>
                                        </p:attrNameLst>
                                      </p:cBhvr>
                                      <p:to>
                                        <p:strVal val="visible"/>
                                      </p:to>
                                    </p:set>
                                    <p:anim calcmode="lin" valueType="num">
                                      <p:cBhvr>
                                        <p:cTn id="39" dur="500" fill="hold"/>
                                        <p:tgtEl>
                                          <p:spTgt spid="819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819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819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8195">
                                            <p:txEl>
                                              <p:pRg st="5" end="5"/>
                                            </p:txEl>
                                          </p:spTgt>
                                        </p:tgtEl>
                                        <p:attrNameLst>
                                          <p:attrName>style.visibility</p:attrName>
                                        </p:attrNameLst>
                                      </p:cBhvr>
                                      <p:to>
                                        <p:strVal val="visible"/>
                                      </p:to>
                                    </p:set>
                                    <p:anim calcmode="lin" valueType="num">
                                      <p:cBhvr>
                                        <p:cTn id="47" dur="500" fill="hold"/>
                                        <p:tgtEl>
                                          <p:spTgt spid="819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819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819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8195">
                                            <p:txEl>
                                              <p:pRg st="6" end="6"/>
                                            </p:txEl>
                                          </p:spTgt>
                                        </p:tgtEl>
                                        <p:attrNameLst>
                                          <p:attrName>style.visibility</p:attrName>
                                        </p:attrNameLst>
                                      </p:cBhvr>
                                      <p:to>
                                        <p:strVal val="visible"/>
                                      </p:to>
                                    </p:set>
                                    <p:anim calcmode="lin" valueType="num">
                                      <p:cBhvr>
                                        <p:cTn id="55" dur="500" fill="hold"/>
                                        <p:tgtEl>
                                          <p:spTgt spid="8195">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8195">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819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8195">
                                            <p:txEl>
                                              <p:pRg st="7" end="7"/>
                                            </p:txEl>
                                          </p:spTgt>
                                        </p:tgtEl>
                                        <p:attrNameLst>
                                          <p:attrName>style.visibility</p:attrName>
                                        </p:attrNameLst>
                                      </p:cBhvr>
                                      <p:to>
                                        <p:strVal val="visible"/>
                                      </p:to>
                                    </p:set>
                                    <p:anim calcmode="lin" valueType="num">
                                      <p:cBhvr>
                                        <p:cTn id="63" dur="500" fill="hold"/>
                                        <p:tgtEl>
                                          <p:spTgt spid="8195">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8195">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8195">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8195">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8195">
                                            <p:txEl>
                                              <p:pRg st="8" end="8"/>
                                            </p:txEl>
                                          </p:spTgt>
                                        </p:tgtEl>
                                        <p:attrNameLst>
                                          <p:attrName>style.visibility</p:attrName>
                                        </p:attrNameLst>
                                      </p:cBhvr>
                                      <p:to>
                                        <p:strVal val="visible"/>
                                      </p:to>
                                    </p:set>
                                    <p:anim calcmode="lin" valueType="num">
                                      <p:cBhvr>
                                        <p:cTn id="71" dur="500" fill="hold"/>
                                        <p:tgtEl>
                                          <p:spTgt spid="8195">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8195">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8195">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8195">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1066800"/>
          </a:xfrm>
          <a:effectLst/>
        </p:spPr>
        <p:txBody>
          <a:bodyPr/>
          <a:lstStyle/>
          <a:p>
            <a:r>
              <a:rPr lang="en-US" sz="4000" b="1" dirty="0" smtClean="0">
                <a:effectLst>
                  <a:outerShdw blurRad="50800" dist="38100" dir="2700000" algn="tl" rotWithShape="0">
                    <a:srgbClr val="000000">
                      <a:alpha val="43000"/>
                    </a:srgbClr>
                  </a:outerShdw>
                </a:effectLst>
              </a:rPr>
              <a:t>“</a:t>
            </a:r>
            <a:r>
              <a:rPr lang="en-US" sz="4200" b="1" dirty="0" smtClean="0">
                <a:effectLst>
                  <a:outerShdw blurRad="50800" dist="38100" dir="2700000" algn="tl" rotWithShape="0">
                    <a:srgbClr val="000000">
                      <a:alpha val="43000"/>
                    </a:srgbClr>
                  </a:outerShdw>
                </a:effectLst>
              </a:rPr>
              <a:t>The Word of the Truth of the Gospel</a:t>
            </a:r>
            <a:r>
              <a:rPr lang="en-US" sz="4000" b="1" dirty="0" smtClean="0">
                <a:effectLst>
                  <a:outerShdw blurRad="50800" dist="38100" dir="2700000" algn="tl" rotWithShape="0">
                    <a:srgbClr val="000000">
                      <a:alpha val="43000"/>
                    </a:srgbClr>
                  </a:outerShdw>
                </a:effectLst>
              </a:rPr>
              <a:t>”</a:t>
            </a:r>
            <a:endParaRPr lang="en-US" sz="4000" b="1" dirty="0">
              <a:effectLst>
                <a:outerShdw blurRad="50800" dist="38100" dir="2700000" algn="tl" rotWithShape="0">
                  <a:srgbClr val="000000">
                    <a:alpha val="43000"/>
                  </a:srgbClr>
                </a:outerShdw>
              </a:effectLst>
            </a:endParaRPr>
          </a:p>
        </p:txBody>
      </p:sp>
      <p:sp>
        <p:nvSpPr>
          <p:cNvPr id="9219" name="Rectangle 3"/>
          <p:cNvSpPr>
            <a:spLocks noGrp="1" noChangeArrowheads="1"/>
          </p:cNvSpPr>
          <p:nvPr>
            <p:ph type="body" idx="1"/>
          </p:nvPr>
        </p:nvSpPr>
        <p:spPr>
          <a:xfrm>
            <a:off x="0" y="1066800"/>
            <a:ext cx="9144000" cy="5791200"/>
          </a:xfrm>
        </p:spPr>
        <p:txBody>
          <a:bodyPr/>
          <a:lstStyle/>
          <a:p>
            <a:pPr>
              <a:lnSpc>
                <a:spcPct val="95000"/>
              </a:lnSpc>
              <a:spcBef>
                <a:spcPts val="0"/>
              </a:spcBef>
              <a:spcAft>
                <a:spcPts val="400"/>
              </a:spcAft>
              <a:buClr>
                <a:srgbClr val="FFFF66"/>
              </a:buClr>
              <a:buSzPct val="100000"/>
              <a:buFont typeface="Arial"/>
              <a:buChar char="•"/>
            </a:pPr>
            <a:r>
              <a:rPr lang="en-US" dirty="0" smtClean="0">
                <a:effectLst>
                  <a:outerShdw blurRad="50800" dist="38100" dir="2700000" algn="tl" rotWithShape="0">
                    <a:srgbClr val="000000">
                      <a:alpha val="43000"/>
                    </a:srgbClr>
                  </a:outerShdw>
                </a:effectLst>
              </a:rPr>
              <a:t>Source of faith, love &amp; hope is found in “the word of the truth of the gospel”</a:t>
            </a:r>
          </a:p>
          <a:p>
            <a:pPr lvl="1">
              <a:lnSpc>
                <a:spcPct val="95000"/>
              </a:lnSpc>
              <a:spcBef>
                <a:spcPts val="0"/>
              </a:spcBef>
              <a:spcAft>
                <a:spcPts val="400"/>
              </a:spcAft>
              <a:buClr>
                <a:srgbClr val="99CCFF"/>
              </a:buClr>
              <a:buFont typeface="Wingdings" pitchFamily="2" charset="2"/>
              <a:buChar char="w"/>
            </a:pPr>
            <a:r>
              <a:rPr lang="en-US" dirty="0" smtClean="0">
                <a:solidFill>
                  <a:srgbClr val="FFFFFF"/>
                </a:solidFill>
                <a:effectLst>
                  <a:outerShdw blurRad="50800" dist="38100" dir="2700000" algn="tl" rotWithShape="0">
                    <a:srgbClr val="000000">
                      <a:alpha val="43000"/>
                    </a:srgbClr>
                  </a:outerShdw>
                </a:effectLst>
              </a:rPr>
              <a:t>This phrase sums up the nature of revelation</a:t>
            </a:r>
          </a:p>
          <a:p>
            <a:pPr lvl="1">
              <a:lnSpc>
                <a:spcPct val="95000"/>
              </a:lnSpc>
              <a:spcBef>
                <a:spcPts val="0"/>
              </a:spcBef>
              <a:spcAft>
                <a:spcPts val="400"/>
              </a:spcAft>
              <a:buClr>
                <a:srgbClr val="99CCFF"/>
              </a:buClr>
              <a:buFont typeface="Wingdings" pitchFamily="2" charset="2"/>
              <a:buChar char="w"/>
            </a:pPr>
            <a:r>
              <a:rPr lang="en-US" b="1" dirty="0" smtClean="0">
                <a:solidFill>
                  <a:srgbClr val="FFFF66"/>
                </a:solidFill>
                <a:effectLst>
                  <a:outerShdw blurRad="50800" dist="38100" dir="2700000" algn="tl" rotWithShape="0">
                    <a:srgbClr val="000000">
                      <a:alpha val="43000"/>
                    </a:srgbClr>
                  </a:outerShdw>
                </a:effectLst>
              </a:rPr>
              <a:t>2 </a:t>
            </a:r>
            <a:r>
              <a:rPr lang="en-US" b="1" dirty="0" smtClean="0">
                <a:solidFill>
                  <a:srgbClr val="FFFF66"/>
                </a:solidFill>
                <a:effectLst>
                  <a:outerShdw blurRad="50800" dist="38100" dir="2700000" algn="tl" rotWithShape="0">
                    <a:srgbClr val="000000">
                      <a:alpha val="43000"/>
                    </a:srgbClr>
                  </a:outerShdw>
                </a:effectLst>
              </a:rPr>
              <a:t>Tim. 3:14-</a:t>
            </a:r>
            <a:r>
              <a:rPr lang="en-US" b="1" dirty="0" smtClean="0">
                <a:solidFill>
                  <a:srgbClr val="FFFF66"/>
                </a:solidFill>
                <a:effectLst>
                  <a:outerShdw blurRad="50800" dist="38100" dir="2700000" algn="tl" rotWithShape="0">
                    <a:srgbClr val="000000">
                      <a:alpha val="43000"/>
                    </a:srgbClr>
                  </a:outerShdw>
                </a:effectLst>
              </a:rPr>
              <a:t>15  </a:t>
            </a:r>
            <a:r>
              <a:rPr lang="en-US" dirty="0" smtClean="0">
                <a:effectLst>
                  <a:outerShdw blurRad="50800" dist="38100" dir="2700000" algn="tl" rotWithShape="0">
                    <a:srgbClr val="000000">
                      <a:alpha val="43000"/>
                    </a:srgbClr>
                  </a:outerShdw>
                </a:effectLst>
              </a:rPr>
              <a:t>Scriptures </a:t>
            </a:r>
            <a:r>
              <a:rPr lang="en-US" dirty="0" smtClean="0">
                <a:effectLst>
                  <a:outerShdw blurRad="50800" dist="38100" dir="2700000" algn="tl" rotWithShape="0">
                    <a:srgbClr val="000000">
                      <a:alpha val="43000"/>
                    </a:srgbClr>
                  </a:outerShdw>
                </a:effectLst>
                <a:sym typeface="Wingdings"/>
              </a:rPr>
              <a:t></a:t>
            </a:r>
            <a:r>
              <a:rPr lang="en-US" dirty="0" smtClean="0">
                <a:effectLst>
                  <a:outerShdw blurRad="50800" dist="38100" dir="2700000" algn="tl" rotWithShape="0">
                    <a:srgbClr val="000000">
                      <a:alpha val="43000"/>
                    </a:srgbClr>
                  </a:outerShdw>
                </a:effectLst>
              </a:rPr>
              <a:t> wise to salvation thru faith</a:t>
            </a:r>
            <a:endParaRPr lang="en-US" b="1" dirty="0" smtClean="0">
              <a:solidFill>
                <a:srgbClr val="FFFF66"/>
              </a:solidFill>
              <a:effectLst>
                <a:outerShdw blurRad="50800" dist="38100" dir="2700000" algn="tl" rotWithShape="0">
                  <a:srgbClr val="000000">
                    <a:alpha val="43000"/>
                  </a:srgbClr>
                </a:outerShdw>
              </a:effectLst>
            </a:endParaRPr>
          </a:p>
          <a:p>
            <a:pPr lvl="1">
              <a:lnSpc>
                <a:spcPct val="95000"/>
              </a:lnSpc>
              <a:spcBef>
                <a:spcPts val="0"/>
              </a:spcBef>
              <a:spcAft>
                <a:spcPts val="400"/>
              </a:spcAft>
              <a:buClr>
                <a:srgbClr val="99CCFF"/>
              </a:buClr>
              <a:buFont typeface="Wingdings" pitchFamily="2" charset="2"/>
              <a:buChar char="w"/>
            </a:pPr>
            <a:r>
              <a:rPr lang="en-US" b="1" dirty="0" smtClean="0">
                <a:solidFill>
                  <a:srgbClr val="FFFF66"/>
                </a:solidFill>
                <a:effectLst>
                  <a:outerShdw blurRad="50800" dist="38100" dir="2700000" algn="tl" rotWithShape="0">
                    <a:srgbClr val="000000">
                      <a:alpha val="43000"/>
                    </a:srgbClr>
                  </a:outerShdw>
                </a:effectLst>
              </a:rPr>
              <a:t>Rom. 10:</a:t>
            </a:r>
            <a:r>
              <a:rPr lang="en-US" b="1" dirty="0" smtClean="0">
                <a:solidFill>
                  <a:srgbClr val="FFFF66"/>
                </a:solidFill>
                <a:effectLst>
                  <a:outerShdw blurRad="50800" dist="38100" dir="2700000" algn="tl" rotWithShape="0">
                    <a:srgbClr val="000000">
                      <a:alpha val="43000"/>
                    </a:srgbClr>
                  </a:outerShdw>
                </a:effectLst>
              </a:rPr>
              <a:t>17</a:t>
            </a:r>
            <a:r>
              <a:rPr lang="en-US" dirty="0" smtClean="0">
                <a:solidFill>
                  <a:srgbClr val="FFFFFF"/>
                </a:solidFill>
                <a:effectLst>
                  <a:outerShdw blurRad="50800" dist="38100" dir="2700000" algn="tl" rotWithShape="0">
                    <a:srgbClr val="000000">
                      <a:alpha val="43000"/>
                    </a:srgbClr>
                  </a:outerShdw>
                </a:effectLst>
              </a:rPr>
              <a:t>  Faith comes by hearing God’s word</a:t>
            </a:r>
            <a:endParaRPr lang="en-US" b="1" dirty="0" smtClean="0">
              <a:solidFill>
                <a:srgbClr val="FFFF66"/>
              </a:solidFill>
              <a:effectLst>
                <a:outerShdw blurRad="50800" dist="38100" dir="2700000" algn="tl" rotWithShape="0">
                  <a:srgbClr val="000000">
                    <a:alpha val="43000"/>
                  </a:srgbClr>
                </a:outerShdw>
              </a:effectLst>
            </a:endParaRPr>
          </a:p>
          <a:p>
            <a:pPr lvl="1">
              <a:lnSpc>
                <a:spcPct val="95000"/>
              </a:lnSpc>
              <a:spcBef>
                <a:spcPts val="0"/>
              </a:spcBef>
              <a:spcAft>
                <a:spcPts val="400"/>
              </a:spcAft>
              <a:buClr>
                <a:srgbClr val="99CCFF"/>
              </a:buClr>
              <a:buFont typeface="Wingdings" pitchFamily="2" charset="2"/>
              <a:buChar char="w"/>
            </a:pPr>
            <a:r>
              <a:rPr lang="en-US" b="1" dirty="0" smtClean="0">
                <a:solidFill>
                  <a:srgbClr val="FFFF66"/>
                </a:solidFill>
                <a:effectLst>
                  <a:outerShdw blurRad="50800" dist="38100" dir="2700000" algn="tl" rotWithShape="0">
                    <a:srgbClr val="000000">
                      <a:alpha val="43000"/>
                    </a:srgbClr>
                  </a:outerShdw>
                </a:effectLst>
              </a:rPr>
              <a:t>1 Cor. 1:</a:t>
            </a:r>
            <a:r>
              <a:rPr lang="en-US" b="1" dirty="0" smtClean="0">
                <a:solidFill>
                  <a:srgbClr val="FFFF66"/>
                </a:solidFill>
                <a:effectLst>
                  <a:outerShdw blurRad="50800" dist="38100" dir="2700000" algn="tl" rotWithShape="0">
                    <a:srgbClr val="000000">
                      <a:alpha val="43000"/>
                    </a:srgbClr>
                  </a:outerShdw>
                </a:effectLst>
              </a:rPr>
              <a:t>21</a:t>
            </a:r>
            <a:r>
              <a:rPr lang="en-US" dirty="0" smtClean="0">
                <a:solidFill>
                  <a:srgbClr val="FFFFFF"/>
                </a:solidFill>
                <a:effectLst>
                  <a:outerShdw blurRad="50800" dist="38100" dir="2700000" algn="tl" rotWithShape="0">
                    <a:srgbClr val="000000">
                      <a:alpha val="43000"/>
                    </a:srgbClr>
                  </a:outerShdw>
                </a:effectLst>
              </a:rPr>
              <a:t>  Salvation comes from word preached</a:t>
            </a:r>
            <a:endParaRPr lang="en-US" b="1" dirty="0">
              <a:solidFill>
                <a:srgbClr val="FFFF66"/>
              </a:solidFill>
              <a:effectLst>
                <a:outerShdw blurRad="50800" dist="38100" dir="2700000" algn="tl" rotWithShape="0">
                  <a:srgbClr val="000000">
                    <a:alpha val="43000"/>
                  </a:srgbClr>
                </a:outerShdw>
              </a:effectLst>
            </a:endParaRPr>
          </a:p>
          <a:p>
            <a:pPr lvl="1">
              <a:lnSpc>
                <a:spcPct val="95000"/>
              </a:lnSpc>
              <a:spcBef>
                <a:spcPts val="0"/>
              </a:spcBef>
              <a:spcAft>
                <a:spcPts val="400"/>
              </a:spcAft>
              <a:buClr>
                <a:srgbClr val="99CCFF"/>
              </a:buClr>
              <a:buFont typeface="Wingdings" pitchFamily="2" charset="2"/>
              <a:buChar char="w"/>
            </a:pPr>
            <a:r>
              <a:rPr lang="en-US" b="1" dirty="0">
                <a:solidFill>
                  <a:srgbClr val="FFFF66"/>
                </a:solidFill>
                <a:effectLst>
                  <a:outerShdw blurRad="50800" dist="38100" dir="2700000" algn="tl" rotWithShape="0">
                    <a:srgbClr val="000000">
                      <a:alpha val="43000"/>
                    </a:srgbClr>
                  </a:outerShdw>
                </a:effectLst>
              </a:rPr>
              <a:t>1 </a:t>
            </a:r>
            <a:r>
              <a:rPr lang="en-US" b="1" dirty="0" smtClean="0">
                <a:solidFill>
                  <a:srgbClr val="FFFF66"/>
                </a:solidFill>
                <a:effectLst>
                  <a:outerShdw blurRad="50800" dist="38100" dir="2700000" algn="tl" rotWithShape="0">
                    <a:srgbClr val="000000">
                      <a:alpha val="43000"/>
                    </a:srgbClr>
                  </a:outerShdw>
                </a:effectLst>
              </a:rPr>
              <a:t>Thess. 2:13</a:t>
            </a:r>
            <a:r>
              <a:rPr lang="en-US" dirty="0" smtClean="0">
                <a:solidFill>
                  <a:srgbClr val="FFFFFF"/>
                </a:solidFill>
                <a:effectLst>
                  <a:outerShdw blurRad="50800" dist="38100" dir="2700000" algn="tl" rotWithShape="0">
                    <a:srgbClr val="000000">
                      <a:alpha val="43000"/>
                    </a:srgbClr>
                  </a:outerShdw>
                </a:effectLst>
              </a:rPr>
              <a:t>  Truth because it is in fact word of God</a:t>
            </a:r>
            <a:endParaRPr lang="en-US" b="1" dirty="0">
              <a:solidFill>
                <a:srgbClr val="FFFF66"/>
              </a:solidFill>
              <a:effectLst>
                <a:outerShdw blurRad="50800" dist="38100" dir="2700000" algn="tl" rotWithShape="0">
                  <a:srgbClr val="000000">
                    <a:alpha val="43000"/>
                  </a:srgbClr>
                </a:outerShdw>
              </a:effectLst>
            </a:endParaRPr>
          </a:p>
          <a:p>
            <a:pPr lvl="1">
              <a:lnSpc>
                <a:spcPct val="95000"/>
              </a:lnSpc>
              <a:spcBef>
                <a:spcPts val="0"/>
              </a:spcBef>
              <a:spcAft>
                <a:spcPts val="400"/>
              </a:spcAft>
              <a:buClr>
                <a:srgbClr val="99CCFF"/>
              </a:buClr>
              <a:buFont typeface="Wingdings" pitchFamily="2" charset="2"/>
              <a:buChar char="w"/>
            </a:pPr>
            <a:r>
              <a:rPr lang="en-US" b="1" dirty="0">
                <a:solidFill>
                  <a:srgbClr val="FFFF66"/>
                </a:solidFill>
                <a:effectLst>
                  <a:outerShdw blurRad="50800" dist="38100" dir="2700000" algn="tl" rotWithShape="0">
                    <a:srgbClr val="000000">
                      <a:alpha val="43000"/>
                    </a:srgbClr>
                  </a:outerShdw>
                </a:effectLst>
              </a:rPr>
              <a:t>1 </a:t>
            </a:r>
            <a:r>
              <a:rPr lang="en-US" b="1" dirty="0" smtClean="0">
                <a:solidFill>
                  <a:srgbClr val="FFFF66"/>
                </a:solidFill>
                <a:effectLst>
                  <a:outerShdw blurRad="50800" dist="38100" dir="2700000" algn="tl" rotWithShape="0">
                    <a:srgbClr val="000000">
                      <a:alpha val="43000"/>
                    </a:srgbClr>
                  </a:outerShdw>
                </a:effectLst>
              </a:rPr>
              <a:t>Pet. </a:t>
            </a:r>
            <a:r>
              <a:rPr lang="en-US" b="1" dirty="0">
                <a:solidFill>
                  <a:srgbClr val="FFFF66"/>
                </a:solidFill>
                <a:effectLst>
                  <a:outerShdw blurRad="50800" dist="38100" dir="2700000" algn="tl" rotWithShape="0">
                    <a:srgbClr val="000000">
                      <a:alpha val="43000"/>
                    </a:srgbClr>
                  </a:outerShdw>
                </a:effectLst>
              </a:rPr>
              <a:t>1:</a:t>
            </a:r>
            <a:r>
              <a:rPr lang="en-US" b="1" dirty="0" smtClean="0">
                <a:solidFill>
                  <a:srgbClr val="FFFF66"/>
                </a:solidFill>
                <a:effectLst>
                  <a:outerShdw blurRad="50800" dist="38100" dir="2700000" algn="tl" rotWithShape="0">
                    <a:srgbClr val="000000">
                      <a:alpha val="43000"/>
                    </a:srgbClr>
                  </a:outerShdw>
                </a:effectLst>
              </a:rPr>
              <a:t>20-25</a:t>
            </a:r>
            <a:r>
              <a:rPr lang="en-US" dirty="0" smtClean="0">
                <a:solidFill>
                  <a:srgbClr val="FFFFFF"/>
                </a:solidFill>
                <a:effectLst>
                  <a:outerShdw blurRad="50800" dist="38100" dir="2700000" algn="tl" rotWithShape="0">
                    <a:srgbClr val="000000">
                      <a:alpha val="43000"/>
                    </a:srgbClr>
                  </a:outerShdw>
                </a:effectLst>
              </a:rPr>
              <a:t>  Peter summarized as product of gospel</a:t>
            </a:r>
            <a:endParaRPr lang="en-US" b="1" dirty="0">
              <a:solidFill>
                <a:srgbClr val="FFFF66"/>
              </a:solidFill>
              <a:effectLst>
                <a:outerShdw blurRad="50800" dist="38100" dir="2700000" algn="tl" rotWithShape="0">
                  <a:srgbClr val="000000">
                    <a:alpha val="43000"/>
                  </a:srgbClr>
                </a:outerShdw>
              </a:effectLst>
            </a:endParaRPr>
          </a:p>
          <a:p>
            <a:pPr>
              <a:lnSpc>
                <a:spcPct val="95000"/>
              </a:lnSpc>
              <a:spcBef>
                <a:spcPts val="0"/>
              </a:spcBef>
              <a:spcAft>
                <a:spcPts val="400"/>
              </a:spcAft>
              <a:buClr>
                <a:srgbClr val="FFFF66"/>
              </a:buClr>
              <a:buSzPct val="100000"/>
              <a:buFont typeface="Arial"/>
              <a:buChar char="•"/>
            </a:pPr>
            <a:r>
              <a:rPr lang="en-US" dirty="0" smtClean="0">
                <a:effectLst>
                  <a:outerShdw blurRad="50800" dist="38100" dir="2700000" algn="tl" rotWithShape="0">
                    <a:srgbClr val="000000">
                      <a:alpha val="43000"/>
                    </a:srgbClr>
                  </a:outerShdw>
                </a:effectLst>
              </a:rPr>
              <a:t>Word always bears fruit if allowed to gr</a:t>
            </a:r>
            <a:r>
              <a:rPr lang="en-US" sz="3400" dirty="0" smtClean="0">
                <a:effectLst>
                  <a:outerShdw blurRad="50800" dist="38100" dir="2700000" algn="tl" rotWithShape="0">
                    <a:srgbClr val="000000">
                      <a:alpha val="43000"/>
                    </a:srgbClr>
                  </a:outerShdw>
                </a:effectLst>
              </a:rPr>
              <a:t>ow</a:t>
            </a:r>
          </a:p>
          <a:p>
            <a:pPr lvl="1">
              <a:lnSpc>
                <a:spcPct val="95000"/>
              </a:lnSpc>
              <a:spcBef>
                <a:spcPts val="0"/>
              </a:spcBef>
              <a:spcAft>
                <a:spcPts val="400"/>
              </a:spcAft>
              <a:buClr>
                <a:srgbClr val="99CCFF"/>
              </a:buClr>
              <a:buFont typeface="Wingdings" pitchFamily="2" charset="2"/>
              <a:buChar char="w"/>
            </a:pPr>
            <a:r>
              <a:rPr lang="en-US" b="1" dirty="0" smtClean="0">
                <a:solidFill>
                  <a:srgbClr val="FFFF66"/>
                </a:solidFill>
                <a:effectLst>
                  <a:outerShdw blurRad="50800" dist="38100" dir="2700000" algn="tl" rotWithShape="0">
                    <a:srgbClr val="000000">
                      <a:alpha val="43000"/>
                    </a:srgbClr>
                  </a:outerShdw>
                </a:effectLst>
              </a:rPr>
              <a:t>Matt</a:t>
            </a:r>
            <a:r>
              <a:rPr lang="en-US" b="1" dirty="0" smtClean="0">
                <a:solidFill>
                  <a:srgbClr val="FFFF66"/>
                </a:solidFill>
                <a:effectLst>
                  <a:outerShdw blurRad="50800" dist="38100" dir="2700000" algn="tl" rotWithShape="0">
                    <a:srgbClr val="000000">
                      <a:alpha val="43000"/>
                    </a:srgbClr>
                  </a:outerShdw>
                </a:effectLst>
              </a:rPr>
              <a:t>. 13:3-9 </a:t>
            </a:r>
            <a:r>
              <a:rPr lang="en-US" sz="2400" dirty="0" smtClean="0">
                <a:solidFill>
                  <a:srgbClr val="FFFFFF"/>
                </a:solidFill>
                <a:effectLst>
                  <a:outerShdw blurRad="50800" dist="38100" dir="2700000" algn="tl" rotWithShape="0">
                    <a:srgbClr val="000000">
                      <a:alpha val="43000"/>
                    </a:srgbClr>
                  </a:outerShdw>
                </a:effectLst>
              </a:rPr>
              <a:t>(parable of sower)</a:t>
            </a:r>
            <a:r>
              <a:rPr lang="en-US" dirty="0" smtClean="0">
                <a:solidFill>
                  <a:srgbClr val="FFFFFF"/>
                </a:solidFill>
                <a:effectLst>
                  <a:outerShdw blurRad="50800" dist="38100" dir="2700000" algn="tl" rotWithShape="0">
                    <a:srgbClr val="000000">
                      <a:alpha val="43000"/>
                    </a:srgbClr>
                  </a:outerShdw>
                </a:effectLst>
              </a:rPr>
              <a:t> </a:t>
            </a:r>
            <a:r>
              <a:rPr lang="en-US" dirty="0" smtClean="0">
                <a:solidFill>
                  <a:srgbClr val="FFFFFF"/>
                </a:solidFill>
                <a:effectLst>
                  <a:outerShdw blurRad="50800" dist="38100" dir="2700000" algn="tl" rotWithShape="0">
                    <a:srgbClr val="000000">
                      <a:alpha val="43000"/>
                    </a:srgbClr>
                  </a:outerShdw>
                </a:effectLst>
                <a:sym typeface="Wingdings" pitchFamily="2" charset="2"/>
              </a:rPr>
              <a:t> </a:t>
            </a:r>
            <a:r>
              <a:rPr lang="en-US" b="1" dirty="0" smtClean="0">
                <a:solidFill>
                  <a:srgbClr val="FFFF66"/>
                </a:solidFill>
                <a:effectLst>
                  <a:outerShdw blurRad="50800" dist="38100" dir="2700000" algn="tl" rotWithShape="0">
                    <a:srgbClr val="000000">
                      <a:alpha val="43000"/>
                    </a:srgbClr>
                  </a:outerShdw>
                </a:effectLst>
                <a:sym typeface="Wingdings" pitchFamily="2" charset="2"/>
              </a:rPr>
              <a:t>v23 </a:t>
            </a:r>
            <a:r>
              <a:rPr lang="en-US" sz="2400" dirty="0" smtClean="0">
                <a:solidFill>
                  <a:srgbClr val="FFFFFF"/>
                </a:solidFill>
                <a:effectLst>
                  <a:outerShdw blurRad="50800" dist="38100" dir="2700000" algn="tl" rotWithShape="0">
                    <a:srgbClr val="000000">
                      <a:alpha val="43000"/>
                    </a:srgbClr>
                  </a:outerShdw>
                </a:effectLst>
                <a:sym typeface="Wingdings" pitchFamily="2" charset="2"/>
              </a:rPr>
              <a:t>good ground </a:t>
            </a:r>
            <a:r>
              <a:rPr lang="en-US" sz="2400" dirty="0" smtClean="0">
                <a:solidFill>
                  <a:srgbClr val="FFFFFF"/>
                </a:solidFill>
                <a:effectLst>
                  <a:outerShdw blurRad="50800" dist="38100" dir="2700000" algn="tl" rotWithShape="0">
                    <a:srgbClr val="000000">
                      <a:alpha val="43000"/>
                    </a:srgbClr>
                  </a:outerShdw>
                </a:effectLst>
                <a:sym typeface="Wingdings" pitchFamily="2" charset="2"/>
              </a:rPr>
              <a:t>bears fruit</a:t>
            </a:r>
            <a:endParaRPr lang="en-US" sz="2400" dirty="0">
              <a:solidFill>
                <a:srgbClr val="FFFFFF"/>
              </a:solidFill>
              <a:effectLst>
                <a:outerShdw blurRad="50800" dist="38100" dir="2700000" algn="tl" rotWithShape="0">
                  <a:srgbClr val="000000">
                    <a:alpha val="43000"/>
                  </a:srgbClr>
                </a:outerShdw>
              </a:effectLst>
            </a:endParaRPr>
          </a:p>
          <a:p>
            <a:pPr lvl="1">
              <a:lnSpc>
                <a:spcPct val="95000"/>
              </a:lnSpc>
              <a:spcBef>
                <a:spcPts val="0"/>
              </a:spcBef>
              <a:spcAft>
                <a:spcPts val="400"/>
              </a:spcAft>
              <a:buClr>
                <a:srgbClr val="99CCFF"/>
              </a:buClr>
              <a:buFont typeface="Wingdings" pitchFamily="2" charset="2"/>
              <a:buChar char="w"/>
            </a:pPr>
            <a:r>
              <a:rPr lang="en-US" b="1" dirty="0" smtClean="0">
                <a:solidFill>
                  <a:srgbClr val="FFFF66"/>
                </a:solidFill>
                <a:effectLst>
                  <a:outerShdw blurRad="50800" dist="38100" dir="2700000" algn="tl" rotWithShape="0">
                    <a:srgbClr val="000000">
                      <a:alpha val="43000"/>
                    </a:srgbClr>
                  </a:outerShdw>
                </a:effectLst>
              </a:rPr>
              <a:t>Gal. 5:22-</a:t>
            </a:r>
            <a:r>
              <a:rPr lang="en-US" b="1" dirty="0" smtClean="0">
                <a:solidFill>
                  <a:srgbClr val="FFFF66"/>
                </a:solidFill>
                <a:effectLst>
                  <a:outerShdw blurRad="50800" dist="38100" dir="2700000" algn="tl" rotWithShape="0">
                    <a:srgbClr val="000000">
                      <a:alpha val="43000"/>
                    </a:srgbClr>
                  </a:outerShdw>
                </a:effectLst>
              </a:rPr>
              <a:t>24  </a:t>
            </a:r>
            <a:r>
              <a:rPr lang="en-US" dirty="0" smtClean="0">
                <a:solidFill>
                  <a:srgbClr val="FFFFFF"/>
                </a:solidFill>
                <a:effectLst>
                  <a:outerShdw blurRad="50800" dist="38100" dir="2700000" algn="tl" rotWithShape="0">
                    <a:srgbClr val="000000">
                      <a:alpha val="43000"/>
                    </a:srgbClr>
                  </a:outerShdw>
                </a:effectLst>
              </a:rPr>
              <a:t>Right living is called “fruit of the Spirit”</a:t>
            </a:r>
          </a:p>
          <a:p>
            <a:pPr>
              <a:lnSpc>
                <a:spcPct val="95000"/>
              </a:lnSpc>
              <a:spcBef>
                <a:spcPts val="0"/>
              </a:spcBef>
              <a:spcAft>
                <a:spcPts val="400"/>
              </a:spcAft>
              <a:buClr>
                <a:srgbClr val="FFFF00"/>
              </a:buClr>
              <a:buSzPct val="100000"/>
              <a:buFont typeface="Arial"/>
              <a:buChar char="•"/>
            </a:pPr>
            <a:r>
              <a:rPr lang="en-US" dirty="0" smtClean="0">
                <a:solidFill>
                  <a:srgbClr val="FFFFFF"/>
                </a:solidFill>
                <a:effectLst>
                  <a:outerShdw blurRad="50800" dist="38100" dir="2700000" algn="tl" rotWithShape="0">
                    <a:srgbClr val="000000">
                      <a:alpha val="43000"/>
                    </a:srgbClr>
                  </a:outerShdw>
                </a:effectLst>
              </a:rPr>
              <a:t>Growth not from </a:t>
            </a:r>
            <a:r>
              <a:rPr lang="en-US" b="1" dirty="0" smtClean="0">
                <a:solidFill>
                  <a:srgbClr val="FFFFFF"/>
                </a:solidFill>
                <a:effectLst>
                  <a:outerShdw blurRad="50800" dist="38100" dir="2700000" algn="tl" rotWithShape="0">
                    <a:srgbClr val="000000">
                      <a:alpha val="43000"/>
                    </a:srgbClr>
                  </a:outerShdw>
                </a:effectLst>
              </a:rPr>
              <a:t>person of H.S.</a:t>
            </a:r>
            <a:r>
              <a:rPr lang="en-US" dirty="0" smtClean="0">
                <a:solidFill>
                  <a:srgbClr val="FFFFFF"/>
                </a:solidFill>
                <a:effectLst>
                  <a:outerShdw blurRad="50800" dist="38100" dir="2700000" algn="tl" rotWithShape="0">
                    <a:srgbClr val="000000">
                      <a:alpha val="43000"/>
                    </a:srgbClr>
                  </a:outerShdw>
                </a:effectLst>
              </a:rPr>
              <a:t> in us, but </a:t>
            </a:r>
            <a:r>
              <a:rPr lang="en-US" b="1" dirty="0" smtClean="0">
                <a:solidFill>
                  <a:srgbClr val="FFFFFF"/>
                </a:solidFill>
                <a:effectLst>
                  <a:outerShdw blurRad="50800" dist="38100" dir="2700000" algn="tl" rotWithShape="0">
                    <a:srgbClr val="000000">
                      <a:alpha val="43000"/>
                    </a:srgbClr>
                  </a:outerShdw>
                </a:effectLst>
              </a:rPr>
              <a:t>His word</a:t>
            </a:r>
            <a:endParaRPr lang="en-US" b="1" dirty="0">
              <a:solidFill>
                <a:srgbClr val="FFFF66"/>
              </a:solidFill>
              <a:effectLst>
                <a:outerShdw blurRad="50800" dist="38100" dir="2700000" algn="tl" rotWithShape="0">
                  <a:srgbClr val="000000">
                    <a:alpha val="43000"/>
                  </a:srgbClr>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Scale>
                                      <p:cBhvr>
                                        <p:cTn id="7" dur="1000" decel="50000" fill="hold">
                                          <p:stCondLst>
                                            <p:cond delay="0"/>
                                          </p:stCondLst>
                                        </p:cTn>
                                        <p:tgtEl>
                                          <p:spTgt spid="921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219">
                                            <p:txEl>
                                              <p:pRg st="0" end="0"/>
                                            </p:txEl>
                                          </p:spTgt>
                                        </p:tgtEl>
                                        <p:attrNameLst>
                                          <p:attrName>ppt_x</p:attrName>
                                          <p:attrName>ppt_y</p:attrName>
                                        </p:attrNameLst>
                                      </p:cBhvr>
                                    </p:animMotion>
                                    <p:animEffect transition="in" filter="fade">
                                      <p:cBhvr>
                                        <p:cTn id="9" dur="1000"/>
                                        <p:tgtEl>
                                          <p:spTgt spid="92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Scale>
                                      <p:cBhvr>
                                        <p:cTn id="14" dur="1000" decel="50000" fill="hold">
                                          <p:stCondLst>
                                            <p:cond delay="0"/>
                                          </p:stCondLst>
                                        </p:cTn>
                                        <p:tgtEl>
                                          <p:spTgt spid="921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9219">
                                            <p:txEl>
                                              <p:pRg st="1" end="1"/>
                                            </p:txEl>
                                          </p:spTgt>
                                        </p:tgtEl>
                                        <p:attrNameLst>
                                          <p:attrName>ppt_x</p:attrName>
                                          <p:attrName>ppt_y</p:attrName>
                                        </p:attrNameLst>
                                      </p:cBhvr>
                                    </p:animMotion>
                                    <p:animEffect transition="in" filter="fade">
                                      <p:cBhvr>
                                        <p:cTn id="16" dur="1000"/>
                                        <p:tgtEl>
                                          <p:spTgt spid="92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Scale>
                                      <p:cBhvr>
                                        <p:cTn id="21" dur="1000" decel="50000" fill="hold">
                                          <p:stCondLst>
                                            <p:cond delay="0"/>
                                          </p:stCondLst>
                                        </p:cTn>
                                        <p:tgtEl>
                                          <p:spTgt spid="9219">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9219">
                                            <p:txEl>
                                              <p:pRg st="2" end="2"/>
                                            </p:txEl>
                                          </p:spTgt>
                                        </p:tgtEl>
                                        <p:attrNameLst>
                                          <p:attrName>ppt_x</p:attrName>
                                          <p:attrName>ppt_y</p:attrName>
                                        </p:attrNameLst>
                                      </p:cBhvr>
                                    </p:animMotion>
                                    <p:animEffect transition="in" filter="fade">
                                      <p:cBhvr>
                                        <p:cTn id="23" dur="1000"/>
                                        <p:tgtEl>
                                          <p:spTgt spid="921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Scale>
                                      <p:cBhvr>
                                        <p:cTn id="28" dur="1000" decel="50000" fill="hold">
                                          <p:stCondLst>
                                            <p:cond delay="0"/>
                                          </p:stCondLst>
                                        </p:cTn>
                                        <p:tgtEl>
                                          <p:spTgt spid="9219">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9219">
                                            <p:txEl>
                                              <p:pRg st="3" end="3"/>
                                            </p:txEl>
                                          </p:spTgt>
                                        </p:tgtEl>
                                        <p:attrNameLst>
                                          <p:attrName>ppt_x</p:attrName>
                                          <p:attrName>ppt_y</p:attrName>
                                        </p:attrNameLst>
                                      </p:cBhvr>
                                    </p:animMotion>
                                    <p:animEffect transition="in" filter="fade">
                                      <p:cBhvr>
                                        <p:cTn id="30" dur="1000"/>
                                        <p:tgtEl>
                                          <p:spTgt spid="921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Scale>
                                      <p:cBhvr>
                                        <p:cTn id="35" dur="1000" decel="50000" fill="hold">
                                          <p:stCondLst>
                                            <p:cond delay="0"/>
                                          </p:stCondLst>
                                        </p:cTn>
                                        <p:tgtEl>
                                          <p:spTgt spid="9219">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9219">
                                            <p:txEl>
                                              <p:pRg st="4" end="4"/>
                                            </p:txEl>
                                          </p:spTgt>
                                        </p:tgtEl>
                                        <p:attrNameLst>
                                          <p:attrName>ppt_x</p:attrName>
                                          <p:attrName>ppt_y</p:attrName>
                                        </p:attrNameLst>
                                      </p:cBhvr>
                                    </p:animMotion>
                                    <p:animEffect transition="in" filter="fade">
                                      <p:cBhvr>
                                        <p:cTn id="37" dur="1000"/>
                                        <p:tgtEl>
                                          <p:spTgt spid="921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Scale>
                                      <p:cBhvr>
                                        <p:cTn id="42" dur="1000" decel="50000" fill="hold">
                                          <p:stCondLst>
                                            <p:cond delay="0"/>
                                          </p:stCondLst>
                                        </p:cTn>
                                        <p:tgtEl>
                                          <p:spTgt spid="9219">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9219">
                                            <p:txEl>
                                              <p:pRg st="5" end="5"/>
                                            </p:txEl>
                                          </p:spTgt>
                                        </p:tgtEl>
                                        <p:attrNameLst>
                                          <p:attrName>ppt_x</p:attrName>
                                          <p:attrName>ppt_y</p:attrName>
                                        </p:attrNameLst>
                                      </p:cBhvr>
                                    </p:animMotion>
                                    <p:animEffect transition="in" filter="fade">
                                      <p:cBhvr>
                                        <p:cTn id="44" dur="1000"/>
                                        <p:tgtEl>
                                          <p:spTgt spid="921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9219">
                                            <p:txEl>
                                              <p:pRg st="6" end="6"/>
                                            </p:txEl>
                                          </p:spTgt>
                                        </p:tgtEl>
                                        <p:attrNameLst>
                                          <p:attrName>style.visibility</p:attrName>
                                        </p:attrNameLst>
                                      </p:cBhvr>
                                      <p:to>
                                        <p:strVal val="visible"/>
                                      </p:to>
                                    </p:set>
                                    <p:animScale>
                                      <p:cBhvr>
                                        <p:cTn id="49" dur="1000" decel="50000" fill="hold">
                                          <p:stCondLst>
                                            <p:cond delay="0"/>
                                          </p:stCondLst>
                                        </p:cTn>
                                        <p:tgtEl>
                                          <p:spTgt spid="9219">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9219">
                                            <p:txEl>
                                              <p:pRg st="6" end="6"/>
                                            </p:txEl>
                                          </p:spTgt>
                                        </p:tgtEl>
                                        <p:attrNameLst>
                                          <p:attrName>ppt_x</p:attrName>
                                          <p:attrName>ppt_y</p:attrName>
                                        </p:attrNameLst>
                                      </p:cBhvr>
                                    </p:animMotion>
                                    <p:animEffect transition="in" filter="fade">
                                      <p:cBhvr>
                                        <p:cTn id="51" dur="1000"/>
                                        <p:tgtEl>
                                          <p:spTgt spid="921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9219">
                                            <p:txEl>
                                              <p:pRg st="7" end="7"/>
                                            </p:txEl>
                                          </p:spTgt>
                                        </p:tgtEl>
                                        <p:attrNameLst>
                                          <p:attrName>style.visibility</p:attrName>
                                        </p:attrNameLst>
                                      </p:cBhvr>
                                      <p:to>
                                        <p:strVal val="visible"/>
                                      </p:to>
                                    </p:set>
                                    <p:animScale>
                                      <p:cBhvr>
                                        <p:cTn id="56" dur="1000" decel="50000" fill="hold">
                                          <p:stCondLst>
                                            <p:cond delay="0"/>
                                          </p:stCondLst>
                                        </p:cTn>
                                        <p:tgtEl>
                                          <p:spTgt spid="9219">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9219">
                                            <p:txEl>
                                              <p:pRg st="7" end="7"/>
                                            </p:txEl>
                                          </p:spTgt>
                                        </p:tgtEl>
                                        <p:attrNameLst>
                                          <p:attrName>ppt_x</p:attrName>
                                          <p:attrName>ppt_y</p:attrName>
                                        </p:attrNameLst>
                                      </p:cBhvr>
                                    </p:animMotion>
                                    <p:animEffect transition="in" filter="fade">
                                      <p:cBhvr>
                                        <p:cTn id="58" dur="1000"/>
                                        <p:tgtEl>
                                          <p:spTgt spid="921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9219">
                                            <p:txEl>
                                              <p:pRg st="8" end="8"/>
                                            </p:txEl>
                                          </p:spTgt>
                                        </p:tgtEl>
                                        <p:attrNameLst>
                                          <p:attrName>style.visibility</p:attrName>
                                        </p:attrNameLst>
                                      </p:cBhvr>
                                      <p:to>
                                        <p:strVal val="visible"/>
                                      </p:to>
                                    </p:set>
                                    <p:animScale>
                                      <p:cBhvr>
                                        <p:cTn id="63" dur="1000" decel="50000" fill="hold">
                                          <p:stCondLst>
                                            <p:cond delay="0"/>
                                          </p:stCondLst>
                                        </p:cTn>
                                        <p:tgtEl>
                                          <p:spTgt spid="9219">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9219">
                                            <p:txEl>
                                              <p:pRg st="8" end="8"/>
                                            </p:txEl>
                                          </p:spTgt>
                                        </p:tgtEl>
                                        <p:attrNameLst>
                                          <p:attrName>ppt_x</p:attrName>
                                          <p:attrName>ppt_y</p:attrName>
                                        </p:attrNameLst>
                                      </p:cBhvr>
                                    </p:animMotion>
                                    <p:animEffect transition="in" filter="fade">
                                      <p:cBhvr>
                                        <p:cTn id="65" dur="1000"/>
                                        <p:tgtEl>
                                          <p:spTgt spid="921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9219">
                                            <p:txEl>
                                              <p:pRg st="9" end="9"/>
                                            </p:txEl>
                                          </p:spTgt>
                                        </p:tgtEl>
                                        <p:attrNameLst>
                                          <p:attrName>style.visibility</p:attrName>
                                        </p:attrNameLst>
                                      </p:cBhvr>
                                      <p:to>
                                        <p:strVal val="visible"/>
                                      </p:to>
                                    </p:set>
                                    <p:animScale>
                                      <p:cBhvr>
                                        <p:cTn id="70" dur="1000" decel="50000" fill="hold">
                                          <p:stCondLst>
                                            <p:cond delay="0"/>
                                          </p:stCondLst>
                                        </p:cTn>
                                        <p:tgtEl>
                                          <p:spTgt spid="9219">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9219">
                                            <p:txEl>
                                              <p:pRg st="9" end="9"/>
                                            </p:txEl>
                                          </p:spTgt>
                                        </p:tgtEl>
                                        <p:attrNameLst>
                                          <p:attrName>ppt_x</p:attrName>
                                          <p:attrName>ppt_y</p:attrName>
                                        </p:attrNameLst>
                                      </p:cBhvr>
                                    </p:animMotion>
                                    <p:animEffect transition="in" filter="fade">
                                      <p:cBhvr>
                                        <p:cTn id="72" dur="1000"/>
                                        <p:tgtEl>
                                          <p:spTgt spid="921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2" presetClass="entr" presetSubtype="0" fill="hold" grpId="0" nodeType="clickEffect">
                                  <p:stCondLst>
                                    <p:cond delay="0"/>
                                  </p:stCondLst>
                                  <p:childTnLst>
                                    <p:set>
                                      <p:cBhvr>
                                        <p:cTn id="76" dur="1" fill="hold">
                                          <p:stCondLst>
                                            <p:cond delay="0"/>
                                          </p:stCondLst>
                                        </p:cTn>
                                        <p:tgtEl>
                                          <p:spTgt spid="9219">
                                            <p:txEl>
                                              <p:pRg st="10" end="10"/>
                                            </p:txEl>
                                          </p:spTgt>
                                        </p:tgtEl>
                                        <p:attrNameLst>
                                          <p:attrName>style.visibility</p:attrName>
                                        </p:attrNameLst>
                                      </p:cBhvr>
                                      <p:to>
                                        <p:strVal val="visible"/>
                                      </p:to>
                                    </p:set>
                                    <p:animScale>
                                      <p:cBhvr>
                                        <p:cTn id="77" dur="1000" decel="50000" fill="hold">
                                          <p:stCondLst>
                                            <p:cond delay="0"/>
                                          </p:stCondLst>
                                        </p:cTn>
                                        <p:tgtEl>
                                          <p:spTgt spid="9219">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9219">
                                            <p:txEl>
                                              <p:pRg st="10" end="10"/>
                                            </p:txEl>
                                          </p:spTgt>
                                        </p:tgtEl>
                                        <p:attrNameLst>
                                          <p:attrName>ppt_x</p:attrName>
                                          <p:attrName>ppt_y</p:attrName>
                                        </p:attrNameLst>
                                      </p:cBhvr>
                                    </p:animMotion>
                                    <p:animEffect transition="in" filter="fade">
                                      <p:cBhvr>
                                        <p:cTn id="79" dur="1000"/>
                                        <p:tgtEl>
                                          <p:spTgt spid="92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theme1.xml><?xml version="1.0" encoding="utf-8"?>
<a:theme xmlns:a="http://schemas.openxmlformats.org/drawingml/2006/main" name="Orbit">
  <a:themeElements>
    <a:clrScheme name="">
      <a:dk1>
        <a:srgbClr val="800000"/>
      </a:dk1>
      <a:lt1>
        <a:srgbClr val="FFFFFF"/>
      </a:lt1>
      <a:dk2>
        <a:srgbClr val="000000"/>
      </a:dk2>
      <a:lt2>
        <a:srgbClr val="FFFF7D"/>
      </a:lt2>
      <a:accent1>
        <a:srgbClr val="B40022"/>
      </a:accent1>
      <a:accent2>
        <a:srgbClr val="FFA1A1"/>
      </a:accent2>
      <a:accent3>
        <a:srgbClr val="AAAAAA"/>
      </a:accent3>
      <a:accent4>
        <a:srgbClr val="DADADA"/>
      </a:accent4>
      <a:accent5>
        <a:srgbClr val="D6AAAB"/>
      </a:accent5>
      <a:accent6>
        <a:srgbClr val="E79191"/>
      </a:accent6>
      <a:hlink>
        <a:srgbClr val="FFFFCC"/>
      </a:hlink>
      <a:folHlink>
        <a:srgbClr val="FFCC66"/>
      </a:folHlink>
    </a:clrScheme>
    <a:fontScheme name="Orbi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
      <a:clrScheme name="Orbit 10">
        <a:dk1>
          <a:srgbClr val="800000"/>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Office\Templates\Orbit.pot</Template>
  <TotalTime>3055</TotalTime>
  <Words>325</Words>
  <Application>Microsoft Macintosh PowerPoint</Application>
  <PresentationFormat>On-screen Show (4:3)</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Orbit</vt:lpstr>
      <vt:lpstr>How the Gospel Works in Our Lives</vt:lpstr>
      <vt:lpstr>Colossians 1:3-6</vt:lpstr>
      <vt:lpstr>How to See &amp; Test Saints’ Growth</vt:lpstr>
      <vt:lpstr>“The Word of the Truth of the Gospel”</vt:lpstr>
    </vt:vector>
  </TitlesOfParts>
  <Company>South Livingston C of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Unknown User</dc:creator>
  <cp:lastModifiedBy>Harry Osborne</cp:lastModifiedBy>
  <cp:revision>30</cp:revision>
  <dcterms:created xsi:type="dcterms:W3CDTF">2001-05-12T13:46:02Z</dcterms:created>
  <dcterms:modified xsi:type="dcterms:W3CDTF">2017-06-18T12:33:16Z</dcterms:modified>
</cp:coreProperties>
</file>