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84" r:id="rId8"/>
    <p:sldId id="285" r:id="rId9"/>
    <p:sldId id="286" r:id="rId10"/>
    <p:sldId id="268" r:id="rId11"/>
    <p:sldId id="289" r:id="rId12"/>
    <p:sldId id="290" r:id="rId13"/>
    <p:sldId id="271" r:id="rId14"/>
    <p:sldId id="272" r:id="rId15"/>
    <p:sldId id="273" r:id="rId16"/>
    <p:sldId id="270" r:id="rId17"/>
    <p:sldId id="274" r:id="rId18"/>
    <p:sldId id="275" r:id="rId19"/>
    <p:sldId id="287" r:id="rId20"/>
    <p:sldId id="288" r:id="rId21"/>
    <p:sldId id="276" r:id="rId22"/>
    <p:sldId id="279" r:id="rId23"/>
    <p:sldId id="280" r:id="rId24"/>
    <p:sldId id="281" r:id="rId25"/>
    <p:sldId id="282" r:id="rId26"/>
    <p:sldId id="283" r:id="rId27"/>
    <p:sldId id="277" r:id="rId28"/>
    <p:sldId id="278" r:id="rId29"/>
    <p:sldId id="26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>
        <p:scale>
          <a:sx n="63" d="100"/>
          <a:sy n="63" d="100"/>
        </p:scale>
        <p:origin x="7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7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5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3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8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3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2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1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9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1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5538E-9EA4-4B97-8CAF-10B6B02FB4DB}" type="datetimeFigureOut">
              <a:rPr lang="en-US" smtClean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BCD70-ADBB-4D85-9C3E-B384EA278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A720-23AD-4355-8650-4E0EC87150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15E46-A59F-479D-889F-11B3E5E6D5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6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-1" y="0"/>
            <a:ext cx="9144001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383058" y="2028221"/>
            <a:ext cx="816781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A Pattern: </a:t>
            </a:r>
            <a:r>
              <a:rPr lang="en-US" sz="5400" b="1" dirty="0">
                <a:ln/>
                <a:solidFill>
                  <a:srgbClr val="0070C0"/>
                </a:solidFill>
              </a:rPr>
              <a:t>is a print, model, or sketch demanding an “Original Source”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924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-1" y="0"/>
            <a:ext cx="9144001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383058" y="2028221"/>
            <a:ext cx="816781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A Pattern: </a:t>
            </a:r>
            <a:r>
              <a:rPr lang="en-US" sz="5400" b="1" dirty="0">
                <a:ln/>
                <a:solidFill>
                  <a:srgbClr val="0070C0"/>
                </a:solidFill>
              </a:rPr>
              <a:t>is a print, model, or sketch demanding an “Original Source”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98CAA8-B572-4B4A-9E65-AB6F53D475A6}"/>
              </a:ext>
            </a:extLst>
          </p:cNvPr>
          <p:cNvSpPr txBox="1"/>
          <p:nvPr/>
        </p:nvSpPr>
        <p:spPr>
          <a:xfrm>
            <a:off x="716691" y="617838"/>
            <a:ext cx="6672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The “Warning” </a:t>
            </a:r>
            <a:r>
              <a:rPr lang="en-US" sz="3600" b="1" u="sng" dirty="0"/>
              <a:t>of God  </a:t>
            </a:r>
            <a:r>
              <a:rPr lang="en-US" sz="3600" b="1" dirty="0"/>
              <a:t>(Heb. 8:5)</a:t>
            </a:r>
          </a:p>
        </p:txBody>
      </p:sp>
    </p:spTree>
    <p:extLst>
      <p:ext uri="{BB962C8B-B14F-4D97-AF65-F5344CB8AC3E}">
        <p14:creationId xmlns:p14="http://schemas.microsoft.com/office/powerpoint/2010/main" val="1801878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-1" y="0"/>
            <a:ext cx="9144001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383058" y="2028221"/>
            <a:ext cx="816781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A Pattern: </a:t>
            </a:r>
            <a:r>
              <a:rPr lang="en-US" sz="5400" b="1" dirty="0">
                <a:ln/>
                <a:solidFill>
                  <a:srgbClr val="0070C0"/>
                </a:solidFill>
              </a:rPr>
              <a:t>is a print, model, or sketch demanding an “Original Source”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98CAA8-B572-4B4A-9E65-AB6F53D475A6}"/>
              </a:ext>
            </a:extLst>
          </p:cNvPr>
          <p:cNvSpPr txBox="1"/>
          <p:nvPr/>
        </p:nvSpPr>
        <p:spPr>
          <a:xfrm>
            <a:off x="716691" y="617838"/>
            <a:ext cx="6672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The “Warning” </a:t>
            </a:r>
            <a:r>
              <a:rPr lang="en-US" sz="3600" b="1" u="sng" dirty="0"/>
              <a:t>of God  </a:t>
            </a:r>
            <a:r>
              <a:rPr lang="en-US" sz="3600" b="1" dirty="0"/>
              <a:t>(Heb. 8:5)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2153C-0C49-4A47-A0FC-78DDCF5A1E53}"/>
              </a:ext>
            </a:extLst>
          </p:cNvPr>
          <p:cNvSpPr txBox="1"/>
          <p:nvPr/>
        </p:nvSpPr>
        <p:spPr>
          <a:xfrm>
            <a:off x="716691" y="5288692"/>
            <a:ext cx="7265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How are we today to “see” “God’s pattern” for the church? </a:t>
            </a:r>
          </a:p>
        </p:txBody>
      </p:sp>
    </p:spTree>
    <p:extLst>
      <p:ext uri="{BB962C8B-B14F-4D97-AF65-F5344CB8AC3E}">
        <p14:creationId xmlns:p14="http://schemas.microsoft.com/office/powerpoint/2010/main" val="3612386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Pattern: The Apostles’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“They continued stedfastly in the apostles’ teaching” (Acts 2:42)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4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Pattern: The Apostles’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“They continued stedfastly in the apostles’ teaching” (Acts 2:42)</a:t>
            </a:r>
          </a:p>
          <a:p>
            <a:r>
              <a:rPr lang="en-US" sz="2800" b="1" dirty="0"/>
              <a:t>An </a:t>
            </a:r>
            <a:r>
              <a:rPr lang="en-US" b="1" dirty="0"/>
              <a:t>“objective source” – “the faith” (Gal. 1:8, 23; Eph. 4:5, Acts 6:7)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12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Pattern: The Apostles’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“They continued stedfastly in the apostles’ teaching” (Acts 2:42)</a:t>
            </a:r>
          </a:p>
          <a:p>
            <a:r>
              <a:rPr lang="en-US" sz="2800" b="1" dirty="0"/>
              <a:t>An </a:t>
            </a:r>
            <a:r>
              <a:rPr lang="en-US" b="1" dirty="0"/>
              <a:t>“objective source” – “the faith” (Gal. 1:8, 23; Eph. 4:5, Acts 6:7)</a:t>
            </a:r>
          </a:p>
          <a:p>
            <a:r>
              <a:rPr lang="en-US" sz="2800" b="1" dirty="0"/>
              <a:t>“The pattern of sound words” (2 Tim. 1:13)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77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Pattern: The Apostles’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“They continued stedfastly in the apostles’ teaching” (Acts 2:42)</a:t>
            </a:r>
          </a:p>
          <a:p>
            <a:r>
              <a:rPr lang="en-US" sz="2800" b="1" dirty="0"/>
              <a:t>An </a:t>
            </a:r>
            <a:r>
              <a:rPr lang="en-US" b="1" dirty="0"/>
              <a:t>“objective source” – “the faith” (Gal. 1:8, 23; Eph. 4:5, Acts 6:7)</a:t>
            </a:r>
          </a:p>
          <a:p>
            <a:r>
              <a:rPr lang="en-US" sz="2800" b="1" dirty="0"/>
              <a:t>“The pattern of sound words” (2 Tim. 1:13)</a:t>
            </a:r>
          </a:p>
          <a:p>
            <a:r>
              <a:rPr lang="en-US" b="1" dirty="0"/>
              <a:t>The apostles were “living patterns” to follow  (Phil. 3:17, 4:9, 2 Thess. 3:9, I Cor. 11:1)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73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Pattern: The Apostles’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“They continued stedfastly in the apostles’ teaching” (Acts 2:42)</a:t>
            </a:r>
          </a:p>
          <a:p>
            <a:r>
              <a:rPr lang="en-US" sz="2800" b="1" dirty="0"/>
              <a:t>An </a:t>
            </a:r>
            <a:r>
              <a:rPr lang="en-US" b="1" dirty="0"/>
              <a:t>“objective source” – “the faith” (Gal. 1:8, 23; Eph. 4:5, Acts 6:7)</a:t>
            </a:r>
          </a:p>
          <a:p>
            <a:r>
              <a:rPr lang="en-US" sz="2800" b="1" dirty="0"/>
              <a:t>“The pattern of sound words” (2 Tim. 1:13)</a:t>
            </a:r>
          </a:p>
          <a:p>
            <a:r>
              <a:rPr lang="en-US" b="1" dirty="0"/>
              <a:t>The apostles were “living patterns” to follow  (Phil. 3:17, 4:9, 2 Thess. 3:9, I Cor. 11:1)</a:t>
            </a:r>
          </a:p>
          <a:p>
            <a:r>
              <a:rPr lang="en-US" b="1" dirty="0"/>
              <a:t>However, the “Original Source” is always the ultimate pattern (Gal. 2:5,14)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2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-1" y="0"/>
            <a:ext cx="9144001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383058" y="2028221"/>
            <a:ext cx="816781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Apostles’ Teaching: </a:t>
            </a:r>
            <a:r>
              <a:rPr lang="en-US" sz="5400" b="1" dirty="0">
                <a:ln/>
                <a:solidFill>
                  <a:srgbClr val="0070C0"/>
                </a:solidFill>
              </a:rPr>
              <a:t>Produces the Pattern for the church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7835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-1" y="0"/>
            <a:ext cx="9144001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383058" y="2028221"/>
            <a:ext cx="816781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Apostles’ Teaching: </a:t>
            </a:r>
            <a:r>
              <a:rPr lang="en-US" sz="5400" b="1" dirty="0">
                <a:ln/>
                <a:solidFill>
                  <a:srgbClr val="0070C0"/>
                </a:solidFill>
              </a:rPr>
              <a:t>Produces the Pattern for the church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98CAA8-B572-4B4A-9E65-AB6F53D475A6}"/>
              </a:ext>
            </a:extLst>
          </p:cNvPr>
          <p:cNvSpPr txBox="1"/>
          <p:nvPr/>
        </p:nvSpPr>
        <p:spPr>
          <a:xfrm>
            <a:off x="716690" y="617838"/>
            <a:ext cx="6734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Acts: </a:t>
            </a:r>
            <a:r>
              <a:rPr lang="en-US" sz="3600" b="1" dirty="0"/>
              <a:t>gives what “the pattern” </a:t>
            </a:r>
            <a:r>
              <a:rPr lang="en-US" sz="3600" b="1" u="sng" dirty="0"/>
              <a:t>looks like </a:t>
            </a:r>
            <a:r>
              <a:rPr lang="en-US" sz="3600" b="1" dirty="0"/>
              <a:t>in the church…</a:t>
            </a:r>
          </a:p>
        </p:txBody>
      </p:sp>
    </p:spTree>
    <p:extLst>
      <p:ext uri="{BB962C8B-B14F-4D97-AF65-F5344CB8AC3E}">
        <p14:creationId xmlns:p14="http://schemas.microsoft.com/office/powerpoint/2010/main" val="404792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-1" y="0"/>
            <a:ext cx="9144001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704605" y="2967335"/>
            <a:ext cx="773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The pattern for the church</a:t>
            </a:r>
            <a:endParaRPr lang="en-US" sz="5400" b="1" cap="none" spc="0" dirty="0">
              <a:ln/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0853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-1" y="0"/>
            <a:ext cx="9144001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383058" y="2028221"/>
            <a:ext cx="816781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Apostles’ Teaching: </a:t>
            </a:r>
            <a:r>
              <a:rPr lang="en-US" sz="5400" b="1" dirty="0">
                <a:ln/>
                <a:solidFill>
                  <a:srgbClr val="0070C0"/>
                </a:solidFill>
              </a:rPr>
              <a:t>Produces the Pattern for the church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98CAA8-B572-4B4A-9E65-AB6F53D475A6}"/>
              </a:ext>
            </a:extLst>
          </p:cNvPr>
          <p:cNvSpPr txBox="1"/>
          <p:nvPr/>
        </p:nvSpPr>
        <p:spPr>
          <a:xfrm>
            <a:off x="716690" y="617838"/>
            <a:ext cx="6734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Acts: </a:t>
            </a:r>
            <a:r>
              <a:rPr lang="en-US" sz="3600" b="1" dirty="0"/>
              <a:t>gives what “the pattern” </a:t>
            </a:r>
            <a:r>
              <a:rPr lang="en-US" sz="3600" b="1" u="sng" dirty="0"/>
              <a:t>looks like </a:t>
            </a:r>
            <a:r>
              <a:rPr lang="en-US" sz="3600" b="1" dirty="0"/>
              <a:t>in the church…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7CA4EA-4DBA-494F-BC84-4041AADF2639}"/>
              </a:ext>
            </a:extLst>
          </p:cNvPr>
          <p:cNvSpPr txBox="1"/>
          <p:nvPr/>
        </p:nvSpPr>
        <p:spPr>
          <a:xfrm>
            <a:off x="1433384" y="5016844"/>
            <a:ext cx="6549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The </a:t>
            </a:r>
            <a:r>
              <a:rPr lang="en-US" sz="3200" b="1" u="sng" dirty="0"/>
              <a:t>church</a:t>
            </a:r>
            <a:r>
              <a:rPr lang="en-US" sz="3200" b="1" dirty="0"/>
              <a:t> is PEOPLE SAVED BY OBEDIENCE TO THE GOSPEL (Acts 8:3, 9:1, 2, 5, 13, 14; Acts 2:41,47) </a:t>
            </a:r>
          </a:p>
        </p:txBody>
      </p:sp>
    </p:spTree>
    <p:extLst>
      <p:ext uri="{BB962C8B-B14F-4D97-AF65-F5344CB8AC3E}">
        <p14:creationId xmlns:p14="http://schemas.microsoft.com/office/powerpoint/2010/main" val="1119871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Apostles’ Doctrine looks like…  Acts 2:42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FELLOWSHIP – “have in common” (Jude 3, Titus 1:4, Acts 2:2:44-45, 4:32-35)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35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Apostles’ Doctrine looks like…  Acts 2:42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FELLOWSHIP – “have in common” (Jude 3, Titus 1:4, Acts 2:2:44-45, 4:32-35)</a:t>
            </a:r>
          </a:p>
          <a:p>
            <a:r>
              <a:rPr lang="en-US" b="1" dirty="0"/>
              <a:t>BREAKING BREAD – Lord’s Supper (Acts 20:7,          I Cor. 11:20, 34; Acts 2:46)</a:t>
            </a:r>
          </a:p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20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Apostles’ Doctrine looks like…  Acts 2:42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FELLOWSHIP – “have in common” (Jude 3, Titus 1:4, Acts 2:2:44-45, 4:32-35)</a:t>
            </a:r>
          </a:p>
          <a:p>
            <a:r>
              <a:rPr lang="en-US" b="1" dirty="0"/>
              <a:t>BREAKING BREAD – Lord’s Supper (Acts 20:7,          I Cor. 11:20, 34; Acts 2:46)</a:t>
            </a:r>
          </a:p>
          <a:p>
            <a:r>
              <a:rPr lang="en-US" b="1" dirty="0"/>
              <a:t>PRAYERS:</a:t>
            </a:r>
          </a:p>
          <a:p>
            <a:pPr lvl="1"/>
            <a:r>
              <a:rPr lang="en-US" b="1" dirty="0"/>
              <a:t>To God for Open Doors – Acts 6:4, Col. 4:3-4</a:t>
            </a:r>
          </a:p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39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Apostles’ Doctrine looks like…  Acts 2:42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FELLOWSHIP – “have in common” (Jude 3, Titus 1:4, Acts 2:2:44-45, 4:32-35)</a:t>
            </a:r>
          </a:p>
          <a:p>
            <a:r>
              <a:rPr lang="en-US" b="1" dirty="0"/>
              <a:t>BREAKING BREAD – Lord’s Supper (Acts 20:7,          I Cor. 11:20, 34; Acts 2:46)</a:t>
            </a:r>
          </a:p>
          <a:p>
            <a:r>
              <a:rPr lang="en-US" b="1" dirty="0"/>
              <a:t>PRAYERS:</a:t>
            </a:r>
          </a:p>
          <a:p>
            <a:pPr lvl="1"/>
            <a:r>
              <a:rPr lang="en-US" b="1" dirty="0"/>
              <a:t>To God for Open Doors – Acts 6:4, Col. 4:3-4</a:t>
            </a:r>
          </a:p>
          <a:p>
            <a:pPr lvl="1"/>
            <a:r>
              <a:rPr lang="en-US" b="1" dirty="0"/>
              <a:t>To God for Boldness – Acts 4:29</a:t>
            </a:r>
          </a:p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17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Apostles’ Doctrine looks like…  Acts 2:42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FELLOWSHIP – “have in common” (Jude 3, Titus 1:4, Acts 2:2:44-45, 4:32-35)</a:t>
            </a:r>
          </a:p>
          <a:p>
            <a:r>
              <a:rPr lang="en-US" b="1" dirty="0"/>
              <a:t>BREAKING BREAD – Lord’s Supper (Acts 20:7,          I Cor. 11:20, 34; Acts 2:46)</a:t>
            </a:r>
          </a:p>
          <a:p>
            <a:r>
              <a:rPr lang="en-US" b="1" dirty="0"/>
              <a:t>PRAYERS:</a:t>
            </a:r>
          </a:p>
          <a:p>
            <a:pPr lvl="1"/>
            <a:r>
              <a:rPr lang="en-US" b="1" dirty="0"/>
              <a:t>To God for Open Doors – Acts 6:4, Col. 4:3-4</a:t>
            </a:r>
          </a:p>
          <a:p>
            <a:pPr lvl="1"/>
            <a:r>
              <a:rPr lang="en-US" b="1" dirty="0"/>
              <a:t>To God for Boldness – Acts 4:29</a:t>
            </a:r>
          </a:p>
          <a:p>
            <a:pPr lvl="1"/>
            <a:r>
              <a:rPr lang="en-US" b="1" dirty="0"/>
              <a:t>To God for Deliverance – Acts 12:5,12</a:t>
            </a:r>
          </a:p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19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Apostles’ Doctrine looks like…  Acts 2:42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FELLOWSHIP – “have in common” (Jude 3, Titus 1:4, Acts 2:2:44-45, 4:32-35)</a:t>
            </a:r>
          </a:p>
          <a:p>
            <a:r>
              <a:rPr lang="en-US" b="1" dirty="0"/>
              <a:t>BREAKING BREAD – Lord’s Supper (Acts 20:7,          I Cor. 11:20, 34; Acts 2:46)</a:t>
            </a:r>
          </a:p>
          <a:p>
            <a:r>
              <a:rPr lang="en-US" b="1" dirty="0"/>
              <a:t>PRAYERS:</a:t>
            </a:r>
          </a:p>
          <a:p>
            <a:pPr lvl="1"/>
            <a:r>
              <a:rPr lang="en-US" b="1" dirty="0"/>
              <a:t>To God for Open Doors – Acts 6:4, Col. 4:3-4</a:t>
            </a:r>
          </a:p>
          <a:p>
            <a:pPr lvl="1"/>
            <a:r>
              <a:rPr lang="en-US" b="1" dirty="0"/>
              <a:t>To God for Boldness – Acts 4:29</a:t>
            </a:r>
          </a:p>
          <a:p>
            <a:pPr lvl="1"/>
            <a:r>
              <a:rPr lang="en-US" b="1" dirty="0"/>
              <a:t>To God for Deliverance – Acts 12:5,12</a:t>
            </a:r>
          </a:p>
          <a:p>
            <a:pPr lvl="1"/>
            <a:r>
              <a:rPr lang="en-US" b="1" dirty="0"/>
              <a:t>What were Paul and Silas be praying about (Acts 16:25)?</a:t>
            </a:r>
          </a:p>
          <a:p>
            <a:pPr lvl="1"/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17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-2" y="0"/>
            <a:ext cx="9144001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383058" y="2670772"/>
            <a:ext cx="816781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Acts: </a:t>
            </a:r>
            <a:r>
              <a:rPr lang="en-US" sz="5400" b="1" dirty="0">
                <a:ln/>
                <a:solidFill>
                  <a:srgbClr val="0070C0"/>
                </a:solidFill>
              </a:rPr>
              <a:t>the pattern for the church 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98CAA8-B572-4B4A-9E65-AB6F53D475A6}"/>
              </a:ext>
            </a:extLst>
          </p:cNvPr>
          <p:cNvSpPr txBox="1"/>
          <p:nvPr/>
        </p:nvSpPr>
        <p:spPr>
          <a:xfrm>
            <a:off x="1241853" y="237870"/>
            <a:ext cx="6660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The church</a:t>
            </a:r>
            <a:r>
              <a:rPr lang="en-US" sz="2800" b="1" dirty="0"/>
              <a:t>: people called out by the gospel unto salvation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6B3AE4-B818-402C-87C8-C8A0B038FB51}"/>
              </a:ext>
            </a:extLst>
          </p:cNvPr>
          <p:cNvSpPr txBox="1"/>
          <p:nvPr/>
        </p:nvSpPr>
        <p:spPr>
          <a:xfrm>
            <a:off x="1241853" y="1363073"/>
            <a:ext cx="75001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The church</a:t>
            </a:r>
            <a:r>
              <a:rPr lang="en-US" sz="2800" b="1" dirty="0"/>
              <a:t>: submitting to the Apostles’ teaching– The Son’s the Holy Spirit’s, and the Father’s      (Jn. 16:12-15, 2 Jn. 9)</a:t>
            </a:r>
          </a:p>
        </p:txBody>
      </p:sp>
    </p:spTree>
    <p:extLst>
      <p:ext uri="{BB962C8B-B14F-4D97-AF65-F5344CB8AC3E}">
        <p14:creationId xmlns:p14="http://schemas.microsoft.com/office/powerpoint/2010/main" val="1674335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-2" y="0"/>
            <a:ext cx="9144001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383058" y="2670772"/>
            <a:ext cx="816781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Acts: </a:t>
            </a:r>
            <a:r>
              <a:rPr lang="en-US" sz="5400" b="1" dirty="0">
                <a:ln/>
                <a:solidFill>
                  <a:srgbClr val="0070C0"/>
                </a:solidFill>
              </a:rPr>
              <a:t>the pattern for the church 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98CAA8-B572-4B4A-9E65-AB6F53D475A6}"/>
              </a:ext>
            </a:extLst>
          </p:cNvPr>
          <p:cNvSpPr txBox="1"/>
          <p:nvPr/>
        </p:nvSpPr>
        <p:spPr>
          <a:xfrm>
            <a:off x="1241853" y="237870"/>
            <a:ext cx="6660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The church</a:t>
            </a:r>
            <a:r>
              <a:rPr lang="en-US" sz="2800" b="1" dirty="0"/>
              <a:t>: people called out by the gospel unto salvation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6B3AE4-B818-402C-87C8-C8A0B038FB51}"/>
              </a:ext>
            </a:extLst>
          </p:cNvPr>
          <p:cNvSpPr txBox="1"/>
          <p:nvPr/>
        </p:nvSpPr>
        <p:spPr>
          <a:xfrm>
            <a:off x="1241853" y="1363073"/>
            <a:ext cx="75001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The church</a:t>
            </a:r>
            <a:r>
              <a:rPr lang="en-US" sz="2800" b="1" dirty="0"/>
              <a:t>: submitting to the Apostles’ teaching- The Son’s the Holy Spirit’s, and the Father’s      (Jn. 16:12-15, 2 Jn. 9)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8AD450-FE90-4D10-8BCB-A37EE65CC215}"/>
              </a:ext>
            </a:extLst>
          </p:cNvPr>
          <p:cNvSpPr txBox="1"/>
          <p:nvPr/>
        </p:nvSpPr>
        <p:spPr>
          <a:xfrm>
            <a:off x="1065804" y="4464733"/>
            <a:ext cx="7852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Church!!! Will you honor God by submitting to the revealed pattern through the Apostles? </a:t>
            </a:r>
          </a:p>
        </p:txBody>
      </p:sp>
    </p:spTree>
    <p:extLst>
      <p:ext uri="{BB962C8B-B14F-4D97-AF65-F5344CB8AC3E}">
        <p14:creationId xmlns:p14="http://schemas.microsoft.com/office/powerpoint/2010/main" val="3220113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A720-23AD-4355-8650-4E0EC87150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15E46-A59F-479D-889F-11B3E5E6D5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704605" y="2967335"/>
            <a:ext cx="773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The pattern for the church</a:t>
            </a:r>
            <a:endParaRPr lang="en-US" sz="5400" b="1" cap="none" spc="0" dirty="0">
              <a:ln/>
              <a:solidFill>
                <a:srgbClr val="FFC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2488A8-F61F-464C-B67D-76C14A7ABE6D}"/>
              </a:ext>
            </a:extLst>
          </p:cNvPr>
          <p:cNvSpPr/>
          <p:nvPr/>
        </p:nvSpPr>
        <p:spPr>
          <a:xfrm>
            <a:off x="2157477" y="67176"/>
            <a:ext cx="41132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0070C0"/>
                </a:solidFill>
                <a:effectLst/>
              </a:rPr>
              <a:t>What is a “pattern”?</a:t>
            </a:r>
          </a:p>
        </p:txBody>
      </p:sp>
    </p:spTree>
    <p:extLst>
      <p:ext uri="{BB962C8B-B14F-4D97-AF65-F5344CB8AC3E}">
        <p14:creationId xmlns:p14="http://schemas.microsoft.com/office/powerpoint/2010/main" val="138553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704605" y="2967335"/>
            <a:ext cx="773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The pattern for the church</a:t>
            </a:r>
            <a:endParaRPr lang="en-US" sz="5400" b="1" cap="none" spc="0" dirty="0">
              <a:ln/>
              <a:solidFill>
                <a:srgbClr val="FFC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2488A8-F61F-464C-B67D-76C14A7ABE6D}"/>
              </a:ext>
            </a:extLst>
          </p:cNvPr>
          <p:cNvSpPr/>
          <p:nvPr/>
        </p:nvSpPr>
        <p:spPr>
          <a:xfrm>
            <a:off x="2157477" y="67176"/>
            <a:ext cx="41132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0070C0"/>
                </a:solidFill>
                <a:effectLst/>
              </a:rPr>
              <a:t>What is a “pattern”?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C6AD3E-79B1-4E46-9BD5-2DBC5969BA45}"/>
              </a:ext>
            </a:extLst>
          </p:cNvPr>
          <p:cNvSpPr/>
          <p:nvPr/>
        </p:nvSpPr>
        <p:spPr>
          <a:xfrm>
            <a:off x="1822695" y="1030425"/>
            <a:ext cx="52761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0070C0"/>
                </a:solidFill>
                <a:effectLst/>
              </a:rPr>
              <a:t>Why is Acts the “pattern”?</a:t>
            </a:r>
          </a:p>
        </p:txBody>
      </p:sp>
    </p:spTree>
    <p:extLst>
      <p:ext uri="{BB962C8B-B14F-4D97-AF65-F5344CB8AC3E}">
        <p14:creationId xmlns:p14="http://schemas.microsoft.com/office/powerpoint/2010/main" val="206553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5270F-018F-4532-A71F-9569FC58EE5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F6DA8-E7DE-469D-B7D4-6180262A9A69}"/>
              </a:ext>
            </a:extLst>
          </p:cNvPr>
          <p:cNvSpPr/>
          <p:nvPr/>
        </p:nvSpPr>
        <p:spPr>
          <a:xfrm>
            <a:off x="704605" y="2967335"/>
            <a:ext cx="773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C000"/>
                </a:solidFill>
              </a:rPr>
              <a:t>The pattern for the church</a:t>
            </a:r>
            <a:endParaRPr lang="en-US" sz="5400" b="1" cap="none" spc="0" dirty="0">
              <a:ln/>
              <a:solidFill>
                <a:srgbClr val="FFC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2488A8-F61F-464C-B67D-76C14A7ABE6D}"/>
              </a:ext>
            </a:extLst>
          </p:cNvPr>
          <p:cNvSpPr/>
          <p:nvPr/>
        </p:nvSpPr>
        <p:spPr>
          <a:xfrm>
            <a:off x="2157477" y="67176"/>
            <a:ext cx="41132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0070C0"/>
                </a:solidFill>
                <a:effectLst/>
              </a:rPr>
              <a:t>What is a “pattern”?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C6AD3E-79B1-4E46-9BD5-2DBC5969BA45}"/>
              </a:ext>
            </a:extLst>
          </p:cNvPr>
          <p:cNvSpPr/>
          <p:nvPr/>
        </p:nvSpPr>
        <p:spPr>
          <a:xfrm>
            <a:off x="1822695" y="1030425"/>
            <a:ext cx="52761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0070C0"/>
                </a:solidFill>
                <a:effectLst/>
              </a:rPr>
              <a:t>Why is Acts the “pattern”?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147039-F51F-498B-84E2-058BAE3A3B47}"/>
              </a:ext>
            </a:extLst>
          </p:cNvPr>
          <p:cNvSpPr/>
          <p:nvPr/>
        </p:nvSpPr>
        <p:spPr>
          <a:xfrm>
            <a:off x="1159654" y="2004086"/>
            <a:ext cx="68246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0070C0"/>
                </a:solidFill>
                <a:effectLst/>
              </a:rPr>
              <a:t>What does the “pattern” produce?</a:t>
            </a:r>
          </a:p>
        </p:txBody>
      </p:sp>
    </p:spTree>
    <p:extLst>
      <p:ext uri="{BB962C8B-B14F-4D97-AF65-F5344CB8AC3E}">
        <p14:creationId xmlns:p14="http://schemas.microsoft.com/office/powerpoint/2010/main" val="300605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is a “Pattern”?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Definite “Print” (Jn. 20:25)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6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is a “Pattern”?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Definite “Print” (Jn. 20:25)</a:t>
            </a:r>
          </a:p>
          <a:p>
            <a:r>
              <a:rPr lang="en-US" b="1" dirty="0"/>
              <a:t>A “Model” to see (I Tim. 1:16)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5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is a “Pattern”?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Definite “Print” (Jn. 20:25)</a:t>
            </a:r>
          </a:p>
          <a:p>
            <a:r>
              <a:rPr lang="en-US" b="1" dirty="0"/>
              <a:t>A “Model” to see (I Tim. 1:16)</a:t>
            </a:r>
          </a:p>
          <a:p>
            <a:r>
              <a:rPr lang="en-US" b="1" dirty="0"/>
              <a:t>A “Figure-striking against” the permanent source    ( Heb. 9:24)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0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846E-AB5F-426E-BFC4-148DC4E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is a “Pattern”?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3122-A379-42A4-A652-DF2B88212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 Definite “Print” (Jn. 20:25)</a:t>
            </a:r>
          </a:p>
          <a:p>
            <a:r>
              <a:rPr lang="en-US" b="1" dirty="0"/>
              <a:t>A “Model” to see (I Tim. 1:16)</a:t>
            </a:r>
          </a:p>
          <a:p>
            <a:r>
              <a:rPr lang="en-US" b="1" dirty="0"/>
              <a:t>A “Figure-striking against” the permanent source    ( Heb. 9:24)</a:t>
            </a:r>
          </a:p>
          <a:p>
            <a:r>
              <a:rPr lang="en-US" b="1" dirty="0"/>
              <a:t>All the concepts of “pattern” are seen in Moses making the tabernacle: </a:t>
            </a:r>
          </a:p>
          <a:p>
            <a:pPr lvl="1"/>
            <a:r>
              <a:rPr lang="en-US" sz="2800" b="1" dirty="0"/>
              <a:t>Priests serving in a “copy” of heavenly things (Heb. 8:5)</a:t>
            </a:r>
          </a:p>
          <a:p>
            <a:pPr lvl="1"/>
            <a:r>
              <a:rPr lang="en-US" sz="2800" b="1" dirty="0"/>
              <a:t>Tabernacle the “ figure” or model of what is shown (Heb. 8:5)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5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1189</Words>
  <Application>Microsoft Office PowerPoint</Application>
  <PresentationFormat>On-screen Show (4:3)</PresentationFormat>
  <Paragraphs>101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a “Pattern”?</vt:lpstr>
      <vt:lpstr>What is a “Pattern”?</vt:lpstr>
      <vt:lpstr>What is a “Pattern”?</vt:lpstr>
      <vt:lpstr>What is a “Pattern”?</vt:lpstr>
      <vt:lpstr>PowerPoint Presentation</vt:lpstr>
      <vt:lpstr>PowerPoint Presentation</vt:lpstr>
      <vt:lpstr>PowerPoint Presentation</vt:lpstr>
      <vt:lpstr>The Pattern: The Apostles’ Doctrine</vt:lpstr>
      <vt:lpstr>The Pattern: The Apostles’ Doctrine</vt:lpstr>
      <vt:lpstr>The Pattern: The Apostles’ Doctrine</vt:lpstr>
      <vt:lpstr>The Pattern: The Apostles’ Doctrine</vt:lpstr>
      <vt:lpstr>The Pattern: The Apostles’ Doctrine</vt:lpstr>
      <vt:lpstr>PowerPoint Presentation</vt:lpstr>
      <vt:lpstr>PowerPoint Presentation</vt:lpstr>
      <vt:lpstr>PowerPoint Presentation</vt:lpstr>
      <vt:lpstr>Apostles’ Doctrine looks like…  Acts 2:42</vt:lpstr>
      <vt:lpstr>Apostles’ Doctrine looks like…  Acts 2:42</vt:lpstr>
      <vt:lpstr>Apostles’ Doctrine looks like…  Acts 2:42</vt:lpstr>
      <vt:lpstr>Apostles’ Doctrine looks like…  Acts 2:42</vt:lpstr>
      <vt:lpstr>Apostles’ Doctrine looks like…  Acts 2:42</vt:lpstr>
      <vt:lpstr>Apostles’ Doctrine looks like…  Acts 2:42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Fite</dc:creator>
  <cp:lastModifiedBy>Jerry Fite</cp:lastModifiedBy>
  <cp:revision>28</cp:revision>
  <dcterms:created xsi:type="dcterms:W3CDTF">2017-07-20T10:45:17Z</dcterms:created>
  <dcterms:modified xsi:type="dcterms:W3CDTF">2017-07-20T15:54:17Z</dcterms:modified>
</cp:coreProperties>
</file>