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sldIdLst>
    <p:sldId id="256" r:id="rId3"/>
    <p:sldId id="287" r:id="rId4"/>
    <p:sldId id="309" r:id="rId5"/>
    <p:sldId id="289" r:id="rId6"/>
    <p:sldId id="283" r:id="rId7"/>
    <p:sldId id="310" r:id="rId8"/>
    <p:sldId id="311" r:id="rId9"/>
    <p:sldId id="312" r:id="rId10"/>
    <p:sldId id="316" r:id="rId11"/>
    <p:sldId id="317" r:id="rId12"/>
    <p:sldId id="318" r:id="rId13"/>
    <p:sldId id="319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6600"/>
    <a:srgbClr val="336699"/>
    <a:srgbClr val="452E17"/>
    <a:srgbClr val="996633"/>
    <a:srgbClr val="FFFF99"/>
    <a:srgbClr val="FFFF66"/>
    <a:srgbClr val="66FFFF"/>
    <a:srgbClr val="7A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20" autoAdjust="0"/>
    <p:restoredTop sz="99821" autoAdjust="0"/>
  </p:normalViewPr>
  <p:slideViewPr>
    <p:cSldViewPr>
      <p:cViewPr varScale="1">
        <p:scale>
          <a:sx n="94" d="100"/>
          <a:sy n="94" d="100"/>
        </p:scale>
        <p:origin x="-8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8301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497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288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0364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75598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151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549646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91733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53492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8936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624257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32656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7756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200738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4035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228600"/>
            <a:ext cx="2109788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81725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033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76116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5180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4552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6455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5620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634816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440074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66000">
              <a:srgbClr val="452E17"/>
            </a:gs>
            <a:gs pos="33000">
              <a:schemeClr val="bg1"/>
            </a:gs>
            <a:gs pos="100000">
              <a:srgbClr val="9966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28800"/>
            <a:ext cx="7772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Times New Roman" charset="0"/>
              </a:rPr>
              <a:t>Second level</a:t>
            </a:r>
          </a:p>
          <a:p>
            <a:pPr lvl="2"/>
            <a:r>
              <a:rPr lang="en-US" altLang="en-US" smtClean="0">
                <a:sym typeface="Times New Roman" charset="0"/>
              </a:rPr>
              <a:t>Third level</a:t>
            </a:r>
          </a:p>
          <a:p>
            <a:pPr lvl="3"/>
            <a:r>
              <a:rPr lang="en-US" altLang="en-US" smtClean="0">
                <a:sym typeface="Times New Roman" charset="0"/>
              </a:rPr>
              <a:t>Fourth level</a:t>
            </a:r>
          </a:p>
          <a:p>
            <a:pPr lvl="4"/>
            <a:r>
              <a:rPr lang="en-US" altLang="en-US" smtClean="0">
                <a:sym typeface="Times New Roman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  <a:sym typeface="Times New Roman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algn="ctr" rtl="0" fontAlgn="base"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04850" indent="-285750" algn="l" rtl="0" fontAlgn="base">
        <a:spcBef>
          <a:spcPts val="7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04900" indent="-228600" algn="l" rtl="0" fontAlgn="base">
        <a:spcBef>
          <a:spcPts val="600"/>
        </a:spcBef>
        <a:spcAft>
          <a:spcPct val="0"/>
        </a:spcAft>
        <a:buClr>
          <a:srgbClr val="00FFFF"/>
        </a:buClr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66000">
              <a:srgbClr val="452E17"/>
            </a:gs>
            <a:gs pos="33000">
              <a:schemeClr val="bg1"/>
            </a:gs>
            <a:gs pos="100000">
              <a:srgbClr val="9966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43913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  <a:sym typeface="Times New Roman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42950" indent="-285750" algn="l" rtl="0" fontAlgn="base">
        <a:spcBef>
          <a:spcPts val="7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43000" indent="-228600" algn="l" rtl="0" fontAlgn="base">
        <a:spcBef>
          <a:spcPts val="600"/>
        </a:spcBef>
        <a:spcAft>
          <a:spcPct val="0"/>
        </a:spcAft>
        <a:buClr>
          <a:srgbClr val="00FFFF"/>
        </a:buClr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133600"/>
          </a:xfrm>
          <a:ln/>
          <a:effectLst>
            <a:outerShdw blurRad="12700" dist="7184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en-US" altLang="en-US" sz="6400" b="1" i="1" dirty="0">
                <a:latin typeface="Times New Roman Bold" charset="0"/>
                <a:cs typeface="Times New Roman Bold" charset="0"/>
                <a:sym typeface="Times New Roman Bold" charset="0"/>
              </a:rPr>
              <a:t>By What </a:t>
            </a:r>
            <a:r>
              <a:rPr lang="en-US" altLang="en-US" sz="64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  <a:t>Authority…?</a:t>
            </a:r>
            <a:br>
              <a:rPr lang="en-US" altLang="en-US" sz="64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</a:br>
            <a:r>
              <a:rPr lang="en-US" altLang="en-US" sz="52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Jesus on Authority of Scripture</a:t>
            </a:r>
            <a:endParaRPr lang="en-US" altLang="en-US" sz="5200" b="1" dirty="0">
              <a:solidFill>
                <a:srgbClr val="FFFF66"/>
              </a:solidFill>
              <a:latin typeface="Times New Roman Bold" charset="0"/>
              <a:ea typeface="ヒラギノ明朝 ProN W6" charset="0"/>
              <a:cs typeface="ヒラギノ明朝 ProN W6" charset="0"/>
              <a:sym typeface="Times New Roman Bold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715000"/>
            <a:ext cx="9144000" cy="85090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Matthew </a:t>
            </a:r>
            <a:r>
              <a:rPr lang="en-US" altLang="en-US" sz="5400" b="1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4</a:t>
            </a: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:1-10</a:t>
            </a:r>
            <a:endParaRPr lang="en-US" altLang="en-US" sz="5400" b="1" i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 Bold Italic" charset="0"/>
              <a:ea typeface="ヒラギノ明朝 ProN W6" charset="0"/>
              <a:cs typeface="ヒラギノ明朝 ProN W6" charset="0"/>
              <a:sym typeface="Times New Roman Bold Italic" charset="0"/>
            </a:endParaRPr>
          </a:p>
        </p:txBody>
      </p:sp>
      <p:pic>
        <p:nvPicPr>
          <p:cNvPr id="2" name="Picture 1" descr="By What Authority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26" y="2209800"/>
            <a:ext cx="6218774" cy="33527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441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/>
              <a:t>In Answer to Question about the Greatest Commandment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5029200"/>
          </a:xfrm>
        </p:spPr>
        <p:txBody>
          <a:bodyPr/>
          <a:lstStyle/>
          <a:p>
            <a:pPr>
              <a:spcBef>
                <a:spcPts val="1800"/>
              </a:spcBef>
              <a:buClr>
                <a:srgbClr val="66FFFF"/>
              </a:buClr>
            </a:pPr>
            <a:r>
              <a:rPr lang="en-US" altLang="en-US" sz="3600" b="1" i="1" dirty="0">
                <a:solidFill>
                  <a:srgbClr val="FFFF66"/>
                </a:solidFill>
              </a:rPr>
              <a:t>Matthew 22:34-</a:t>
            </a:r>
            <a:r>
              <a:rPr lang="en-US" altLang="en-US" sz="3600" b="1" i="1" dirty="0" smtClean="0">
                <a:solidFill>
                  <a:srgbClr val="FFFF66"/>
                </a:solidFill>
              </a:rPr>
              <a:t>40</a:t>
            </a:r>
          </a:p>
          <a:p>
            <a:pPr>
              <a:spcBef>
                <a:spcPts val="0"/>
              </a:spcBef>
              <a:buClr>
                <a:srgbClr val="66FFFF"/>
              </a:buClr>
            </a:pPr>
            <a:endParaRPr lang="en-US" altLang="en-US" sz="1600" i="1" dirty="0">
              <a:solidFill>
                <a:srgbClr val="FFFF66"/>
              </a:solidFill>
            </a:endParaRPr>
          </a:p>
          <a:p>
            <a:pPr marL="404813" indent="-404813" algn="l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If Jesus had little respect for commands of law, this was opportunity to show it</a:t>
            </a:r>
          </a:p>
          <a:p>
            <a:pPr marL="404813" indent="-404813" algn="l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Instead, He affirmed the need to adhere to the law from the foundation</a:t>
            </a:r>
          </a:p>
          <a:p>
            <a:pPr marL="404813" indent="-404813" algn="l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i="1" dirty="0" smtClean="0">
                <a:solidFill>
                  <a:srgbClr val="FFFF66"/>
                </a:solidFill>
              </a:rPr>
              <a:t>“</a:t>
            </a:r>
            <a:r>
              <a:rPr lang="en-US" altLang="en-US" b="1" i="1" dirty="0" smtClean="0">
                <a:solidFill>
                  <a:srgbClr val="FFFF66"/>
                </a:solidFill>
              </a:rPr>
              <a:t>On these two commandments hang all the Law and </a:t>
            </a:r>
            <a:r>
              <a:rPr lang="en-US" altLang="en-US" b="1" i="1" dirty="0">
                <a:solidFill>
                  <a:srgbClr val="FFFF66"/>
                </a:solidFill>
              </a:rPr>
              <a:t>the </a:t>
            </a:r>
            <a:r>
              <a:rPr lang="en-US" altLang="en-US" b="1" i="1" dirty="0" smtClean="0">
                <a:solidFill>
                  <a:srgbClr val="FFFF66"/>
                </a:solidFill>
              </a:rPr>
              <a:t>Prophets</a:t>
            </a:r>
            <a:r>
              <a:rPr lang="en-US" altLang="en-US" i="1" dirty="0" smtClean="0">
                <a:solidFill>
                  <a:srgbClr val="FFFF66"/>
                </a:solidFill>
              </a:rPr>
              <a:t>”</a:t>
            </a:r>
          </a:p>
          <a:p>
            <a:pPr marL="404813" indent="-404813" algn="l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solidFill>
                  <a:srgbClr val="FFFFFF"/>
                </a:solidFill>
              </a:rPr>
              <a:t>Showed the cohesion and unity of all Scripture in purpose &amp; function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482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/>
          <a:lstStyle/>
          <a:p>
            <a:r>
              <a:rPr lang="en-US" altLang="en-US" b="1" dirty="0"/>
              <a:t>In Conflict over </a:t>
            </a:r>
            <a:r>
              <a:rPr lang="en-US" altLang="en-US" b="1" dirty="0" smtClean="0"/>
              <a:t>Nature &amp; Identity </a:t>
            </a:r>
            <a:r>
              <a:rPr lang="en-US" altLang="en-US" b="1" dirty="0"/>
              <a:t>of the Messiah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altLang="en-US" sz="3600" b="1" i="1" dirty="0">
                <a:solidFill>
                  <a:srgbClr val="FFFF66"/>
                </a:solidFill>
              </a:rPr>
              <a:t>Matthew 22:41-46</a:t>
            </a:r>
            <a:endParaRPr lang="en-US" altLang="en-US" sz="3600" i="1" dirty="0">
              <a:solidFill>
                <a:srgbClr val="FFFF66"/>
              </a:solidFill>
            </a:endParaRPr>
          </a:p>
          <a:p>
            <a:pPr marL="288925" indent="-288925" algn="l"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Jews accepted prophecy of the Messiah as being the “son of David”</a:t>
            </a:r>
          </a:p>
          <a:p>
            <a:pPr marL="288925" indent="-288925" algn="l"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Jesus noted another prophecy about the Messiah given by David “in the Spirit</a:t>
            </a:r>
            <a:r>
              <a:rPr lang="en-US" altLang="en-US" dirty="0" smtClean="0"/>
              <a:t>” (inspiration affirmed)</a:t>
            </a:r>
            <a:endParaRPr lang="en-US" altLang="en-US" dirty="0"/>
          </a:p>
          <a:p>
            <a:pPr marL="288925" indent="-288925" algn="l"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Messiah both “son of David” &amp; “Lord”</a:t>
            </a:r>
          </a:p>
          <a:p>
            <a:pPr marL="288925" indent="-288925" algn="l"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Appealed to harmony of </a:t>
            </a:r>
            <a:r>
              <a:rPr lang="en-US" altLang="en-US" dirty="0" smtClean="0"/>
              <a:t>Scripture</a:t>
            </a:r>
          </a:p>
          <a:p>
            <a:pPr marL="288925" indent="-288925" algn="l"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Must accept all Scripture says, not just favored part</a:t>
            </a:r>
            <a:endParaRPr lang="en-US" altLang="en-US" dirty="0" smtClean="0"/>
          </a:p>
          <a:p>
            <a:pPr marL="288925" indent="-288925" algn="l"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Conclusion is again the inescapable deduction from the facts presented (necessary inference)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19340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/>
              <a:t>In Conflict over Obedience Required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90678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altLang="en-US" sz="3600" b="1" i="1" dirty="0">
                <a:solidFill>
                  <a:srgbClr val="FFFF66"/>
                </a:solidFill>
              </a:rPr>
              <a:t>Luke 10:25-37</a:t>
            </a:r>
            <a:endParaRPr lang="en-US" altLang="en-US" sz="3600" i="1" dirty="0">
              <a:solidFill>
                <a:srgbClr val="FFFF66"/>
              </a:solidFill>
            </a:endParaRPr>
          </a:p>
          <a:p>
            <a:pPr marL="404813" indent="-404813" algn="l"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Jesus pointed the man to the proper source to answer: </a:t>
            </a:r>
            <a:r>
              <a:rPr lang="en-US" altLang="en-US" i="1" dirty="0">
                <a:solidFill>
                  <a:srgbClr val="FFFF66"/>
                </a:solidFill>
              </a:rPr>
              <a:t>“What is written in the law?”</a:t>
            </a:r>
            <a:endParaRPr lang="en-US" altLang="en-US" dirty="0">
              <a:solidFill>
                <a:srgbClr val="FFFF66"/>
              </a:solidFill>
            </a:endParaRPr>
          </a:p>
          <a:p>
            <a:pPr marL="404813" indent="-404813" algn="l"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Jesus recognized his ability to understand the law: </a:t>
            </a:r>
            <a:r>
              <a:rPr lang="en-US" altLang="en-US" i="1" dirty="0" smtClean="0">
                <a:solidFill>
                  <a:srgbClr val="FFFF66"/>
                </a:solidFill>
              </a:rPr>
              <a:t>“What is your reading of it?”</a:t>
            </a:r>
            <a:endParaRPr lang="en-US" altLang="en-US" dirty="0">
              <a:solidFill>
                <a:srgbClr val="FFFF66"/>
              </a:solidFill>
            </a:endParaRPr>
          </a:p>
          <a:p>
            <a:pPr marL="404813" indent="-404813" algn="l"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The man </a:t>
            </a:r>
            <a:r>
              <a:rPr lang="en-US" altLang="en-US" dirty="0" smtClean="0"/>
              <a:t>was able to understand the </a:t>
            </a:r>
            <a:r>
              <a:rPr lang="en-US" altLang="en-US" dirty="0" smtClean="0"/>
              <a:t>requirements </a:t>
            </a:r>
            <a:r>
              <a:rPr lang="en-US" altLang="en-US" dirty="0"/>
              <a:t>of the law</a:t>
            </a:r>
          </a:p>
          <a:p>
            <a:pPr marL="404813" indent="-404813" algn="l"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When asked to apply the principles, the man showed ability to know &amp; </a:t>
            </a:r>
            <a:r>
              <a:rPr lang="en-US" altLang="en-US" dirty="0" smtClean="0"/>
              <a:t>apply</a:t>
            </a:r>
          </a:p>
          <a:p>
            <a:pPr marL="404813" indent="-404813" algn="l"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solidFill>
                  <a:srgbClr val="66FFFF"/>
                </a:solidFill>
              </a:rPr>
              <a:t>Jesus used Scripture as the answer to every question</a:t>
            </a:r>
            <a:endParaRPr lang="en-US" altLang="en-US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508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43913" cy="1546225"/>
          </a:xfrm>
          <a:ln/>
          <a:effectLst>
            <a:outerShdw blurRad="12700" dist="7184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5400" b="1" dirty="0" smtClean="0">
                <a:latin typeface="Times New Roman Bold" charset="0"/>
                <a:cs typeface="Times New Roman Bold" charset="0"/>
                <a:sym typeface="Times New Roman Bold" charset="0"/>
              </a:rPr>
              <a:t>Matthew </a:t>
            </a:r>
            <a:r>
              <a:rPr lang="en-US" altLang="en-US" sz="5400" b="1" dirty="0">
                <a:latin typeface="Times New Roman Bold" charset="0"/>
                <a:cs typeface="Times New Roman Bold" charset="0"/>
                <a:sym typeface="Times New Roman Bold" charset="0"/>
              </a:rPr>
              <a:t>2</a:t>
            </a:r>
            <a:r>
              <a:rPr lang="en-US" altLang="en-US" sz="5400" b="1" dirty="0" smtClean="0">
                <a:latin typeface="Times New Roman Bold" charset="0"/>
                <a:cs typeface="Times New Roman Bold" charset="0"/>
                <a:sym typeface="Times New Roman Bold" charset="0"/>
              </a:rPr>
              <a:t>1:23-25</a:t>
            </a:r>
            <a:endParaRPr lang="en-US" altLang="en-US" sz="5400" b="1" dirty="0">
              <a:latin typeface="Times New Roman Bold" charset="0"/>
              <a:ea typeface="ヒラギノ明朝 ProN W6" charset="0"/>
              <a:cs typeface="ヒラギノ明朝 ProN W6" charset="0"/>
              <a:sym typeface="Times New Roman Bold" charset="0"/>
            </a:endParaRPr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381000" y="1447800"/>
            <a:ext cx="83947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1600"/>
              </a:spcBef>
            </a:pPr>
            <a:r>
              <a:rPr lang="en-US" sz="3400" b="1" baseline="30000" dirty="0">
                <a:latin typeface="Times New Roman"/>
                <a:cs typeface="Times New Roman"/>
              </a:rPr>
              <a:t>23 </a:t>
            </a:r>
            <a:r>
              <a:rPr lang="en-US" sz="3400" dirty="0">
                <a:latin typeface="Times New Roman"/>
                <a:cs typeface="Times New Roman"/>
              </a:rPr>
              <a:t>Now when He came into the temple, the chief priests and the elders of the people confronted Him as He was teaching, and said, “</a:t>
            </a:r>
            <a:r>
              <a:rPr lang="en-US" sz="3400" b="1" dirty="0">
                <a:solidFill>
                  <a:srgbClr val="FFFF00"/>
                </a:solidFill>
                <a:latin typeface="Times New Roman"/>
                <a:cs typeface="Times New Roman"/>
              </a:rPr>
              <a:t>By what authority are You doing these things?</a:t>
            </a:r>
            <a:r>
              <a:rPr lang="en-US" sz="34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3400" dirty="0">
                <a:latin typeface="Times New Roman"/>
                <a:cs typeface="Times New Roman"/>
              </a:rPr>
              <a:t>And </a:t>
            </a:r>
            <a:r>
              <a:rPr lang="en-US" sz="3400" b="1" dirty="0">
                <a:solidFill>
                  <a:srgbClr val="FFFF00"/>
                </a:solidFill>
                <a:latin typeface="Times New Roman"/>
                <a:cs typeface="Times New Roman"/>
              </a:rPr>
              <a:t>who gave You this authority?</a:t>
            </a:r>
            <a:r>
              <a:rPr lang="en-US" sz="3400" dirty="0">
                <a:latin typeface="Times New Roman"/>
                <a:cs typeface="Times New Roman"/>
              </a:rPr>
              <a:t>” </a:t>
            </a:r>
            <a:r>
              <a:rPr lang="en-US" sz="3400" b="1" baseline="30000" dirty="0">
                <a:latin typeface="Times New Roman"/>
                <a:cs typeface="Times New Roman"/>
              </a:rPr>
              <a:t>24 </a:t>
            </a:r>
            <a:r>
              <a:rPr lang="en-US" sz="3400" dirty="0">
                <a:latin typeface="Times New Roman"/>
                <a:cs typeface="Times New Roman"/>
              </a:rPr>
              <a:t>But Jesus answered and said to them, “I also will ask you one thing, which if you tell Me, I likewise will tell you by what authority I do </a:t>
            </a:r>
            <a:r>
              <a:rPr lang="en-US" sz="3400" dirty="0" smtClean="0">
                <a:latin typeface="Times New Roman"/>
                <a:cs typeface="Times New Roman"/>
              </a:rPr>
              <a:t>these things:  </a:t>
            </a:r>
            <a:r>
              <a:rPr lang="en-US" sz="3400" b="1" baseline="30000" dirty="0" smtClean="0">
                <a:latin typeface="Times New Roman"/>
                <a:cs typeface="Times New Roman"/>
              </a:rPr>
              <a:t>25</a:t>
            </a:r>
            <a:r>
              <a:rPr lang="en-US" sz="3400" b="1" baseline="30000" dirty="0">
                <a:latin typeface="Times New Roman"/>
                <a:cs typeface="Times New Roman"/>
              </a:rPr>
              <a:t> </a:t>
            </a:r>
            <a:r>
              <a:rPr lang="en-US" sz="3400" b="1" dirty="0">
                <a:solidFill>
                  <a:srgbClr val="66FFFF"/>
                </a:solidFill>
                <a:latin typeface="Times New Roman"/>
                <a:cs typeface="Times New Roman"/>
              </a:rPr>
              <a:t>The baptism of John—where was it from? From heaven or from men?</a:t>
            </a:r>
            <a:r>
              <a:rPr lang="en-US" sz="3400" dirty="0" smtClean="0">
                <a:latin typeface="Times New Roman"/>
                <a:cs typeface="Times New Roman"/>
              </a:rPr>
              <a:t>”</a:t>
            </a:r>
            <a:endParaRPr lang="en-US" sz="3400" dirty="0">
              <a:latin typeface="Times New Roman"/>
              <a:cs typeface="Times New Roman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76200" y="2209800"/>
            <a:ext cx="8991600" cy="2209800"/>
          </a:xfrm>
          <a:prstGeom prst="ellipse">
            <a:avLst/>
          </a:prstGeom>
          <a:solidFill>
            <a:srgbClr val="336699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600" b="1" i="1" dirty="0" smtClean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“By what authority are you doing these things?”</a:t>
            </a:r>
            <a:endParaRPr kumimoji="0" lang="en-US" sz="46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sym typeface="Gill Sans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0" y="4777495"/>
            <a:ext cx="9144000" cy="2057400"/>
          </a:xfrm>
          <a:prstGeom prst="roundRect">
            <a:avLst/>
          </a:prstGeom>
          <a:solidFill>
            <a:srgbClr val="68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Jesus gave the only options:</a:t>
            </a:r>
          </a:p>
          <a:p>
            <a:r>
              <a:rPr lang="en-US" altLang="en-US" sz="4800" b="1" dirty="0" smtClean="0">
                <a:solidFill>
                  <a:srgbClr val="FFFF99"/>
                </a:solidFill>
                <a:latin typeface="Times New Roman" charset="0"/>
                <a:cs typeface="Times New Roman" charset="0"/>
                <a:sym typeface="Times New Roman" charset="0"/>
              </a:rPr>
              <a:t>“From heaven or from men?”</a:t>
            </a:r>
            <a:endParaRPr lang="en-US" sz="48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792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"/>
            <a:ext cx="8443913" cy="1066800"/>
          </a:xfrm>
        </p:spPr>
        <p:txBody>
          <a:bodyPr/>
          <a:lstStyle/>
          <a:p>
            <a:r>
              <a:rPr lang="en-US" sz="4200" b="1" dirty="0" smtClean="0"/>
              <a:t>An Introduction to the Text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/>
              <a:t>Text says, “</a:t>
            </a:r>
            <a:r>
              <a:rPr lang="en-US" sz="3000" dirty="0">
                <a:cs typeface="Times New Roman"/>
              </a:rPr>
              <a:t>the chief priests and the elders of the </a:t>
            </a:r>
            <a:r>
              <a:rPr lang="en-US" sz="3000" dirty="0" smtClean="0">
                <a:cs typeface="Times New Roman"/>
              </a:rPr>
              <a:t>people confronted</a:t>
            </a:r>
            <a:r>
              <a:rPr lang="en-US" sz="3000" dirty="0" smtClean="0"/>
              <a:t>” Jesus</a:t>
            </a:r>
          </a:p>
          <a:p>
            <a:pPr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/>
              <a:t>Who were they? How did they come to their power?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/>
              <a:t>Priests to strictly </a:t>
            </a:r>
            <a:r>
              <a:rPr lang="en-US" dirty="0"/>
              <a:t>observe God’s ordinances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FF00"/>
                </a:solidFill>
              </a:rPr>
              <a:t>Lev. 22:9</a:t>
            </a:r>
            <a:r>
              <a:rPr lang="en-US" dirty="0" smtClean="0"/>
              <a:t>)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/>
              <a:t>Mandatory for priests to do as God said (</a:t>
            </a:r>
            <a:r>
              <a:rPr lang="en-US" b="1" dirty="0" smtClean="0">
                <a:solidFill>
                  <a:srgbClr val="FFFF00"/>
                </a:solidFill>
              </a:rPr>
              <a:t>Lev. 10:1-3</a:t>
            </a:r>
            <a:r>
              <a:rPr lang="en-US" dirty="0" smtClean="0"/>
              <a:t>)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/>
              <a:t>By end of OT, they were not doing so (</a:t>
            </a:r>
            <a:r>
              <a:rPr lang="en-US" b="1" dirty="0" smtClean="0">
                <a:solidFill>
                  <a:srgbClr val="FFFF00"/>
                </a:solidFill>
              </a:rPr>
              <a:t>Mal. 2:1-9</a:t>
            </a:r>
            <a:r>
              <a:rPr lang="en-US" dirty="0" smtClean="0"/>
              <a:t>)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/>
              <a:t>In Maccabean time, changed high priesthood to political office rather than law defining the office &amp; succession</a:t>
            </a:r>
          </a:p>
          <a:p>
            <a:pPr lvl="2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600" dirty="0" smtClean="0"/>
              <a:t>In time of Jesus, </a:t>
            </a:r>
            <a:r>
              <a:rPr lang="en-US" sz="2600" dirty="0" err="1" smtClean="0"/>
              <a:t>Annas</a:t>
            </a:r>
            <a:r>
              <a:rPr lang="en-US" sz="2600" dirty="0" smtClean="0"/>
              <a:t> was high priest (</a:t>
            </a:r>
            <a:r>
              <a:rPr lang="en-US" sz="2600" dirty="0" smtClean="0">
                <a:solidFill>
                  <a:srgbClr val="66FF66"/>
                </a:solidFill>
              </a:rPr>
              <a:t>A.D. 6-15</a:t>
            </a:r>
            <a:r>
              <a:rPr lang="en-US" sz="2600" dirty="0" smtClean="0"/>
              <a:t>), but Romans removed him an installed Caiaphas (</a:t>
            </a:r>
            <a:r>
              <a:rPr lang="en-US" sz="2600" dirty="0" smtClean="0">
                <a:solidFill>
                  <a:srgbClr val="66FF66"/>
                </a:solidFill>
              </a:rPr>
              <a:t>A.D. 18-36</a:t>
            </a:r>
            <a:r>
              <a:rPr lang="en-US" sz="2600" dirty="0" smtClean="0"/>
              <a:t>)</a:t>
            </a:r>
          </a:p>
          <a:p>
            <a:pPr lvl="2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600" dirty="0" smtClean="0"/>
              <a:t>Accounts for lack of respect given by Paul (</a:t>
            </a:r>
            <a:r>
              <a:rPr lang="en-US" sz="2600" b="1" dirty="0" smtClean="0">
                <a:solidFill>
                  <a:srgbClr val="FFFF00"/>
                </a:solidFill>
              </a:rPr>
              <a:t>Acts 23:1-5</a:t>
            </a:r>
            <a:r>
              <a:rPr lang="en-US" sz="2600" dirty="0" smtClean="0"/>
              <a:t>)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/>
              <a:t>The law of Moses said nothing about “chief priests” (pl.)</a:t>
            </a:r>
          </a:p>
          <a:p>
            <a:pPr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rgbClr val="66FFFF"/>
                </a:solidFill>
              </a:rPr>
              <a:t>Their assumption of own inherent power was wrong!</a:t>
            </a:r>
            <a:endParaRPr lang="en-US" sz="3000" b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356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14399"/>
          </a:xfrm>
        </p:spPr>
        <p:txBody>
          <a:bodyPr/>
          <a:lstStyle/>
          <a:p>
            <a:r>
              <a:rPr lang="en-US" b="1" dirty="0" smtClean="0"/>
              <a:t>What Things Was Jesus Doing?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FFFF00"/>
                </a:solidFill>
              </a:rPr>
              <a:t>Matt. 21:1-11</a:t>
            </a:r>
            <a:r>
              <a:rPr lang="en-US" dirty="0" smtClean="0"/>
              <a:t>  Accepted adoration &amp; praise at entry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/>
              <a:t>Chief priests &amp; elders rejected Jesus as the Messiah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/>
              <a:t>But Jesus was Divine Messiah of promise (</a:t>
            </a:r>
            <a:r>
              <a:rPr lang="en-US" b="1" i="1" dirty="0" smtClean="0">
                <a:solidFill>
                  <a:srgbClr val="FFFF99"/>
                </a:solidFill>
              </a:rPr>
              <a:t>Jn. 20:30-31</a:t>
            </a:r>
            <a:r>
              <a:rPr lang="en-US" dirty="0" smtClean="0"/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/>
              <a:t>He received praise &amp; adoration as prophesied (</a:t>
            </a:r>
            <a:r>
              <a:rPr lang="en-US" b="1" i="1" dirty="0" smtClean="0">
                <a:solidFill>
                  <a:srgbClr val="FFFF99"/>
                </a:solidFill>
              </a:rPr>
              <a:t>Zech. 9:9</a:t>
            </a:r>
            <a:r>
              <a:rPr lang="en-US" dirty="0" smtClean="0"/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/>
              <a:t>Thus, Jesus had authority from heaven for what He did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FFFF00"/>
                </a:solidFill>
              </a:rPr>
              <a:t>Matt. 21:12-17</a:t>
            </a:r>
            <a:r>
              <a:rPr lang="en-US" dirty="0" smtClean="0"/>
              <a:t>  Cleansed temple of merchandisers</a:t>
            </a:r>
            <a:endParaRPr lang="en-US" dirty="0"/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/>
              <a:t>Leaders </a:t>
            </a:r>
            <a:r>
              <a:rPr lang="en-US" dirty="0"/>
              <a:t>believed </a:t>
            </a:r>
            <a:r>
              <a:rPr lang="en-US" dirty="0" smtClean="0"/>
              <a:t>they </a:t>
            </a:r>
            <a:r>
              <a:rPr lang="en-US" dirty="0"/>
              <a:t>were the authorities for temple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/>
              <a:t>Actually, God was the authority </a:t>
            </a:r>
            <a:r>
              <a:rPr lang="en-US" dirty="0" smtClean="0"/>
              <a:t>&amp; their actions were in conflict with God’s law (</a:t>
            </a:r>
            <a:r>
              <a:rPr lang="en-US" b="1" i="1" dirty="0" smtClean="0">
                <a:solidFill>
                  <a:srgbClr val="FFFF99"/>
                </a:solidFill>
              </a:rPr>
              <a:t>Isa. 56:7</a:t>
            </a:r>
            <a:r>
              <a:rPr lang="en-US" dirty="0" smtClean="0"/>
              <a:t>; </a:t>
            </a:r>
            <a:r>
              <a:rPr lang="en-US" b="1" i="1" dirty="0" smtClean="0">
                <a:solidFill>
                  <a:srgbClr val="FFFF99"/>
                </a:solidFill>
              </a:rPr>
              <a:t>Jer. 7:1-11</a:t>
            </a:r>
            <a:r>
              <a:rPr lang="en-US" dirty="0" smtClean="0"/>
              <a:t>; etc.)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/>
              <a:t>As Deity, Jesus had authority from heaven to cleanse it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FFFF00"/>
                </a:solidFill>
              </a:rPr>
              <a:t>Matt. 21:18-19</a:t>
            </a:r>
            <a:r>
              <a:rPr lang="en-US" dirty="0" smtClean="0"/>
              <a:t>  Withered the fig tree immediately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/>
              <a:t>Action itself proved His heavenly, divine authority to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452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43913" cy="762000"/>
          </a:xfrm>
          <a:ln/>
          <a:effectLst>
            <a:outerShdw blurRad="12700" dist="7184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 dirty="0" smtClean="0">
                <a:latin typeface="Times New Roman Bold" charset="0"/>
                <a:cs typeface="Times New Roman Bold" charset="0"/>
                <a:sym typeface="Times New Roman Bold" charset="0"/>
              </a:rPr>
              <a:t>Matthew </a:t>
            </a:r>
            <a:r>
              <a:rPr lang="en-US" altLang="en-US" sz="4000" b="1" dirty="0">
                <a:latin typeface="Times New Roman Bold" charset="0"/>
                <a:cs typeface="Times New Roman Bold" charset="0"/>
                <a:sym typeface="Times New Roman Bold" charset="0"/>
              </a:rPr>
              <a:t>4</a:t>
            </a:r>
            <a:r>
              <a:rPr lang="en-US" altLang="en-US" sz="4000" b="1" dirty="0" smtClean="0">
                <a:latin typeface="Times New Roman Bold" charset="0"/>
                <a:cs typeface="Times New Roman Bold" charset="0"/>
                <a:sym typeface="Times New Roman Bold" charset="0"/>
              </a:rPr>
              <a:t>:1-10</a:t>
            </a:r>
            <a:endParaRPr lang="en-US" altLang="en-US" sz="4000" b="1" dirty="0">
              <a:latin typeface="Times New Roman Bold" charset="0"/>
              <a:ea typeface="ヒラギノ明朝 ProN W6" charset="0"/>
              <a:cs typeface="ヒラギノ明朝 ProN W6" charset="0"/>
              <a:sym typeface="Times New Roman Bold" charset="0"/>
            </a:endParaRPr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76200" y="762000"/>
            <a:ext cx="90678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lnSpc>
                <a:spcPct val="96000"/>
              </a:lnSpc>
              <a:spcBef>
                <a:spcPts val="0"/>
              </a:spcBef>
            </a:pPr>
            <a:r>
              <a:rPr lang="en-US" sz="2400" b="1" baseline="30000" dirty="0">
                <a:latin typeface="Times New Roman"/>
                <a:cs typeface="Times New Roman"/>
              </a:rPr>
              <a:t>1</a:t>
            </a:r>
            <a:r>
              <a:rPr lang="en-US" sz="2400" dirty="0">
                <a:latin typeface="Times New Roman"/>
                <a:cs typeface="Times New Roman"/>
              </a:rPr>
              <a:t> Then Jesus was led up by the Spirit into the wilderness to be tempted by the devil. </a:t>
            </a:r>
            <a:r>
              <a:rPr lang="en-US" sz="2400" b="1" baseline="30000" dirty="0">
                <a:latin typeface="Times New Roman"/>
                <a:cs typeface="Times New Roman"/>
              </a:rPr>
              <a:t>2 </a:t>
            </a:r>
            <a:r>
              <a:rPr lang="en-US" sz="2400" dirty="0">
                <a:latin typeface="Times New Roman"/>
                <a:cs typeface="Times New Roman"/>
              </a:rPr>
              <a:t>And when He had fasted forty days and forty nights, afterward He was hungry. </a:t>
            </a:r>
            <a:r>
              <a:rPr lang="en-US" sz="2400" b="1" baseline="30000" dirty="0">
                <a:latin typeface="Times New Roman"/>
                <a:cs typeface="Times New Roman"/>
              </a:rPr>
              <a:t>3 </a:t>
            </a:r>
            <a:r>
              <a:rPr lang="en-US" sz="2400" dirty="0">
                <a:latin typeface="Times New Roman"/>
                <a:cs typeface="Times New Roman"/>
              </a:rPr>
              <a:t>Now when the tempter came to Him, he said, “If You are the Son of God, command that these stones become bread.” </a:t>
            </a:r>
            <a:r>
              <a:rPr lang="en-US" sz="2400" b="1" baseline="30000" dirty="0">
                <a:latin typeface="Times New Roman"/>
                <a:cs typeface="Times New Roman"/>
              </a:rPr>
              <a:t>4 </a:t>
            </a:r>
            <a:r>
              <a:rPr lang="en-US" sz="2400" dirty="0">
                <a:latin typeface="Times New Roman"/>
                <a:cs typeface="Times New Roman"/>
              </a:rPr>
              <a:t>But He answered and said, “It is written, ‘Man shall not live by bread alone, but by every word that proceeds from the mouth of God.’” </a:t>
            </a:r>
            <a:r>
              <a:rPr lang="en-US" sz="2400" b="1" baseline="30000" dirty="0">
                <a:latin typeface="Times New Roman"/>
                <a:cs typeface="Times New Roman"/>
              </a:rPr>
              <a:t>5 </a:t>
            </a:r>
            <a:r>
              <a:rPr lang="en-US" sz="2400" dirty="0">
                <a:latin typeface="Times New Roman"/>
                <a:cs typeface="Times New Roman"/>
              </a:rPr>
              <a:t>Then the devil took Him up into the holy city, set Him on the pinnacle of the temple, </a:t>
            </a:r>
            <a:r>
              <a:rPr lang="en-US" sz="2400" b="1" baseline="30000" dirty="0">
                <a:latin typeface="Times New Roman"/>
                <a:cs typeface="Times New Roman"/>
              </a:rPr>
              <a:t>6 </a:t>
            </a:r>
            <a:r>
              <a:rPr lang="en-US" sz="2400" dirty="0">
                <a:latin typeface="Times New Roman"/>
                <a:cs typeface="Times New Roman"/>
              </a:rPr>
              <a:t>and said to Him, “If You are the Son of God, throw Yourself down. For it is written: ‘He shall give His angels charge over you,’ and, ‘In </a:t>
            </a:r>
            <a:r>
              <a:rPr lang="en-US" sz="2400" i="1" dirty="0">
                <a:latin typeface="Times New Roman"/>
                <a:cs typeface="Times New Roman"/>
              </a:rPr>
              <a:t>their</a:t>
            </a:r>
            <a:r>
              <a:rPr lang="en-US" sz="2400" dirty="0">
                <a:latin typeface="Times New Roman"/>
                <a:cs typeface="Times New Roman"/>
              </a:rPr>
              <a:t> hands they shall bear you up, lest you dash your foot against a stone.’” </a:t>
            </a:r>
            <a:r>
              <a:rPr lang="en-US" sz="2400" b="1" baseline="30000" dirty="0">
                <a:latin typeface="Times New Roman"/>
                <a:cs typeface="Times New Roman"/>
              </a:rPr>
              <a:t>7 </a:t>
            </a:r>
            <a:r>
              <a:rPr lang="en-US" sz="2400" dirty="0">
                <a:latin typeface="Times New Roman"/>
                <a:cs typeface="Times New Roman"/>
              </a:rPr>
              <a:t>Jesus said to him, “It is written again, ‘You shall not </a:t>
            </a:r>
            <a:r>
              <a:rPr lang="en-US" sz="2400" dirty="0" smtClean="0">
                <a:latin typeface="Times New Roman"/>
                <a:cs typeface="Times New Roman"/>
              </a:rPr>
              <a:t>tempt the  Lord</a:t>
            </a:r>
            <a:r>
              <a:rPr lang="en-US" sz="2400" dirty="0">
                <a:latin typeface="Times New Roman"/>
                <a:cs typeface="Times New Roman"/>
              </a:rPr>
              <a:t> your God.’” </a:t>
            </a:r>
            <a:r>
              <a:rPr lang="en-US" sz="2400" b="1" baseline="30000" dirty="0">
                <a:latin typeface="Times New Roman"/>
                <a:cs typeface="Times New Roman"/>
              </a:rPr>
              <a:t>8 </a:t>
            </a:r>
            <a:r>
              <a:rPr lang="en-US" sz="2400" dirty="0">
                <a:latin typeface="Times New Roman"/>
                <a:cs typeface="Times New Roman"/>
              </a:rPr>
              <a:t>Again, the devil took Him up on an exceedingly high mountain, and showed Him all the kingdoms of the world and </a:t>
            </a:r>
            <a:r>
              <a:rPr lang="en-US" sz="2400" dirty="0" smtClean="0">
                <a:latin typeface="Times New Roman"/>
                <a:cs typeface="Times New Roman"/>
              </a:rPr>
              <a:t>their glory.  </a:t>
            </a:r>
            <a:r>
              <a:rPr lang="en-US" sz="2400" b="1" baseline="30000" dirty="0" smtClean="0">
                <a:latin typeface="Times New Roman"/>
                <a:cs typeface="Times New Roman"/>
              </a:rPr>
              <a:t>9</a:t>
            </a:r>
            <a:r>
              <a:rPr lang="en-US" sz="2400" b="1" baseline="30000" dirty="0">
                <a:latin typeface="Times New Roman"/>
                <a:cs typeface="Times New Roman"/>
              </a:rPr>
              <a:t> </a:t>
            </a:r>
            <a:r>
              <a:rPr lang="en-US" sz="2400" dirty="0">
                <a:latin typeface="Times New Roman"/>
                <a:cs typeface="Times New Roman"/>
              </a:rPr>
              <a:t>And he said to Him, “All these things I will give You if You will fall down and worship me.” </a:t>
            </a:r>
            <a:r>
              <a:rPr lang="en-US" sz="2400" b="1" baseline="30000" dirty="0">
                <a:latin typeface="Times New Roman"/>
                <a:cs typeface="Times New Roman"/>
              </a:rPr>
              <a:t>10 </a:t>
            </a:r>
            <a:r>
              <a:rPr lang="en-US" sz="2400" dirty="0">
                <a:latin typeface="Times New Roman"/>
                <a:cs typeface="Times New Roman"/>
              </a:rPr>
              <a:t>Then Jesus said to him, “Away with you, Satan! For it is written, ‘You shall worship the Lord your God, and Him only you shall serve.’”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58605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36650"/>
          </a:xfrm>
        </p:spPr>
        <p:txBody>
          <a:bodyPr/>
          <a:lstStyle/>
          <a:p>
            <a:r>
              <a:rPr lang="en-US" altLang="en-US" b="1" dirty="0"/>
              <a:t>Jesus Spoke of Scripture as...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791200"/>
          </a:xfrm>
        </p:spPr>
        <p:txBody>
          <a:bodyPr/>
          <a:lstStyle/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Authoritative: </a:t>
            </a:r>
            <a:r>
              <a:rPr lang="en-US" altLang="en-US" i="1" dirty="0" smtClean="0">
                <a:solidFill>
                  <a:srgbClr val="FFFF66"/>
                </a:solidFill>
              </a:rPr>
              <a:t>“It is written</a:t>
            </a:r>
            <a:r>
              <a:rPr lang="en-US" altLang="en-US" dirty="0" smtClean="0"/>
              <a:t>”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Inspired:</a:t>
            </a:r>
            <a:r>
              <a:rPr lang="en-US" altLang="en-US" i="1" dirty="0" smtClean="0">
                <a:solidFill>
                  <a:srgbClr val="FFFF66"/>
                </a:solidFill>
              </a:rPr>
              <a:t> “… </a:t>
            </a:r>
            <a:r>
              <a:rPr lang="en-US" altLang="en-US" i="1" dirty="0" smtClean="0">
                <a:solidFill>
                  <a:srgbClr val="FFFF66"/>
                </a:solidFill>
              </a:rPr>
              <a:t>every word that proceeds from </a:t>
            </a:r>
            <a:r>
              <a:rPr lang="en-US" altLang="en-US" i="1" dirty="0">
                <a:solidFill>
                  <a:srgbClr val="FFFF66"/>
                </a:solidFill>
              </a:rPr>
              <a:t>the mouth of </a:t>
            </a:r>
            <a:r>
              <a:rPr lang="en-US" altLang="en-US" i="1" dirty="0" smtClean="0">
                <a:solidFill>
                  <a:srgbClr val="FFFF66"/>
                </a:solidFill>
              </a:rPr>
              <a:t>God”</a:t>
            </a:r>
            <a:endParaRPr lang="en-US" altLang="en-US" i="1" dirty="0">
              <a:solidFill>
                <a:srgbClr val="FFFF66"/>
              </a:solidFill>
            </a:endParaRP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Harmonious: </a:t>
            </a:r>
            <a:r>
              <a:rPr lang="en-US" altLang="en-US" i="1" dirty="0" smtClean="0">
                <a:solidFill>
                  <a:srgbClr val="FFFF66"/>
                </a:solidFill>
              </a:rPr>
              <a:t>“Again it is written”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I</a:t>
            </a:r>
            <a:r>
              <a:rPr lang="en-US" altLang="en-US" dirty="0" smtClean="0"/>
              <a:t>t was o</a:t>
            </a:r>
            <a:r>
              <a:rPr lang="en-US" altLang="en-US" dirty="0" smtClean="0"/>
              <a:t>riginally stated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R</a:t>
            </a:r>
            <a:r>
              <a:rPr lang="en-US" altLang="en-US" dirty="0" smtClean="0"/>
              <a:t>especting its context</a:t>
            </a:r>
            <a:endParaRPr lang="en-US" altLang="en-US" dirty="0"/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Understandable</a:t>
            </a:r>
            <a:endParaRPr lang="en-US" altLang="en-US" dirty="0"/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Practical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Having the purpose of glorifying God, not serving to justify selfish desires</a:t>
            </a:r>
            <a:endParaRPr lang="en-US" altLang="en-US" dirty="0"/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9500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altLang="en-US" sz="6000" b="1" dirty="0" smtClean="0"/>
              <a:t>Other Passages in Gospels Show How Jesus Used Scripture</a:t>
            </a:r>
            <a:endParaRPr lang="en-US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1214674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36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Distinguished Divine Law from Human Tradition</a:t>
            </a:r>
            <a:endParaRPr lang="en-US" altLang="en-US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b="1" i="1" dirty="0">
                <a:solidFill>
                  <a:srgbClr val="FFFF66"/>
                </a:solidFill>
              </a:rPr>
              <a:t>Matthew 15:1-14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b="1" i="1" dirty="0">
                <a:solidFill>
                  <a:srgbClr val="FFFF66"/>
                </a:solidFill>
              </a:rPr>
              <a:t>Mark 7:1-13</a:t>
            </a:r>
          </a:p>
          <a:p>
            <a:pPr marL="346075" indent="-346075" algn="l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Condemned the vain worship of Pharisees</a:t>
            </a:r>
          </a:p>
          <a:p>
            <a:pPr marL="346075" indent="-346075" algn="l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Pharisees added &amp; deleted elements of </a:t>
            </a:r>
            <a:r>
              <a:rPr lang="en-US" altLang="en-US" dirty="0" smtClean="0"/>
              <a:t>law</a:t>
            </a:r>
          </a:p>
          <a:p>
            <a:pPr marL="850900" lvl="1" indent="-388938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Arial"/>
              <a:buChar char="•"/>
            </a:pPr>
            <a:r>
              <a:rPr lang="en-US" altLang="en-US" dirty="0" smtClean="0"/>
              <a:t>Added vigorous hand washing not commanded in law</a:t>
            </a:r>
          </a:p>
          <a:p>
            <a:pPr marL="850900" lvl="1" indent="-388938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Arial"/>
              <a:buChar char="•"/>
            </a:pPr>
            <a:r>
              <a:rPr lang="en-US" altLang="en-US" dirty="0" smtClean="0"/>
              <a:t>Deleted honor of parents that was commanded in law</a:t>
            </a:r>
            <a:endParaRPr lang="en-US" altLang="en-US" dirty="0"/>
          </a:p>
          <a:p>
            <a:pPr marL="346075" indent="-346075" algn="l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/>
              <a:t>Pharisees did not strictly adhere to the law</a:t>
            </a:r>
          </a:p>
          <a:p>
            <a:pPr marL="346075" indent="-346075" algn="l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Strict adherence to law is opposite Pharisees path</a:t>
            </a:r>
          </a:p>
          <a:p>
            <a:pPr marL="346075" indent="-346075" algn="l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/>
              <a:t>Jesus required obedience to God’s law unchanged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0665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01000" cy="1136650"/>
          </a:xfrm>
        </p:spPr>
        <p:txBody>
          <a:bodyPr/>
          <a:lstStyle/>
          <a:p>
            <a:r>
              <a:rPr lang="en-US" altLang="en-US" b="1" dirty="0"/>
              <a:t>In Conflict over Resurrection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altLang="en-US" sz="3600" b="1" i="1" dirty="0">
                <a:solidFill>
                  <a:srgbClr val="FFFF66"/>
                </a:solidFill>
              </a:rPr>
              <a:t>Matthew 22:23-33</a:t>
            </a:r>
          </a:p>
          <a:p>
            <a:pPr marL="404813" indent="-404813" algn="l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Arial"/>
              <a:buChar char="•"/>
            </a:pPr>
            <a:r>
              <a:rPr lang="en-US" altLang="en-US" dirty="0" smtClean="0"/>
              <a:t>Sadducees tried to use h</a:t>
            </a:r>
            <a:r>
              <a:rPr lang="en-US" altLang="en-US" dirty="0" smtClean="0"/>
              <a:t>ypothetical </a:t>
            </a:r>
            <a:r>
              <a:rPr lang="en-US" altLang="en-US" dirty="0"/>
              <a:t>case </a:t>
            </a:r>
            <a:r>
              <a:rPr lang="en-US" altLang="en-US" dirty="0" smtClean="0"/>
              <a:t>in order</a:t>
            </a:r>
            <a:r>
              <a:rPr lang="en-US" altLang="en-US" dirty="0" smtClean="0"/>
              <a:t> </a:t>
            </a:r>
            <a:r>
              <a:rPr lang="en-US" altLang="en-US" dirty="0"/>
              <a:t>to negate truth</a:t>
            </a:r>
          </a:p>
          <a:p>
            <a:pPr marL="404813" indent="-404813" algn="l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Arial"/>
              <a:buChar char="•"/>
            </a:pPr>
            <a:r>
              <a:rPr lang="en-US" altLang="en-US" dirty="0"/>
              <a:t>Jesus</a:t>
            </a:r>
            <a:r>
              <a:rPr lang="en-US" altLang="en-US" sz="2800" dirty="0"/>
              <a:t> </a:t>
            </a:r>
            <a:r>
              <a:rPr lang="en-US" altLang="en-US" dirty="0"/>
              <a:t>went</a:t>
            </a:r>
            <a:r>
              <a:rPr lang="en-US" altLang="en-US" sz="2800" dirty="0"/>
              <a:t> </a:t>
            </a:r>
            <a:r>
              <a:rPr lang="en-US" altLang="en-US" dirty="0"/>
              <a:t>to</a:t>
            </a:r>
            <a:r>
              <a:rPr lang="en-US" altLang="en-US" sz="2800" dirty="0"/>
              <a:t> </a:t>
            </a:r>
            <a:r>
              <a:rPr lang="en-US" altLang="en-US" dirty="0"/>
              <a:t>real</a:t>
            </a:r>
            <a:r>
              <a:rPr lang="en-US" altLang="en-US" sz="2800" dirty="0"/>
              <a:t> </a:t>
            </a:r>
            <a:r>
              <a:rPr lang="en-US" altLang="en-US" dirty="0"/>
              <a:t>source</a:t>
            </a:r>
            <a:r>
              <a:rPr lang="en-US" altLang="en-US" sz="2800" dirty="0"/>
              <a:t> </a:t>
            </a:r>
            <a:r>
              <a:rPr lang="en-US" altLang="en-US" dirty="0"/>
              <a:t>of problem:</a:t>
            </a:r>
            <a:r>
              <a:rPr lang="en-US" altLang="en-US" sz="2000" dirty="0"/>
              <a:t> </a:t>
            </a:r>
            <a:r>
              <a:rPr lang="en-US" altLang="en-US" sz="3000" i="1" dirty="0" smtClean="0"/>
              <a:t>“</a:t>
            </a:r>
            <a:r>
              <a:rPr lang="en-US" sz="3000" i="1" dirty="0">
                <a:solidFill>
                  <a:srgbClr val="FFFF66"/>
                </a:solidFill>
              </a:rPr>
              <a:t>You </a:t>
            </a:r>
            <a:r>
              <a:rPr lang="en-US" sz="3000" i="1" dirty="0" smtClean="0">
                <a:solidFill>
                  <a:srgbClr val="FFFF66"/>
                </a:solidFill>
              </a:rPr>
              <a:t>are wrong, because </a:t>
            </a:r>
            <a:r>
              <a:rPr lang="en-US" sz="3000" i="1" dirty="0">
                <a:solidFill>
                  <a:srgbClr val="FFFF66"/>
                </a:solidFill>
              </a:rPr>
              <a:t>you know neither the Scriptures nor the power of God</a:t>
            </a:r>
            <a:r>
              <a:rPr lang="en-US" sz="3000" i="1" dirty="0" smtClean="0">
                <a:solidFill>
                  <a:srgbClr val="FFFF66"/>
                </a:solidFill>
              </a:rPr>
              <a:t>.</a:t>
            </a:r>
            <a:r>
              <a:rPr lang="en-US" altLang="en-US" sz="3000" i="1" dirty="0" smtClean="0"/>
              <a:t>” </a:t>
            </a:r>
            <a:r>
              <a:rPr lang="en-US" altLang="en-US" sz="2800" i="1" dirty="0" smtClean="0"/>
              <a:t>[</a:t>
            </a:r>
            <a:r>
              <a:rPr lang="en-US" altLang="en-US" sz="2800" b="1" i="1" dirty="0" smtClean="0"/>
              <a:t>ESV</a:t>
            </a:r>
            <a:r>
              <a:rPr lang="en-US" altLang="en-US" sz="2800" i="1" dirty="0" smtClean="0"/>
              <a:t>]</a:t>
            </a:r>
            <a:endParaRPr lang="en-US" altLang="en-US" sz="2800" i="1" dirty="0"/>
          </a:p>
          <a:p>
            <a:pPr marL="404813" indent="-404813" algn="l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Arial"/>
              <a:buChar char="•"/>
            </a:pPr>
            <a:r>
              <a:rPr lang="en-US" altLang="en-US" dirty="0"/>
              <a:t>Used the tense of one word as significant</a:t>
            </a:r>
          </a:p>
          <a:p>
            <a:pPr marL="404813" indent="-404813" algn="l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Arial"/>
              <a:buChar char="•"/>
            </a:pPr>
            <a:r>
              <a:rPr lang="en-US" altLang="en-US" dirty="0"/>
              <a:t>Demands an acceptance of verbal inspiration of </a:t>
            </a:r>
            <a:r>
              <a:rPr lang="en-US" altLang="en-US" dirty="0" smtClean="0"/>
              <a:t>Scripture</a:t>
            </a:r>
          </a:p>
          <a:p>
            <a:pPr marL="404813" indent="-404813" algn="l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Arial"/>
              <a:buChar char="•"/>
            </a:pPr>
            <a:r>
              <a:rPr lang="en-US" altLang="en-US" dirty="0" smtClean="0"/>
              <a:t>Conclusion drawn from a necessary inference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07713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theme/theme1.xml><?xml version="1.0" encoding="utf-8"?>
<a:theme xmlns:a="http://schemas.openxmlformats.org/drawingml/2006/main" name="Default - Title Slide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 - No Graphics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Only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Only - No Graphics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Only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22451</TotalTime>
  <Pages>0</Pages>
  <Words>814</Words>
  <Characters>0</Characters>
  <Application>Microsoft Macintosh PowerPoint</Application>
  <PresentationFormat>On-screen Show (4:3)</PresentationFormat>
  <Lines>0</Lines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- Title Slide - No Graphics</vt:lpstr>
      <vt:lpstr>Default - Title Only - No Graphics</vt:lpstr>
      <vt:lpstr>By What Authority…? Jesus on Authority of Scripture</vt:lpstr>
      <vt:lpstr>Matthew 21:23-25</vt:lpstr>
      <vt:lpstr>An Introduction to the Text</vt:lpstr>
      <vt:lpstr>What Things Was Jesus Doing?</vt:lpstr>
      <vt:lpstr>Matthew 4:1-10</vt:lpstr>
      <vt:lpstr>Jesus Spoke of Scripture as...</vt:lpstr>
      <vt:lpstr>Other Passages in Gospels Show How Jesus Used Scripture</vt:lpstr>
      <vt:lpstr>Distinguished Divine Law from Human Tradition</vt:lpstr>
      <vt:lpstr>In Conflict over Resurrection</vt:lpstr>
      <vt:lpstr>In Answer to Question about the Greatest Commandment</vt:lpstr>
      <vt:lpstr>In Conflict over Nature &amp; Identity of the Messiah</vt:lpstr>
      <vt:lpstr>In Conflict over Obedience Required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_Master</dc:title>
  <dc:subject/>
  <dc:creator>Harry Osborne</dc:creator>
  <cp:keywords/>
  <dc:description/>
  <cp:lastModifiedBy>Harry Osborne</cp:lastModifiedBy>
  <cp:revision>62</cp:revision>
  <dcterms:modified xsi:type="dcterms:W3CDTF">2017-07-02T12:39:13Z</dcterms:modified>
  <cp:category/>
</cp:coreProperties>
</file>