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6" r:id="rId3"/>
    <p:sldId id="287" r:id="rId4"/>
    <p:sldId id="289" r:id="rId5"/>
    <p:sldId id="310" r:id="rId6"/>
    <p:sldId id="311" r:id="rId7"/>
    <p:sldId id="327" r:id="rId8"/>
    <p:sldId id="328" r:id="rId9"/>
    <p:sldId id="329" r:id="rId10"/>
    <p:sldId id="330" r:id="rId11"/>
    <p:sldId id="315" r:id="rId12"/>
    <p:sldId id="32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FF66"/>
    <a:srgbClr val="FF6600"/>
    <a:srgbClr val="336699"/>
    <a:srgbClr val="452E17"/>
    <a:srgbClr val="996633"/>
    <a:srgbClr val="FFFF99"/>
    <a:srgbClr val="FFFF66"/>
    <a:srgbClr val="7A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6" autoAdjust="0"/>
    <p:restoredTop sz="99821" autoAdjust="0"/>
  </p:normalViewPr>
  <p:slideViewPr>
    <p:cSldViewPr>
      <p:cViewPr varScale="1">
        <p:scale>
          <a:sx n="100" d="100"/>
          <a:sy n="100" d="100"/>
        </p:scale>
        <p:origin x="-6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301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497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288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036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559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15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54964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173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349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8936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62425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32656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7756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00738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403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228600"/>
            <a:ext cx="2109788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81725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033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6116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518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455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6455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5620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34816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4007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6000">
              <a:srgbClr val="452E17"/>
            </a:gs>
            <a:gs pos="33000">
              <a:schemeClr val="bg1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2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alt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alt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altLang="en-US" smtClean="0">
                <a:sym typeface="Times New Roman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  <a:sym typeface="Times New Roman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FFFF"/>
        </a:buClr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6000">
              <a:srgbClr val="452E17"/>
            </a:gs>
            <a:gs pos="33000">
              <a:schemeClr val="bg1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43913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  <a:sym typeface="Times New Roman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FFFF"/>
        </a:buClr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altLang="en-US" sz="6400" b="1" i="1" dirty="0">
                <a:latin typeface="Times New Roman Bold" charset="0"/>
                <a:cs typeface="Times New Roman Bold" charset="0"/>
                <a:sym typeface="Times New Roman Bold" charset="0"/>
              </a:rPr>
              <a:t>By What </a:t>
            </a:r>
            <a:r>
              <a:rPr lang="en-US" altLang="en-US" sz="64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>Authority…</a:t>
            </a:r>
            <a:r>
              <a:rPr lang="en-US" altLang="en-US" sz="64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>?</a:t>
            </a:r>
            <a: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/>
            </a:r>
            <a:b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</a:br>
            <a: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/>
            </a:r>
            <a:b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</a:br>
            <a:r>
              <a:rPr lang="en-US" altLang="en-US" sz="40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How</a:t>
            </a:r>
            <a:r>
              <a:rPr lang="en-US" altLang="en-US" sz="40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 </a:t>
            </a:r>
            <a:r>
              <a:rPr lang="en-US" altLang="en-US" sz="40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Authority </a:t>
            </a:r>
            <a:r>
              <a:rPr lang="en-US" altLang="en-US" sz="40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Is Taught &amp; Understood</a:t>
            </a:r>
            <a:endParaRPr lang="en-US" altLang="en-US" sz="4000" b="1" dirty="0">
              <a:solidFill>
                <a:srgbClr val="FFFF66"/>
              </a:solidFill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5000"/>
            <a:ext cx="9144000" cy="8509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Matthew 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28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:18-</a:t>
            </a:r>
            <a:r>
              <a:rPr lang="en-US" altLang="en-US" sz="5400" b="1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2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0</a:t>
            </a:r>
            <a:endParaRPr lang="en-US" altLang="en-US" sz="5400" b="1" i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 Bold Italic" charset="0"/>
              <a:ea typeface="ヒラギノ明朝 ProN W6" charset="0"/>
              <a:cs typeface="ヒラギノ明朝 ProN W6" charset="0"/>
              <a:sym typeface="Times New Roman Bold Italic" charset="0"/>
            </a:endParaRPr>
          </a:p>
        </p:txBody>
      </p:sp>
      <p:pic>
        <p:nvPicPr>
          <p:cNvPr id="2" name="Picture 1" descr="By What Authorit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26" y="2209800"/>
            <a:ext cx="6218774" cy="33527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94638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6000" b="1" dirty="0" smtClean="0"/>
              <a:t>Equivalent Questions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447800"/>
            <a:ext cx="4572000" cy="5410200"/>
          </a:xfrm>
          <a:prstGeom prst="rect">
            <a:avLst/>
          </a:prstGeom>
          <a:solidFill>
            <a:srgbClr val="000090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en-US" sz="5400" b="1" dirty="0"/>
              <a:t>How Do We</a:t>
            </a:r>
          </a:p>
          <a:p>
            <a:pPr algn="ctr">
              <a:lnSpc>
                <a:spcPct val="130000"/>
              </a:lnSpc>
            </a:pPr>
            <a:r>
              <a:rPr lang="en-US" altLang="en-US" sz="5400" b="1" dirty="0"/>
              <a:t>Establish Bible</a:t>
            </a:r>
          </a:p>
          <a:p>
            <a:pPr algn="ctr">
              <a:lnSpc>
                <a:spcPct val="130000"/>
              </a:lnSpc>
            </a:pPr>
            <a:r>
              <a:rPr lang="en-US" altLang="en-US" sz="5400" b="1" dirty="0"/>
              <a:t>Authority?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0" y="1447800"/>
            <a:ext cx="4572000" cy="5410200"/>
          </a:xfrm>
          <a:prstGeom prst="rect">
            <a:avLst/>
          </a:prstGeom>
          <a:solidFill>
            <a:srgbClr val="7A0000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en-US" sz="5600" b="1" dirty="0">
                <a:solidFill>
                  <a:srgbClr val="FFFF00"/>
                </a:solidFill>
              </a:rPr>
              <a:t>How Do We</a:t>
            </a:r>
          </a:p>
          <a:p>
            <a:pPr algn="ctr">
              <a:lnSpc>
                <a:spcPct val="130000"/>
              </a:lnSpc>
            </a:pPr>
            <a:r>
              <a:rPr lang="en-US" altLang="en-US" sz="5600" b="1" dirty="0">
                <a:solidFill>
                  <a:srgbClr val="FFFF00"/>
                </a:solidFill>
              </a:rPr>
              <a:t>Rightly Teach</a:t>
            </a:r>
          </a:p>
          <a:p>
            <a:pPr algn="ctr">
              <a:lnSpc>
                <a:spcPct val="130000"/>
              </a:lnSpc>
            </a:pPr>
            <a:r>
              <a:rPr lang="en-US" altLang="en-US" sz="5600" b="1" dirty="0">
                <a:solidFill>
                  <a:srgbClr val="FFFF00"/>
                </a:solidFill>
              </a:rPr>
              <a:t>T</a:t>
            </a:r>
            <a:r>
              <a:rPr lang="en-US" altLang="en-US" sz="5600" b="1" dirty="0" smtClean="0">
                <a:solidFill>
                  <a:srgbClr val="FFFF00"/>
                </a:solidFill>
              </a:rPr>
              <a:t>he </a:t>
            </a:r>
            <a:r>
              <a:rPr lang="en-US" altLang="en-US" sz="5600" b="1" dirty="0">
                <a:solidFill>
                  <a:srgbClr val="FFFF00"/>
                </a:solidFill>
              </a:rPr>
              <a:t>Gospel?</a:t>
            </a:r>
          </a:p>
        </p:txBody>
      </p:sp>
    </p:spTree>
    <p:extLst>
      <p:ext uri="{BB962C8B-B14F-4D97-AF65-F5344CB8AC3E}">
        <p14:creationId xmlns:p14="http://schemas.microsoft.com/office/powerpoint/2010/main" val="2106861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5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 dirty="0" smtClean="0">
                <a:effectLst/>
              </a:rPr>
              <a:t>Teaching or Instruction </a:t>
            </a:r>
            <a:r>
              <a:rPr lang="en-US" b="1" dirty="0">
                <a:effectLst/>
              </a:rPr>
              <a:t>May Be Generic Or Specific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457200" indent="-457200" algn="l">
              <a:lnSpc>
                <a:spcPct val="90000"/>
              </a:lnSpc>
              <a:buClr>
                <a:srgbClr val="FFFF00"/>
              </a:buClr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 recognize this point in all forms of instruction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we instruct one to buy food, any food meets criteria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</a:t>
            </a:r>
            <a:r>
              <a:rPr lang="en-US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tell </a:t>
            </a:r>
            <a:r>
              <a:rPr lang="en-US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one to buy </a:t>
            </a:r>
            <a:r>
              <a:rPr lang="en-US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whole </a:t>
            </a:r>
            <a:r>
              <a:rPr lang="en-US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wheat bread</a:t>
            </a:r>
            <a:r>
              <a:rPr lang="en-US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 have specified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told not to add or subtract, limited to kind specified</a:t>
            </a:r>
          </a:p>
          <a:p>
            <a:pPr marL="457200" indent="-457200" algn="l">
              <a:lnSpc>
                <a:spcPct val="90000"/>
              </a:lnSpc>
              <a:buClr>
                <a:srgbClr val="FFFF00"/>
              </a:buClr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Notice parallel to instructions of God in Bible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dirty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build all tabernacle “according to pattern”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Ex. 25:9</a:t>
            </a:r>
            <a:r>
              <a:rPr lang="en-US" dirty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dirty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Some things were specified &amp; not to be changed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Ark made of acacia wood overlaid</a:t>
            </a:r>
            <a:r>
              <a:rPr lang="en-US" sz="2000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</a:t>
            </a:r>
            <a:r>
              <a:rPr lang="en-US" sz="2000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pure</a:t>
            </a:r>
            <a:r>
              <a:rPr lang="en-US" sz="2000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gold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Ex.</a:t>
            </a:r>
            <a:r>
              <a:rPr lang="en-US" sz="1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25: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10-14</a:t>
            </a: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66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dirty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Some things were left generic with multiple options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Tools to be used in making it, exact size of 4 rings on side, etc.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 algn="l">
              <a:lnSpc>
                <a:spcPct val="90000"/>
              </a:lnSpc>
              <a:buClr>
                <a:srgbClr val="FFFF00"/>
              </a:buClr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respect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generic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&amp;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specific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instruction</a:t>
            </a:r>
            <a:r>
              <a: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unaltered</a:t>
            </a:r>
          </a:p>
        </p:txBody>
      </p:sp>
    </p:spTree>
    <p:extLst>
      <p:ext uri="{BB962C8B-B14F-4D97-AF65-F5344CB8AC3E}">
        <p14:creationId xmlns:p14="http://schemas.microsoft.com/office/powerpoint/2010/main" val="2167846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575"/>
            <a:ext cx="9144000" cy="10636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Generic Instruction from God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Old Testament examples of generic instruction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Noah built ark by pattern, but tools unspecified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Gen. 6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old to “make rooms” in it, but the number to be made was not specified – generic authority for #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Gen. 6:14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New Testament examples of generic instruction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commanded his apostles to “go” preach, leaving means of travel generic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Mark 16:15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“worship in spirit and in truth,” but place is not bound in new covenant -- left generic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John 4:21-24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 cannot change instructions which are generic by binding the specific option of our choice</a:t>
            </a:r>
          </a:p>
        </p:txBody>
      </p:sp>
    </p:spTree>
    <p:extLst>
      <p:ext uri="{BB962C8B-B14F-4D97-AF65-F5344CB8AC3E}">
        <p14:creationId xmlns:p14="http://schemas.microsoft.com/office/powerpoint/2010/main" val="3872385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Specific Instruction from God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296400" cy="5562600"/>
          </a:xfrm>
        </p:spPr>
        <p:txBody>
          <a:bodyPr/>
          <a:lstStyle/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Nadab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&amp; </a:t>
            </a:r>
            <a:r>
              <a:rPr lang="en-US" alt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Abihu’s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sin concerning unauthorized fire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specified fire from altar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Num. 16:46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Lev. 16:12f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God’s law forbade addition or subtraction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Deut. 4:2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err="1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Nadab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&amp; </a:t>
            </a:r>
            <a:r>
              <a:rPr lang="en-US" altLang="en-US" dirty="0" err="1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Abihu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offered strange fire &amp; died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Lev. 10:1-2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Authorized singing in NT worship vs. instrumental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Gospel specifies singing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Eph. 5:19</a:t>
            </a:r>
            <a:r>
              <a:rPr lang="en-US" altLang="en-US" b="1" i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Col. 3:16</a:t>
            </a:r>
            <a:r>
              <a:rPr lang="en-US" altLang="en-US" b="1" i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5:13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Gospel forbids change of teaching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Jn. 9</a:t>
            </a:r>
            <a:r>
              <a:rPr lang="en-US" altLang="en-US" b="1" i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Rev. 22:18f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Lawless action will condemn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7:21-23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Jn. 9-11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 cannot change instructions which are specific into generic option of our choice</a:t>
            </a:r>
          </a:p>
        </p:txBody>
      </p:sp>
    </p:spTree>
    <p:extLst>
      <p:ext uri="{BB962C8B-B14F-4D97-AF65-F5344CB8AC3E}">
        <p14:creationId xmlns:p14="http://schemas.microsoft.com/office/powerpoint/2010/main" val="409687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Three Areas of Authorized Instruction in Scripture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5181600"/>
          </a:xfrm>
        </p:spPr>
        <p:txBody>
          <a:bodyPr/>
          <a:lstStyle/>
          <a:p>
            <a:pPr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altLang="en-US" sz="3600" b="1" dirty="0" smtClean="0"/>
              <a:t> </a:t>
            </a:r>
            <a:r>
              <a:rPr lang="en-US" altLang="en-US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THINGS REQUIRED</a:t>
            </a:r>
          </a:p>
          <a:p>
            <a:pPr lvl="1">
              <a:lnSpc>
                <a:spcPct val="140000"/>
              </a:lnSpc>
              <a:buClr>
                <a:schemeClr val="tx1"/>
              </a:buClr>
              <a:buSzPct val="70000"/>
              <a:buFont typeface="Wingdings" charset="2"/>
              <a:buChar char="§"/>
            </a:pPr>
            <a:r>
              <a:rPr lang="en-US" altLang="en-US" sz="32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Baptism, L.S., Teach &amp; Receive Gentiles...</a:t>
            </a:r>
          </a:p>
          <a:p>
            <a:pPr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altLang="en-US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THINGS FORBIDDEN</a:t>
            </a:r>
          </a:p>
          <a:p>
            <a:pPr lvl="1">
              <a:lnSpc>
                <a:spcPct val="140000"/>
              </a:lnSpc>
              <a:buClr>
                <a:schemeClr val="tx1"/>
              </a:buClr>
              <a:buSzPct val="70000"/>
              <a:buFont typeface="Wingdings" charset="2"/>
              <a:buChar char="§"/>
            </a:pPr>
            <a:r>
              <a:rPr lang="en-US" altLang="en-US" sz="32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Idolatry, Fornication, Lying, Eating Blood...</a:t>
            </a:r>
          </a:p>
          <a:p>
            <a:pPr>
              <a:lnSpc>
                <a:spcPct val="14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altLang="en-US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THINGS ALLOWED</a:t>
            </a:r>
          </a:p>
          <a:p>
            <a:pPr lvl="1">
              <a:lnSpc>
                <a:spcPct val="140000"/>
              </a:lnSpc>
              <a:buClr>
                <a:schemeClr val="tx1"/>
              </a:buClr>
              <a:buSzPct val="70000"/>
              <a:buFont typeface="Wingdings" charset="2"/>
              <a:buChar char="§"/>
            </a:pPr>
            <a:r>
              <a:rPr lang="en-US" altLang="en-US" sz="32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Circumcision, Marriage, Eating Meat...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0" y="1752600"/>
            <a:ext cx="9144000" cy="3124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57400"/>
            <a:ext cx="533400" cy="266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solidFill>
                  <a:srgbClr val="47FF47"/>
                </a:solidFill>
                <a:latin typeface="Times New Roman"/>
                <a:cs typeface="Times New Roman"/>
              </a:rPr>
              <a:t>SPECF IC</a:t>
            </a:r>
            <a:endParaRPr lang="en-US" sz="2800" b="1" dirty="0">
              <a:solidFill>
                <a:srgbClr val="47FF47"/>
              </a:solidFill>
              <a:latin typeface="Times New Roman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0" y="4876800"/>
            <a:ext cx="9144000" cy="19812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76800"/>
            <a:ext cx="3810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 smtClean="0">
                <a:solidFill>
                  <a:srgbClr val="47FF47"/>
                </a:solidFill>
                <a:latin typeface="Times New Roman"/>
                <a:cs typeface="Times New Roman"/>
              </a:rPr>
              <a:t>GENERIC</a:t>
            </a:r>
            <a:endParaRPr lang="en-US" sz="2300" b="1" dirty="0">
              <a:solidFill>
                <a:srgbClr val="47FF47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3826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3" autoUpdateAnimBg="0"/>
      <p:bldP spid="2" grpId="0" animBg="1"/>
      <p:bldP spid="4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6600" b="1" dirty="0" smtClean="0"/>
              <a:t>Establishing Authority:</a:t>
            </a:r>
            <a:r>
              <a:rPr lang="en-US" altLang="en-US" sz="7200" b="1" dirty="0" smtClean="0"/>
              <a:t/>
            </a:r>
            <a:br>
              <a:rPr lang="en-US" altLang="en-US" sz="7200" b="1" dirty="0" smtClean="0"/>
            </a:br>
            <a:r>
              <a:rPr lang="en-US" altLang="en-US" sz="5400" b="1" i="1" dirty="0" smtClean="0"/>
              <a:t>Law Expressed &amp; Understood</a:t>
            </a:r>
            <a:endParaRPr lang="en-US" altLang="en-US" sz="7200" b="1" dirty="0" smtClean="0"/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76200" y="2286000"/>
            <a:ext cx="4419600" cy="44958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>
              <a:defRPr/>
            </a:pPr>
            <a:r>
              <a:rPr lang="en-US" sz="48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What Methods</a:t>
            </a:r>
          </a:p>
          <a:p>
            <a:pPr algn="ctr">
              <a:defRPr/>
            </a:pPr>
            <a:r>
              <a:rPr lang="en-US" sz="48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lang="en-US" sz="4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Used for</a:t>
            </a:r>
          </a:p>
          <a:p>
            <a:pPr algn="ctr">
              <a:defRPr/>
            </a:pPr>
            <a:r>
              <a:rPr lang="en-US" sz="48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Bible</a:t>
            </a:r>
          </a:p>
          <a:p>
            <a:pPr algn="ctr">
              <a:defRPr/>
            </a:pPr>
            <a:r>
              <a:rPr lang="en-US" sz="48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Instruction?</a:t>
            </a:r>
            <a:endParaRPr lang="en-US" sz="4800" b="1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24400" y="2286000"/>
            <a:ext cx="4267200" cy="4495800"/>
          </a:xfrm>
          <a:prstGeom prst="ellipse">
            <a:avLst/>
          </a:prstGeom>
          <a:solidFill>
            <a:srgbClr val="7A0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4800" b="1" u="sng" dirty="0" smtClean="0">
                <a:solidFill>
                  <a:srgbClr val="66FFFF"/>
                </a:solidFill>
                <a:latin typeface="Times New Roman"/>
                <a:cs typeface="Times New Roman"/>
              </a:rPr>
              <a:t>Answer</a:t>
            </a:r>
            <a:r>
              <a:rPr lang="en-US" sz="4800" b="1" dirty="0">
                <a:solidFill>
                  <a:srgbClr val="66FFFF"/>
                </a:solidFill>
                <a:latin typeface="Times New Roman"/>
                <a:cs typeface="Times New Roman"/>
              </a:rPr>
              <a:t>: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FFFF99"/>
                </a:solidFill>
                <a:latin typeface="Times New Roman"/>
                <a:cs typeface="Times New Roman"/>
              </a:rPr>
              <a:t>Same </a:t>
            </a:r>
            <a:r>
              <a:rPr lang="en-US" sz="4800" b="1" dirty="0" smtClean="0">
                <a:solidFill>
                  <a:srgbClr val="FFFF99"/>
                </a:solidFill>
                <a:latin typeface="Times New Roman"/>
                <a:cs typeface="Times New Roman"/>
              </a:rPr>
              <a:t>Methods</a:t>
            </a:r>
          </a:p>
          <a:p>
            <a:pPr algn="ctr">
              <a:defRPr/>
            </a:pPr>
            <a:r>
              <a:rPr lang="en-US" sz="4800" b="1" dirty="0" smtClean="0">
                <a:solidFill>
                  <a:srgbClr val="FFFF99"/>
                </a:solidFill>
                <a:latin typeface="Times New Roman"/>
                <a:cs typeface="Times New Roman"/>
              </a:rPr>
              <a:t>Used for All</a:t>
            </a:r>
            <a:endParaRPr lang="en-US" sz="4800" b="1" dirty="0">
              <a:solidFill>
                <a:srgbClr val="FFFF99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800" b="1" dirty="0" smtClean="0">
                <a:solidFill>
                  <a:srgbClr val="FFFF99"/>
                </a:solidFill>
                <a:latin typeface="Times New Roman"/>
                <a:cs typeface="Times New Roman"/>
              </a:rPr>
              <a:t>Instruction</a:t>
            </a:r>
            <a:endParaRPr lang="en-US" sz="4800" b="1" dirty="0">
              <a:solidFill>
                <a:srgbClr val="FFFF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6620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 autoUpdateAnimBg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How Do We Instruct Every Day?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457200" indent="-457200" algn="l">
              <a:lnSpc>
                <a:spcPct val="80000"/>
              </a:lnSpc>
              <a:buClr>
                <a:srgbClr val="FFFF00"/>
              </a:buClr>
              <a:buFont typeface="Arial"/>
              <a:buChar char="•"/>
            </a:pP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Direct Statement -- Command -- Precept</a:t>
            </a:r>
            <a:endParaRPr lang="en-US" alt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Instructs one to take action or states objective fact </a:t>
            </a: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Mother says to daughter, “Go buy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bread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Understanding instruction is part of every day life</a:t>
            </a:r>
          </a:p>
          <a:p>
            <a:pPr marL="457200" indent="-457200" algn="l">
              <a:lnSpc>
                <a:spcPct val="80000"/>
              </a:lnSpc>
              <a:buClr>
                <a:srgbClr val="FFFF00"/>
              </a:buClr>
              <a:buFont typeface="Arial"/>
              <a:buChar char="•"/>
            </a:pP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Approved Example -- Imitate action of obedient</a:t>
            </a:r>
            <a:endParaRPr lang="en-US" alt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“Imitators of me, even as I am of Christ”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11:1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Mother takes girl to store and shows how to buy bread</a:t>
            </a: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Daughter learns when &amp; where to buy bread by example</a:t>
            </a:r>
          </a:p>
          <a:p>
            <a:pPr marL="457200" indent="-457200" algn="l">
              <a:lnSpc>
                <a:spcPct val="80000"/>
              </a:lnSpc>
              <a:buClr>
                <a:srgbClr val="FFFF00"/>
              </a:buClr>
              <a:buFont typeface="Arial"/>
              <a:buChar char="•"/>
            </a:pP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Necessary Inference -- Necessary Implication</a:t>
            </a:r>
            <a:endParaRPr lang="en-US" alt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Conclusion necessitated or mandated from the facts given</a:t>
            </a: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Mother tosses car keys to girl saying, “We need bread”</a:t>
            </a:r>
          </a:p>
          <a:p>
            <a:pPr lvl="1">
              <a:lnSpc>
                <a:spcPct val="80000"/>
              </a:lnSpc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Only one conclusion is mandatory from those facts</a:t>
            </a:r>
          </a:p>
          <a:p>
            <a:pPr marL="457200" indent="-457200" algn="l">
              <a:lnSpc>
                <a:spcPct val="80000"/>
              </a:lnSpc>
              <a:buClr>
                <a:srgbClr val="FFFF00"/>
              </a:buClr>
              <a:buFont typeface="Arial"/>
              <a:buChar char="•"/>
            </a:pP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Methods of instruction are same in Scripture</a:t>
            </a:r>
          </a:p>
        </p:txBody>
      </p:sp>
    </p:spTree>
    <p:extLst>
      <p:ext uri="{BB962C8B-B14F-4D97-AF65-F5344CB8AC3E}">
        <p14:creationId xmlns:p14="http://schemas.microsoft.com/office/powerpoint/2010/main" val="20579003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Methods of Instruction in Practice</a:t>
            </a: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200" b="1" i="1" dirty="0" smtClean="0">
                <a:solidFill>
                  <a:srgbClr val="FFFF99"/>
                </a:solidFill>
              </a:rPr>
              <a:t>Jesus Taught Using Those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taught (authorized) by direct statement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aught what is necessary to obey gospel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Mk. 16:15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Taught the necessity of repentance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Luke 13:3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Sermon on Mount was teaching by precept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</a:t>
            </a:r>
            <a:r>
              <a:rPr lang="en-US" alt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-7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en-US" sz="3200" dirty="0" smtClean="0">
              <a:solidFill>
                <a:srgbClr val="47FF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taught (authorized) by approved example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Taught who is our neighbor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</a:t>
            </a:r>
            <a:r>
              <a:rPr lang="en-US" alt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10:25-37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Taught on acceptable giving to God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Luke 21:1-4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Every parable is teaching by example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13, etc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en-US" sz="3200" dirty="0" smtClean="0">
              <a:solidFill>
                <a:srgbClr val="47FF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taught (authorized) by necessary implication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Taught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who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may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rightly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remarry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after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divorce</a:t>
            </a:r>
            <a:r>
              <a:rPr lang="en-US" altLang="en-US" sz="2400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en-US" altLang="en-US" sz="20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19:9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Taught the full nature of the Messiah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22:41-46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en-US" dirty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2508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Methods of Instruction in Practice</a:t>
            </a: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200" b="1" i="1" dirty="0" smtClean="0">
                <a:solidFill>
                  <a:srgbClr val="FFFF99"/>
                </a:solidFill>
              </a:rPr>
              <a:t>Disciples Taught by Same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First recorded dispute (</a:t>
            </a: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 15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 from some teaching that Gentiles must keep Mosaic Law &amp; circumcision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did they teach the truth on authorized practice?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taught (authorized) by approved example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b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Peter used </a:t>
            </a:r>
            <a:r>
              <a:rPr lang="en-US" alt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approved example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taught Gentiles first &amp; God made no distinction, showing same sign (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vs. 6-11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en-US" sz="3200" dirty="0" smtClean="0">
              <a:solidFill>
                <a:srgbClr val="47FF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taught (authorized) by necessary implication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b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Paul appealed to </a:t>
            </a:r>
            <a:r>
              <a:rPr lang="en-US" alt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necessary inference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God worked signs &amp; wonders through Gentiles (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 12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en-US" sz="3200" dirty="0" smtClean="0">
              <a:solidFill>
                <a:srgbClr val="47FF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taught (authorized) by direct statement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b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James taught by </a:t>
            </a:r>
            <a:r>
              <a:rPr lang="en-US" alt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direct statement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“To this agree the words of the prophets…” (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vs. 13-18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en-US" dirty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5474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After Understand Methods of Instruction, Seek Harmony of All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 marL="457200" indent="-457200" algn="l">
              <a:buClr>
                <a:srgbClr val="66FF66"/>
              </a:buClr>
              <a:buSzPct val="70000"/>
              <a:buFont typeface="Wingdings" charset="2"/>
              <a:buChar char="Ø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3:16f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Complete… equipped for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every…”</a:t>
            </a:r>
          </a:p>
          <a:p>
            <a:pPr marL="457200" indent="-457200" algn="l">
              <a:buClr>
                <a:srgbClr val="66FF66"/>
              </a:buClr>
              <a:buSzPct val="70000"/>
              <a:buFont typeface="Wingdings" charset="2"/>
              <a:buChar char="Ø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Ps. 119:160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“The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entirety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word is truth”</a:t>
            </a:r>
          </a:p>
          <a:p>
            <a:pPr marL="457200" indent="-457200" algn="l">
              <a:buClr>
                <a:srgbClr val="66FF66"/>
              </a:buClr>
              <a:buSzPct val="70000"/>
              <a:buFont typeface="Wingdings" charset="2"/>
              <a:buChar char="Ø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4:7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written again…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</a:p>
          <a:p>
            <a:pPr marL="457200" indent="-457200" algn="l">
              <a:buClr>
                <a:srgbClr val="66FF66"/>
              </a:buClr>
              <a:buSzPct val="70000"/>
              <a:buFont typeface="Wingdings" charset="2"/>
              <a:buChar char="Ø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consider all related facts,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 must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examine: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Statement</a:t>
            </a:r>
            <a:r>
              <a:rPr lang="en-US" altLang="en-US" sz="3200" b="1" i="1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200" b="1" i="1" dirty="0" smtClean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under consideration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Immediate context</a:t>
            </a:r>
            <a:r>
              <a:rPr lang="en-US" altLang="en-US" sz="32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200" b="1" i="1" dirty="0" smtClean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within the book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w"/>
            </a:pP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Remote </a:t>
            </a:r>
            <a:r>
              <a:rPr lang="en-US" alt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context – </a:t>
            </a:r>
            <a:r>
              <a:rPr lang="en-US" altLang="en-US" sz="3200" b="1" i="1" dirty="0" smtClean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other related </a:t>
            </a:r>
            <a:r>
              <a:rPr lang="en-US" altLang="en-US" sz="3200" b="1" i="1" dirty="0" smtClean="0">
                <a:solidFill>
                  <a:srgbClr val="66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passages</a:t>
            </a:r>
          </a:p>
          <a:p>
            <a:pPr marL="457200" indent="-457200" algn="l">
              <a:buClr>
                <a:srgbClr val="66FF66"/>
              </a:buClr>
              <a:buSzPct val="70000"/>
              <a:buFont typeface="Wingdings" charset="2"/>
              <a:buChar char="Ø"/>
            </a:pP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Failure to consider </a:t>
            </a:r>
            <a:r>
              <a:rPr lang="en-US" altLang="en-US" b="1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</a:t>
            </a: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the facts may leave one with incorrect understanding</a:t>
            </a:r>
          </a:p>
        </p:txBody>
      </p:sp>
    </p:spTree>
    <p:extLst>
      <p:ext uri="{BB962C8B-B14F-4D97-AF65-F5344CB8AC3E}">
        <p14:creationId xmlns:p14="http://schemas.microsoft.com/office/powerpoint/2010/main" val="790829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43913" cy="1546225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4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Matthew </a:t>
            </a:r>
            <a:r>
              <a:rPr lang="en-US" altLang="en-US" sz="5400" b="1" dirty="0">
                <a:latin typeface="Times New Roman Bold" charset="0"/>
                <a:cs typeface="Times New Roman Bold" charset="0"/>
                <a:sym typeface="Times New Roman Bold" charset="0"/>
              </a:rPr>
              <a:t>2</a:t>
            </a:r>
            <a:r>
              <a:rPr lang="en-US" altLang="en-US" sz="54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1:23-25</a:t>
            </a:r>
            <a:endParaRPr lang="en-US" altLang="en-US" sz="5400" b="1" dirty="0"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381000" y="1447800"/>
            <a:ext cx="83947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1600"/>
              </a:spcBef>
            </a:pPr>
            <a:r>
              <a:rPr lang="en-US" sz="34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Now when He came into the temple, the chief priests and the elders of the people confronted Him as He was teaching, and said, “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By what authority are You doing these things?</a:t>
            </a:r>
            <a:r>
              <a:rPr lang="en-US" sz="3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 gave You this authority?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 </a:t>
            </a:r>
            <a:r>
              <a:rPr lang="en-US" sz="34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Jesus answered and said to them, “I also will ask you one thing, which if you tell Me, I likewise will tell you by what authority I do 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these things:  </a:t>
            </a:r>
            <a:r>
              <a:rPr lang="en-US" sz="3400" b="1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25</a:t>
            </a:r>
            <a:r>
              <a:rPr lang="en-US" sz="34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baptism of John—where was it from? From heaven or from men?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6200" y="2209800"/>
            <a:ext cx="8991600" cy="2209800"/>
          </a:xfrm>
          <a:prstGeom prst="ellipse">
            <a:avLst/>
          </a:prstGeom>
          <a:solidFill>
            <a:srgbClr val="336699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600" b="1" i="1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“By what authority are you doing these things?”</a:t>
            </a:r>
            <a:endParaRPr kumimoji="0" lang="en-US" sz="4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sym typeface="Gill Sans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0" y="4777495"/>
            <a:ext cx="9144000" cy="2057400"/>
          </a:xfrm>
          <a:prstGeom prst="roundRect">
            <a:avLst/>
          </a:prstGeom>
          <a:solidFill>
            <a:srgbClr val="68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Jesus gave the only options:</a:t>
            </a:r>
          </a:p>
          <a:p>
            <a:r>
              <a:rPr lang="en-US" altLang="en-US" sz="4800" b="1" dirty="0" smtClean="0">
                <a:solidFill>
                  <a:srgbClr val="FFFF99"/>
                </a:solidFill>
                <a:latin typeface="Times New Roman" charset="0"/>
                <a:cs typeface="Times New Roman" charset="0"/>
                <a:sym typeface="Times New Roman" charset="0"/>
              </a:rPr>
              <a:t>“From heaven or from men?”</a:t>
            </a:r>
            <a:endParaRPr lang="en-US" sz="48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792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914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 smtClean="0"/>
              <a:t>Do What Is Taught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Scripture not given as mere academic pursuit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1:22f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 be a doer of the Word, not just hear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7:24f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blesses hearers who </a:t>
            </a:r>
            <a:r>
              <a:rPr lang="en-US" altLang="en-US" b="1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 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will of God</a:t>
            </a:r>
            <a:endParaRPr lang="en-US" altLang="en-US" b="1" dirty="0" smtClean="0">
              <a:solidFill>
                <a:srgbClr val="47FF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John 5:3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Loving God demands obeying commands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Rev. 22:14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Blessed if we do His commandments</a:t>
            </a:r>
          </a:p>
          <a:p>
            <a:pPr marL="457200" indent="-457200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 DO that will of God without change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Deut. 4:2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 changes allowed to O.T.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Rev. 22:18f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Same principle in N.T.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Mk. 7:1-13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Pharisees condemned for add &amp; subtract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John 9-11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47FF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 abide in Christ’s doctrine</a:t>
            </a:r>
          </a:p>
          <a:p>
            <a:pPr marL="457200" indent="-457200" algn="l">
              <a:lnSpc>
                <a:spcPct val="90000"/>
              </a:lnSpc>
              <a:buClr>
                <a:srgbClr val="FFFF00"/>
              </a:buClr>
              <a:buFont typeface="Arial"/>
              <a:buChar char="•"/>
            </a:pPr>
            <a:r>
              <a:rPr lang="en-US" alt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Obedience puts into practice things learned</a:t>
            </a:r>
          </a:p>
        </p:txBody>
      </p:sp>
    </p:spTree>
    <p:extLst>
      <p:ext uri="{BB962C8B-B14F-4D97-AF65-F5344CB8AC3E}">
        <p14:creationId xmlns:p14="http://schemas.microsoft.com/office/powerpoint/2010/main" val="1380769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4399"/>
          </a:xfrm>
        </p:spPr>
        <p:txBody>
          <a:bodyPr/>
          <a:lstStyle/>
          <a:p>
            <a:r>
              <a:rPr lang="en-US" b="1" dirty="0" smtClean="0"/>
              <a:t>What Things Was Jesus Doing?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21:1-11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Accepted adoration &amp; praise at entry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Chief priests &amp; elders rejected Jesus as the Messiah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Jesus was Divine Messiah of promise (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Jn. 20:30-31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received praise &amp; adoration as prophesied (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Zech. 9:9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Thus, Jesus had authority from heaven for what He did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21:12-17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Cleansed temple of merchandisers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Leaders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believed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were the authorities for temple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Actually, God was the authority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&amp; their actions were in conflict with God’s law (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Isa. 56:7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Jer. 7:1-11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etc.)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 Deity, Jesus had authority from heaven to cleanse it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21:18-19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Withered the fig tree immediately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Action itself proved His heavenly, divine authority to act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345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6650"/>
          </a:xfrm>
        </p:spPr>
        <p:txBody>
          <a:bodyPr/>
          <a:lstStyle/>
          <a:p>
            <a:r>
              <a:rPr lang="en-US" altLang="en-US" b="1" dirty="0"/>
              <a:t>Jesus Spoke of Scripture as...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91200"/>
          </a:xfrm>
        </p:spPr>
        <p:txBody>
          <a:bodyPr/>
          <a:lstStyle/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Authoritative: 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“It is written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Inspired: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“… every word that proceeds from </a:t>
            </a:r>
            <a:r>
              <a:rPr lang="en-US" altLang="en-US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mouth of 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God”</a:t>
            </a:r>
            <a:endParaRPr lang="en-US" altLang="en-US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Harmonious: 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“Again it is written”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 was originally stated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especting its context</a:t>
            </a:r>
            <a:endParaRPr lang="en-US" alt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Understandable</a:t>
            </a:r>
            <a:endParaRPr lang="en-US" alt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Practical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Having the purpose of glorifying God, not serving to justify selfish desires</a:t>
            </a:r>
            <a:endParaRPr lang="en-US" alt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9500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057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Matthew 28:18-20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18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Jesus came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spoke 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them, saying,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“All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been given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heaven and on earth.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Go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therefore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make disciples of all the nations, baptizing them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name of the Father and of the Son and of the Holy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Spirit,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teaching them to observe all things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I have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commanded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you;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lo, I am with you always, even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of the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age.”</a:t>
            </a:r>
          </a:p>
        </p:txBody>
      </p:sp>
    </p:spTree>
    <p:extLst>
      <p:ext uri="{BB962C8B-B14F-4D97-AF65-F5344CB8AC3E}">
        <p14:creationId xmlns:p14="http://schemas.microsoft.com/office/powerpoint/2010/main" val="381430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057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Matthew 28:18-20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18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Jesus came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spoke 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them, saying,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authority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been given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heaven and on earth.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Go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therefore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make disciples of all the nations, baptizing them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name of the Father and of the Son and of the Holy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Spirit,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teaching them to observe all things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I have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commanded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you;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lo, I am with you always, even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of the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age.”</a:t>
            </a:r>
          </a:p>
        </p:txBody>
      </p:sp>
    </p:spTree>
    <p:extLst>
      <p:ext uri="{BB962C8B-B14F-4D97-AF65-F5344CB8AC3E}">
        <p14:creationId xmlns:p14="http://schemas.microsoft.com/office/powerpoint/2010/main" val="4609919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057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Matthew 28:18-20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18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Jesus came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spoke 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them, saying,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authority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been given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heaven and on earth.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Go </a:t>
            </a:r>
            <a:r>
              <a:rPr lang="en-US" altLang="en-US" sz="3400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therefore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make disciples of all the nations, baptizing them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name of the Father and of the Son and of the Holy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Spirit,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teaching them to observe all things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I have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commanded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you;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lo, I am with you always, even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of the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age.”</a:t>
            </a:r>
          </a:p>
        </p:txBody>
      </p:sp>
    </p:spTree>
    <p:extLst>
      <p:ext uri="{BB962C8B-B14F-4D97-AF65-F5344CB8AC3E}">
        <p14:creationId xmlns:p14="http://schemas.microsoft.com/office/powerpoint/2010/main" val="33393608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057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Matthew 28:18-20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18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Jesus came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spoke 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them, saying,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authority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been given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heaven and on earth.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Go </a:t>
            </a:r>
            <a:r>
              <a:rPr lang="en-US" altLang="en-US" sz="3400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therefore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altLang="en-US" sz="3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disciples of all the nations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baptizing them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name of the Father and of the Son and of the Holy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Spirit,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teaching them to observe all things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I have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commanded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you;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lo, I am with you always, even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of the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age.”</a:t>
            </a:r>
          </a:p>
        </p:txBody>
      </p:sp>
    </p:spTree>
    <p:extLst>
      <p:ext uri="{BB962C8B-B14F-4D97-AF65-F5344CB8AC3E}">
        <p14:creationId xmlns:p14="http://schemas.microsoft.com/office/powerpoint/2010/main" val="2788114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057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Matthew 28:18-20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18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Jesus came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spoke 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them, saying,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authority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been given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heaven and on earth.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Go </a:t>
            </a:r>
            <a:r>
              <a:rPr lang="en-US" altLang="en-US" sz="3400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therefore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altLang="en-US" sz="3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disciples of all the nations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baptizing them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name of the Father and of the Son and of the Holy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Spirit,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b="1" u="sng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teaching them</a:t>
            </a:r>
            <a:r>
              <a:rPr lang="en-US" altLang="en-US" sz="34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observe all things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I have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commanded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you;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lo, I am with you always, even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of the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age.”</a:t>
            </a:r>
          </a:p>
        </p:txBody>
      </p:sp>
    </p:spTree>
    <p:extLst>
      <p:ext uri="{BB962C8B-B14F-4D97-AF65-F5344CB8AC3E}">
        <p14:creationId xmlns:p14="http://schemas.microsoft.com/office/powerpoint/2010/main" val="2904655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 - No Graphic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Only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 - No Graphic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Only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24723</TotalTime>
  <Pages>0</Pages>
  <Words>1629</Words>
  <Characters>0</Characters>
  <Application>Microsoft Macintosh PowerPoint</Application>
  <PresentationFormat>On-screen Show (4:3)</PresentationFormat>
  <Lines>0</Lines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- Title Slide - No Graphics</vt:lpstr>
      <vt:lpstr>Default - Title Only - No Graphics</vt:lpstr>
      <vt:lpstr>By What Authority…?  How Authority Is Taught &amp; Understood</vt:lpstr>
      <vt:lpstr>Matthew 21:23-25</vt:lpstr>
      <vt:lpstr>What Things Was Jesus Doing?</vt:lpstr>
      <vt:lpstr>Jesus Spoke of Scripture as...</vt:lpstr>
      <vt:lpstr>Matthew 28:18-20</vt:lpstr>
      <vt:lpstr>Matthew 28:18-20</vt:lpstr>
      <vt:lpstr>Matthew 28:18-20</vt:lpstr>
      <vt:lpstr>Matthew 28:18-20</vt:lpstr>
      <vt:lpstr>Matthew 28:18-20</vt:lpstr>
      <vt:lpstr>Equivalent Questions</vt:lpstr>
      <vt:lpstr>Teaching or Instruction May Be Generic Or Specific</vt:lpstr>
      <vt:lpstr>Generic Instruction from God</vt:lpstr>
      <vt:lpstr>Specific Instruction from God</vt:lpstr>
      <vt:lpstr>Three Areas of Authorized Instruction in Scripture</vt:lpstr>
      <vt:lpstr>Establishing Authority: Law Expressed &amp; Understood</vt:lpstr>
      <vt:lpstr>How Do We Instruct Every Day?</vt:lpstr>
      <vt:lpstr>Methods of Instruction in Practice Jesus Taught Using Those Methods</vt:lpstr>
      <vt:lpstr>Methods of Instruction in Practice Disciples Taught by Same Methods</vt:lpstr>
      <vt:lpstr>After Understand Methods of Instruction, Seek Harmony of All</vt:lpstr>
      <vt:lpstr>Do What Is Taught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_Master</dc:title>
  <dc:subject/>
  <dc:creator>Harry Osborne</dc:creator>
  <cp:keywords/>
  <dc:description/>
  <cp:lastModifiedBy>Harry Osborne</cp:lastModifiedBy>
  <cp:revision>73</cp:revision>
  <dcterms:modified xsi:type="dcterms:W3CDTF">2017-07-09T12:10:25Z</dcterms:modified>
  <cp:category/>
</cp:coreProperties>
</file>