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87" r:id="rId3"/>
    <p:sldId id="310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42" r:id="rId13"/>
    <p:sldId id="343" r:id="rId14"/>
    <p:sldId id="338" r:id="rId15"/>
    <p:sldId id="339" r:id="rId16"/>
    <p:sldId id="340" r:id="rId17"/>
    <p:sldId id="341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66FFFF"/>
    <a:srgbClr val="66FF66"/>
    <a:srgbClr val="FF6600"/>
    <a:srgbClr val="336699"/>
    <a:srgbClr val="452E17"/>
    <a:srgbClr val="996633"/>
    <a:srgbClr val="FFFF99"/>
    <a:srgbClr val="FFFF66"/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06" autoAdjust="0"/>
    <p:restoredTop sz="99821" autoAdjust="0"/>
  </p:normalViewPr>
  <p:slideViewPr>
    <p:cSldViewPr>
      <p:cViewPr varScale="1">
        <p:scale>
          <a:sx n="88" d="100"/>
          <a:sy n="88" d="100"/>
        </p:scale>
        <p:origin x="-9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121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83015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24974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8288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288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03648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7756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76116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5180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4552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6455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56204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6348160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440074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66000">
              <a:srgbClr val="452E17"/>
            </a:gs>
            <a:gs pos="33000">
              <a:schemeClr val="bg1"/>
            </a:gs>
            <a:gs pos="100000">
              <a:srgbClr val="99663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28800"/>
            <a:ext cx="7772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Times New Roman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886200"/>
            <a:ext cx="6400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Times New Roman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Times New Roman" charset="0"/>
              </a:rPr>
              <a:t>Second level</a:t>
            </a:r>
          </a:p>
          <a:p>
            <a:pPr lvl="2"/>
            <a:r>
              <a:rPr lang="en-US" altLang="en-US" smtClean="0">
                <a:sym typeface="Times New Roman" charset="0"/>
              </a:rPr>
              <a:t>Third level</a:t>
            </a:r>
          </a:p>
          <a:p>
            <a:pPr lvl="3"/>
            <a:r>
              <a:rPr lang="en-US" altLang="en-US" smtClean="0">
                <a:sym typeface="Times New Roman" charset="0"/>
              </a:rPr>
              <a:t>Fourth level</a:t>
            </a:r>
          </a:p>
          <a:p>
            <a:pPr lvl="4"/>
            <a:r>
              <a:rPr lang="en-US" altLang="en-US" smtClean="0">
                <a:sym typeface="Times New Roman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  <a:sym typeface="Times New Roman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charset="0"/>
          <a:ea typeface="ヒラギノ明朝 ProN W3" charset="0"/>
          <a:cs typeface="ヒラギノ明朝 ProN W3" charset="0"/>
          <a:sym typeface="Times New Roman" charset="0"/>
        </a:defRPr>
      </a:lvl9pPr>
    </p:titleStyle>
    <p:bodyStyle>
      <a:lvl1pPr algn="ctr" rtl="0" fontAlgn="base">
        <a:spcBef>
          <a:spcPts val="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1pPr>
      <a:lvl2pPr marL="704850" indent="-285750" algn="l" rtl="0" fontAlgn="base">
        <a:spcBef>
          <a:spcPts val="700"/>
        </a:spcBef>
        <a:spcAft>
          <a:spcPct val="0"/>
        </a:spcAft>
        <a:buClr>
          <a:srgbClr val="FF9900"/>
        </a:buClr>
        <a:buSzPct val="100000"/>
        <a:buFont typeface="Times New Roman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2pPr>
      <a:lvl3pPr marL="1104900" indent="-228600" algn="l" rtl="0" fontAlgn="base">
        <a:spcBef>
          <a:spcPts val="600"/>
        </a:spcBef>
        <a:spcAft>
          <a:spcPct val="0"/>
        </a:spcAft>
        <a:buClr>
          <a:srgbClr val="00FFFF"/>
        </a:buClr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3pPr>
      <a:lvl4pPr marL="1562100" indent="-228600" algn="l" rtl="0" fontAlgn="base">
        <a:spcBef>
          <a:spcPts val="500"/>
        </a:spcBef>
        <a:spcAft>
          <a:spcPct val="0"/>
        </a:spcAft>
        <a:buClr>
          <a:srgbClr val="FF9900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4pPr>
      <a:lvl5pPr marL="20193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FF0033"/>
        </a:buClr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133600"/>
          </a:xfrm>
          <a:ln/>
          <a:effectLst>
            <a:outerShdw blurRad="12700" dist="7184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en-US" altLang="en-US" sz="6400" b="1" i="1" dirty="0">
                <a:latin typeface="Times New Roman Bold" charset="0"/>
                <a:cs typeface="Times New Roman Bold" charset="0"/>
                <a:sym typeface="Times New Roman Bold" charset="0"/>
              </a:rPr>
              <a:t>By What </a:t>
            </a:r>
            <a:r>
              <a:rPr lang="en-US" altLang="en-US" sz="6400" b="1" i="1" dirty="0" smtClean="0">
                <a:latin typeface="Times New Roman Bold" charset="0"/>
                <a:cs typeface="Times New Roman Bold" charset="0"/>
                <a:sym typeface="Times New Roman Bold" charset="0"/>
              </a:rPr>
              <a:t>Authority…?</a:t>
            </a:r>
            <a:r>
              <a:rPr lang="en-US" altLang="en-US" sz="1600" b="1" i="1" dirty="0" smtClean="0">
                <a:latin typeface="Times New Roman Bold" charset="0"/>
                <a:cs typeface="Times New Roman Bold" charset="0"/>
                <a:sym typeface="Times New Roman Bold" charset="0"/>
              </a:rPr>
              <a:t/>
            </a:r>
            <a:br>
              <a:rPr lang="en-US" altLang="en-US" sz="1600" b="1" i="1" dirty="0" smtClean="0">
                <a:latin typeface="Times New Roman Bold" charset="0"/>
                <a:cs typeface="Times New Roman Bold" charset="0"/>
                <a:sym typeface="Times New Roman Bold" charset="0"/>
              </a:rPr>
            </a:br>
            <a:r>
              <a:rPr lang="en-US" altLang="en-US" sz="1600" b="1" i="1" dirty="0" smtClean="0">
                <a:latin typeface="Times New Roman Bold" charset="0"/>
                <a:cs typeface="Times New Roman Bold" charset="0"/>
                <a:sym typeface="Times New Roman Bold" charset="0"/>
              </a:rPr>
              <a:t/>
            </a:r>
            <a:br>
              <a:rPr lang="en-US" altLang="en-US" sz="1600" b="1" i="1" dirty="0" smtClean="0">
                <a:latin typeface="Times New Roman Bold" charset="0"/>
                <a:cs typeface="Times New Roman Bold" charset="0"/>
                <a:sym typeface="Times New Roman Bold" charset="0"/>
              </a:rPr>
            </a:br>
            <a:r>
              <a:rPr lang="en-US" altLang="en-US" sz="3800" b="1" dirty="0" smtClean="0">
                <a:solidFill>
                  <a:srgbClr val="FFFF66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Application:</a:t>
            </a:r>
            <a:r>
              <a:rPr lang="en-US" altLang="en-US" sz="2800" b="1" dirty="0" smtClean="0">
                <a:solidFill>
                  <a:srgbClr val="FFFF66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 </a:t>
            </a:r>
            <a:r>
              <a:rPr lang="en-US" altLang="en-US" sz="3800" b="1" dirty="0" smtClean="0">
                <a:solidFill>
                  <a:srgbClr val="FFFF66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Individual</a:t>
            </a:r>
            <a:r>
              <a:rPr lang="en-US" altLang="en-US" sz="2800" b="1" dirty="0" smtClean="0">
                <a:solidFill>
                  <a:srgbClr val="FFFF66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 </a:t>
            </a:r>
            <a:r>
              <a:rPr lang="en-US" altLang="en-US" sz="3800" b="1" dirty="0" smtClean="0">
                <a:solidFill>
                  <a:srgbClr val="FFFF66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vs.</a:t>
            </a:r>
            <a:r>
              <a:rPr lang="en-US" altLang="en-US" sz="2800" b="1" dirty="0" smtClean="0">
                <a:solidFill>
                  <a:srgbClr val="FFFF66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 </a:t>
            </a:r>
            <a:r>
              <a:rPr lang="en-US" altLang="en-US" sz="3800" b="1" dirty="0" smtClean="0">
                <a:solidFill>
                  <a:srgbClr val="FFFF66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Collective</a:t>
            </a:r>
            <a:r>
              <a:rPr lang="en-US" altLang="en-US" sz="2800" b="1" dirty="0" smtClean="0">
                <a:solidFill>
                  <a:srgbClr val="FFFF66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 </a:t>
            </a:r>
            <a:r>
              <a:rPr lang="en-US" altLang="en-US" sz="3800" b="1" dirty="0" smtClean="0">
                <a:solidFill>
                  <a:srgbClr val="FFFF66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Action</a:t>
            </a:r>
            <a:endParaRPr lang="en-US" altLang="en-US" sz="3800" b="1" dirty="0">
              <a:solidFill>
                <a:srgbClr val="FFFF66"/>
              </a:solidFill>
              <a:latin typeface="Times New Roman Bold" charset="0"/>
              <a:ea typeface="ヒラギノ明朝 ProN W6" charset="0"/>
              <a:cs typeface="ヒラギノ明朝 ProN W6" charset="0"/>
              <a:sym typeface="Times New Roman Bold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715000"/>
            <a:ext cx="9144000" cy="850900"/>
          </a:xfrm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5400" b="1" i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 Bold Italic" charset="0"/>
                <a:cs typeface="Times New Roman Bold Italic" charset="0"/>
                <a:sym typeface="Times New Roman Bold Italic" charset="0"/>
              </a:rPr>
              <a:t>Matthew </a:t>
            </a:r>
            <a:r>
              <a:rPr lang="en-US" altLang="en-US" sz="5400" b="1" i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 Bold Italic" charset="0"/>
                <a:cs typeface="Times New Roman Bold Italic" charset="0"/>
                <a:sym typeface="Times New Roman Bold Italic" charset="0"/>
              </a:rPr>
              <a:t>18</a:t>
            </a:r>
            <a:r>
              <a:rPr lang="en-US" altLang="en-US" sz="5400" b="1" i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 Bold Italic" charset="0"/>
                <a:cs typeface="Times New Roman Bold Italic" charset="0"/>
                <a:sym typeface="Times New Roman Bold Italic" charset="0"/>
              </a:rPr>
              <a:t>:</a:t>
            </a:r>
            <a:r>
              <a:rPr lang="en-US" altLang="en-US" sz="5400" b="1" i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 Bold Italic" charset="0"/>
                <a:cs typeface="Times New Roman Bold Italic" charset="0"/>
                <a:sym typeface="Times New Roman Bold Italic" charset="0"/>
              </a:rPr>
              <a:t>15-17</a:t>
            </a:r>
            <a:endParaRPr lang="en-US" altLang="en-US" sz="5400" b="1" i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 Bold Italic" charset="0"/>
              <a:ea typeface="ヒラギノ明朝 ProN W6" charset="0"/>
              <a:cs typeface="ヒラギノ明朝 ProN W6" charset="0"/>
              <a:sym typeface="Times New Roman Bold Italic" charset="0"/>
            </a:endParaRPr>
          </a:p>
        </p:txBody>
      </p:sp>
      <p:pic>
        <p:nvPicPr>
          <p:cNvPr id="2" name="Picture 1" descr="By What Authority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426" y="2209800"/>
            <a:ext cx="6218774" cy="335279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763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“… 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this idea of trying to distinguish between Christian activity of the disciples and the church is an 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absurdity anyway”</a:t>
            </a:r>
          </a:p>
          <a:p>
            <a:pPr algn="l">
              <a:spcBef>
                <a:spcPts val="0"/>
              </a:spcBef>
            </a:pP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sz="40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Guy </a:t>
            </a:r>
            <a:r>
              <a:rPr lang="en-US" sz="4000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N. Woods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4000" i="1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Cooperation in the Field of Benevolence and Evangelism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4000" b="1" dirty="0">
                <a:solidFill>
                  <a:srgbClr val="FF8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1957</a:t>
            </a:r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335274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752600"/>
          </a:xfrm>
        </p:spPr>
        <p:txBody>
          <a:bodyPr/>
          <a:lstStyle/>
          <a:p>
            <a:pPr algn="ctr"/>
            <a:r>
              <a:rPr lang="en-US" b="1" dirty="0" smtClean="0"/>
              <a:t>Bible Teaching on </a:t>
            </a:r>
            <a:r>
              <a:rPr lang="en-US" b="1" dirty="0"/>
              <a:t>Differences </a:t>
            </a:r>
            <a:r>
              <a:rPr lang="en-US" b="1" dirty="0" smtClean="0"/>
              <a:t>between </a:t>
            </a:r>
            <a:r>
              <a:rPr lang="en-US" b="1" dirty="0"/>
              <a:t>Individual &amp; Church Action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991600" cy="5029200"/>
          </a:xfrm>
        </p:spPr>
        <p:txBody>
          <a:bodyPr/>
          <a:lstStyle/>
          <a:p>
            <a:pPr marL="457200" indent="-457200" algn="l">
              <a:buClr>
                <a:schemeClr val="tx1"/>
              </a:buClr>
              <a:buFont typeface="Arial"/>
              <a:buChar char="•"/>
            </a:pPr>
            <a:r>
              <a:rPr lang="en-US" sz="34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Matthew 18:15-</a:t>
            </a:r>
            <a:r>
              <a:rPr lang="en-US" sz="34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17</a:t>
            </a:r>
          </a:p>
          <a:p>
            <a:pPr marL="461962" lvl="1" indent="0">
              <a:buClr>
                <a:schemeClr val="tx1"/>
              </a:buClr>
              <a:buNone/>
            </a:pPr>
            <a:r>
              <a:rPr lang="en-US" sz="3000" b="1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15</a:t>
            </a:r>
            <a:r>
              <a:rPr lang="en-US" sz="3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“Moreover if your brother sins against you, go and tell him his fault between you and him alone. If he hears you, you have gained your brother. </a:t>
            </a:r>
            <a:r>
              <a:rPr lang="en-US" sz="3000" b="1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16</a:t>
            </a:r>
            <a:r>
              <a:rPr lang="en-US" sz="3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But if he will not hear, take with you one or two more, that ‘by the mouth of two or three witnesses every word may be established.’ </a:t>
            </a:r>
            <a:r>
              <a:rPr lang="en-US" sz="3000" b="1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17</a:t>
            </a:r>
            <a:r>
              <a:rPr lang="en-US" sz="3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And if he refuses to hear them, tell </a:t>
            </a:r>
            <a:r>
              <a:rPr lang="en-US" sz="3000" i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it</a:t>
            </a:r>
            <a:r>
              <a:rPr lang="en-US" sz="3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to the church. But if he refuses even to hear the church, let him be to you like a heathen and a tax collector.</a:t>
            </a:r>
            <a:r>
              <a:rPr lang="en-US" sz="3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”</a:t>
            </a:r>
            <a:endParaRPr lang="en-US" sz="3000" b="1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776106" y="2910030"/>
            <a:ext cx="4724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3276600" y="3352800"/>
            <a:ext cx="419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2743200" y="4267200"/>
            <a:ext cx="4724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685800" y="4724400"/>
            <a:ext cx="5410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8458200" y="42672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700231" y="5682090"/>
            <a:ext cx="2819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478382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600200"/>
          </a:xfrm>
        </p:spPr>
        <p:txBody>
          <a:bodyPr/>
          <a:lstStyle/>
          <a:p>
            <a:pPr algn="ctr"/>
            <a:r>
              <a:rPr lang="en-US" b="1" dirty="0" smtClean="0"/>
              <a:t>Bible Teaching on </a:t>
            </a:r>
            <a:r>
              <a:rPr lang="en-US" b="1" dirty="0"/>
              <a:t>Differences </a:t>
            </a:r>
            <a:r>
              <a:rPr lang="en-US" b="1" dirty="0" smtClean="0"/>
              <a:t>between </a:t>
            </a:r>
            <a:r>
              <a:rPr lang="en-US" b="1" dirty="0"/>
              <a:t>Individual &amp; Church Action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5105400"/>
          </a:xfrm>
        </p:spPr>
        <p:txBody>
          <a:bodyPr/>
          <a:lstStyle/>
          <a:p>
            <a:pPr marL="457200" indent="-457200" algn="l">
              <a:buClr>
                <a:schemeClr val="tx1"/>
              </a:buClr>
              <a:buFont typeface="Arial"/>
              <a:buChar char="•"/>
            </a:pPr>
            <a:r>
              <a:rPr lang="en-US" sz="33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</a:t>
            </a:r>
            <a:r>
              <a:rPr lang="en-US" sz="33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Corinthians 12:</a:t>
            </a:r>
            <a:r>
              <a:rPr lang="en-US" sz="33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12-31</a:t>
            </a:r>
          </a:p>
          <a:p>
            <a:pPr lvl="1" indent="0">
              <a:buClr>
                <a:schemeClr val="tx1"/>
              </a:buClr>
              <a:buNone/>
            </a:pPr>
            <a:r>
              <a:rPr lang="en-US" sz="2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v. 12 </a:t>
            </a:r>
            <a:r>
              <a:rPr lang="en-US" sz="29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 “</a:t>
            </a:r>
            <a:r>
              <a:rPr lang="en-US" sz="2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For as the body is one and has many members, but all the members of that one body, being many, are one body, so also </a:t>
            </a:r>
            <a:r>
              <a:rPr lang="en-US" sz="2900" i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</a:t>
            </a:r>
            <a:r>
              <a:rPr lang="en-US" sz="2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Christ</a:t>
            </a:r>
            <a:r>
              <a:rPr lang="en-US" sz="29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.”</a:t>
            </a:r>
          </a:p>
          <a:p>
            <a:pPr lvl="1" indent="0">
              <a:buClr>
                <a:schemeClr val="tx1"/>
              </a:buClr>
              <a:buNone/>
            </a:pPr>
            <a:r>
              <a:rPr lang="en-US" sz="2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v. 14 </a:t>
            </a:r>
            <a:r>
              <a:rPr lang="en-US" sz="29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 “</a:t>
            </a:r>
            <a:r>
              <a:rPr lang="en-US" sz="2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For in fact the body is not one member but many</a:t>
            </a:r>
            <a:r>
              <a:rPr lang="en-US" sz="29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.”</a:t>
            </a:r>
          </a:p>
          <a:p>
            <a:pPr lvl="1" indent="0">
              <a:buClr>
                <a:schemeClr val="tx1"/>
              </a:buClr>
              <a:buNone/>
            </a:pPr>
            <a:r>
              <a:rPr lang="en-US" sz="2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v.20 </a:t>
            </a:r>
            <a:r>
              <a:rPr lang="en-US" sz="29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 “</a:t>
            </a:r>
            <a:r>
              <a:rPr lang="en-US" sz="2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But now indeed </a:t>
            </a:r>
            <a:r>
              <a:rPr lang="en-US" sz="2900" i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there are</a:t>
            </a:r>
            <a:r>
              <a:rPr lang="en-US" sz="2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many members, yet one body</a:t>
            </a:r>
            <a:r>
              <a:rPr lang="en-US" sz="29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.”</a:t>
            </a:r>
          </a:p>
          <a:p>
            <a:pPr lvl="1" indent="0">
              <a:buClr>
                <a:schemeClr val="tx1"/>
              </a:buClr>
              <a:buNone/>
            </a:pPr>
            <a:r>
              <a:rPr lang="en-US" sz="2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v. 27 </a:t>
            </a:r>
            <a:r>
              <a:rPr lang="en-US" sz="29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 “</a:t>
            </a:r>
            <a:r>
              <a:rPr lang="en-US" sz="29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Now you are the body of Christ, and members individually</a:t>
            </a:r>
            <a:r>
              <a:rPr lang="en-US" sz="29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r>
              <a:rPr lang="en-US" sz="29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”</a:t>
            </a:r>
            <a:endParaRPr lang="en-US" sz="29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124200" y="2819400"/>
            <a:ext cx="5791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V="1">
            <a:off x="3719369" y="4191000"/>
            <a:ext cx="4662631" cy="2886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914400" y="4648200"/>
            <a:ext cx="762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4495800" y="5181600"/>
            <a:ext cx="4267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914400" y="5638800"/>
            <a:ext cx="1295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4191000" y="6172200"/>
            <a:ext cx="2819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914400" y="6629400"/>
            <a:ext cx="3276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364534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600200"/>
          </a:xfrm>
        </p:spPr>
        <p:txBody>
          <a:bodyPr/>
          <a:lstStyle/>
          <a:p>
            <a:pPr algn="ctr"/>
            <a:r>
              <a:rPr lang="en-US" b="1" dirty="0" smtClean="0"/>
              <a:t>Bible Teaching on </a:t>
            </a:r>
            <a:r>
              <a:rPr lang="en-US" b="1" dirty="0"/>
              <a:t>Differences </a:t>
            </a:r>
            <a:r>
              <a:rPr lang="en-US" b="1" dirty="0" smtClean="0"/>
              <a:t>between </a:t>
            </a:r>
            <a:r>
              <a:rPr lang="en-US" b="1" dirty="0"/>
              <a:t>Individual &amp; Church Action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marL="457200" indent="-457200" algn="l"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33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</a:t>
            </a:r>
            <a:r>
              <a:rPr lang="en-US" sz="33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Timothy 5</a:t>
            </a:r>
            <a:r>
              <a:rPr lang="en-US" sz="33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:3-16</a:t>
            </a:r>
            <a:endParaRPr lang="en-US" sz="3300" b="1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61963" lvl="1" indent="0"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sz="2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</a:t>
            </a:r>
            <a:r>
              <a:rPr lang="en-US" sz="29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900" b="1" baseline="30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</a:t>
            </a:r>
            <a:r>
              <a:rPr lang="en-US" sz="2900" b="1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  <a:r>
              <a:rPr lang="en-US" sz="2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Honor widows who are really </a:t>
            </a:r>
            <a:r>
              <a:rPr lang="en-US" sz="29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widows.</a:t>
            </a:r>
            <a:r>
              <a:rPr lang="en-US" sz="2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  <a:r>
              <a:rPr lang="en-US" sz="2900" b="1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4 </a:t>
            </a:r>
            <a:r>
              <a:rPr lang="en-US" sz="2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But if any widow has children or grandchildren, let them first learn to show piety at home and to repay their parents; for this is good and acceptable before God… </a:t>
            </a:r>
            <a:r>
              <a:rPr lang="en-US" sz="2900" b="1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8 </a:t>
            </a:r>
            <a:r>
              <a:rPr lang="en-US" sz="2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But if anyone does not provide for his own, and especially for those of his household, he has denied the faith and is worse than an unbeliever</a:t>
            </a:r>
            <a:r>
              <a:rPr lang="en-US" sz="29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</a:p>
          <a:p>
            <a:pPr marL="461963" lvl="1" indent="0">
              <a:lnSpc>
                <a:spcPct val="98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sz="29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 </a:t>
            </a:r>
            <a:r>
              <a:rPr lang="en-US" sz="2900" b="1" baseline="30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16</a:t>
            </a:r>
            <a:r>
              <a:rPr lang="en-US" sz="2900" b="1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  <a:r>
              <a:rPr lang="en-US" sz="2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If any </a:t>
            </a:r>
            <a:r>
              <a:rPr lang="en-US" sz="29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believing man</a:t>
            </a:r>
            <a:r>
              <a:rPr lang="en-US" sz="2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9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or woman </a:t>
            </a:r>
            <a:r>
              <a:rPr lang="en-US" sz="2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has widows, let them relieve them, and do not let </a:t>
            </a:r>
            <a:r>
              <a:rPr lang="en-US" sz="29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church</a:t>
            </a:r>
            <a:r>
              <a:rPr lang="en-US" sz="2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be burdened, that </a:t>
            </a:r>
            <a:r>
              <a:rPr lang="en-US" sz="29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it</a:t>
            </a:r>
            <a:r>
              <a:rPr lang="en-US" sz="29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may relieve those who are really widows</a:t>
            </a:r>
            <a:r>
              <a:rPr lang="en-US" sz="29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1371600" y="5867400"/>
            <a:ext cx="4495800" cy="288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7848600" y="5867400"/>
            <a:ext cx="1295400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457200" y="6324600"/>
            <a:ext cx="1828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3124200" y="6324600"/>
            <a:ext cx="50292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206168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 anchor="ctr"/>
          <a:lstStyle/>
          <a:p>
            <a:pPr algn="ctr"/>
            <a:r>
              <a:rPr lang="en-US" b="1" dirty="0" smtClean="0"/>
              <a:t>Bible Requires Some Responsibilities Be Fulfilled by Individuals</a:t>
            </a:r>
            <a:endParaRPr lang="en-US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9067800" cy="5257800"/>
          </a:xfrm>
        </p:spPr>
        <p:txBody>
          <a:bodyPr/>
          <a:lstStyle/>
          <a:p>
            <a:pPr marL="346075" indent="-346075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Ephesians 5: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22-31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 duties of husbands &amp; wives</a:t>
            </a:r>
          </a:p>
          <a:p>
            <a:pPr marL="692150" lvl="1" indent="-346075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0000"/>
              <a:buFont typeface="Wingdings" charset="2"/>
              <a:buChar char="§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Could church collectively fulfill those responsibilities?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346075" indent="-346075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Ephesians 4:28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 labor for financial gain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692150" lvl="1" indent="-346075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0000"/>
              <a:buFont typeface="Wingdings" charset="2"/>
              <a:buChar char="§"/>
            </a:pP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Could church collectively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engage in business for gain?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346075" indent="-346075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Matthew 25:31-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46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 responsibility to meet needs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692150" lvl="1" indent="-346075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0000"/>
              <a:buFont typeface="Wingdings" charset="2"/>
              <a:buChar char="§"/>
            </a:pP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Could church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fund institutions to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fulfill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individual duties?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346075" indent="-346075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James 1:22-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27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– obedience is required of individual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692150" lvl="1" indent="-346075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0000"/>
              <a:buFont typeface="Wingdings" charset="2"/>
              <a:buChar char="§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Can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church collectively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fulfill obedience for individuals?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346075" indent="-346075" algn="l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Romans 14:12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– each one must answer in Judgment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692150" lvl="1" indent="-346075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0000"/>
              <a:buFont typeface="Wingdings" charset="2"/>
              <a:buChar char="§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Could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church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answer for individual at Judgment day?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63527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600200"/>
          </a:xfrm>
        </p:spPr>
        <p:txBody>
          <a:bodyPr anchor="ctr"/>
          <a:lstStyle/>
          <a:p>
            <a:pPr algn="ctr"/>
            <a:r>
              <a:rPr lang="en-US" b="1" dirty="0" smtClean="0"/>
              <a:t>Bible Requires Some Responsibilities Be Fulfilled by Church Collectively</a:t>
            </a:r>
            <a:endParaRPr lang="en-U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915400" cy="4953000"/>
          </a:xfrm>
        </p:spPr>
        <p:txBody>
          <a:bodyPr/>
          <a:lstStyle/>
          <a:p>
            <a:pPr marL="346075" indent="-346075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36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</a:t>
            </a:r>
            <a:r>
              <a:rPr lang="en-US" sz="3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Corinthians 5:4-5</a:t>
            </a:r>
          </a:p>
          <a:p>
            <a:pPr marL="1162050" lvl="1" indent="-457200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0000"/>
              <a:buFont typeface="Wingdings" charset="2"/>
              <a:buChar char="Ø"/>
            </a:pP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ction of disciplining </a:t>
            </a: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saints</a:t>
            </a:r>
          </a:p>
          <a:p>
            <a:pPr marL="346075" indent="-346075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36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Hebrews 10:</a:t>
            </a:r>
            <a:r>
              <a:rPr lang="en-US" sz="3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25</a:t>
            </a:r>
            <a:endParaRPr lang="en-US" sz="36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1162050" lvl="1" indent="-457200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0000"/>
              <a:buFont typeface="Wingdings" charset="2"/>
              <a:buChar char="Ø"/>
            </a:pP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rovision for assembling </a:t>
            </a: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as church</a:t>
            </a:r>
          </a:p>
          <a:p>
            <a:pPr marL="346075" indent="-346075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36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</a:t>
            </a:r>
            <a:r>
              <a:rPr lang="en-US" sz="3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Corinthians </a:t>
            </a:r>
            <a:r>
              <a:rPr lang="en-US" sz="36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11:20-</a:t>
            </a:r>
            <a:r>
              <a:rPr lang="en-US" sz="3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27</a:t>
            </a:r>
            <a:endParaRPr lang="en-US" sz="36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1162050" lvl="1" indent="-457200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0000"/>
              <a:buFont typeface="Wingdings" charset="2"/>
              <a:buChar char="Ø"/>
            </a:pP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aking provision </a:t>
            </a: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for 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Lord’s Supper</a:t>
            </a:r>
            <a:endParaRPr lang="en-US" sz="3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346075" indent="-346075" algn="l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/>
              <a:buChar char="•"/>
            </a:pPr>
            <a:r>
              <a:rPr lang="en-US" sz="3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 Peter 5:1-3</a:t>
            </a:r>
            <a:endParaRPr lang="en-US" sz="36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1162050" lvl="1" indent="-457200"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0000"/>
              <a:buFont typeface="Wingdings" charset="2"/>
              <a:buChar char="Ø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Oversight of church by elder of local church</a:t>
            </a:r>
            <a:endParaRPr lang="en-US" sz="3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76084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pPr algn="ctr"/>
            <a:r>
              <a:rPr lang="en-US" sz="4300" b="1" dirty="0" smtClean="0"/>
              <a:t>Bible Authorizes Both Individuals &amp; Church to Meet Some Responsibilities</a:t>
            </a:r>
            <a:endParaRPr lang="en-US" sz="43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marL="404813" indent="-404813" algn="l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sz="36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Teaching the 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Gospel</a:t>
            </a:r>
          </a:p>
          <a:p>
            <a:pPr marL="1109663" lvl="1" indent="-404813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Individuals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Peter 3: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15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1109663" lvl="1" indent="-404813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Church collectively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Timothy 3:15</a:t>
            </a: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404813" indent="-404813" algn="l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sz="36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Support for those preaching the 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gospel</a:t>
            </a:r>
          </a:p>
          <a:p>
            <a:pPr marL="1109663" lvl="1" indent="-404813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Individuals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Galatians 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6: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1109663" lvl="1" indent="-404813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Church collectively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Philippians 1:5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: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14-18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3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04813" indent="-404813" algn="l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/>
              <a:buChar char="•"/>
            </a:pPr>
            <a:r>
              <a:rPr lang="en-US" sz="3600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Worship</a:t>
            </a:r>
          </a:p>
          <a:p>
            <a:pPr marL="1109663" lvl="1" indent="-404813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Individuals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Acts 16:25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James 5:13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1109663" lvl="1" indent="-404813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Church collectively (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Acts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20:7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Cor.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11:17-34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3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18645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algn="ctr"/>
            <a:r>
              <a:rPr lang="en-US" sz="4800" b="1" dirty="0"/>
              <a:t>Distinguishing Treasuries</a:t>
            </a: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2400" y="1646238"/>
            <a:ext cx="4040188" cy="639762"/>
          </a:xfrm>
        </p:spPr>
        <p:txBody>
          <a:bodyPr/>
          <a:lstStyle/>
          <a:p>
            <a:r>
              <a:rPr lang="en-US" sz="3400" dirty="0" smtClean="0">
                <a:solidFill>
                  <a:srgbClr val="66FFFF"/>
                </a:solidFill>
              </a:rPr>
              <a:t>CHURCH</a:t>
            </a:r>
            <a:endParaRPr lang="en-US" sz="3400" dirty="0">
              <a:solidFill>
                <a:srgbClr val="66FFFF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152400" y="2373312"/>
            <a:ext cx="4040188" cy="3951288"/>
          </a:xfrm>
        </p:spPr>
        <p:txBody>
          <a:bodyPr/>
          <a:lstStyle/>
          <a:p>
            <a:pPr marL="457200" indent="-457200" algn="l">
              <a:buClr>
                <a:srgbClr val="66FFFF"/>
              </a:buClr>
              <a:buFont typeface="Arial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Raising </a:t>
            </a: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money (</a:t>
            </a:r>
            <a:r>
              <a:rPr lang="en-US" sz="3200" b="1" i="1" dirty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</a:t>
            </a:r>
            <a:r>
              <a:rPr lang="en-US" sz="3200" b="1" i="1" dirty="0" smtClean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Cor. </a:t>
            </a:r>
            <a:r>
              <a:rPr lang="en-US" sz="3200" b="1" i="1" dirty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16:1-2</a:t>
            </a: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457200" indent="-457200" algn="l">
              <a:buClr>
                <a:srgbClr val="66FFFF"/>
              </a:buClr>
              <a:buFont typeface="Arial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Oversight of money (</a:t>
            </a:r>
            <a:r>
              <a:rPr lang="en-US" sz="3200" b="1" i="1" dirty="0" smtClean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Acts 5:1-5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sz="3200" b="1" i="1" dirty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11:</a:t>
            </a:r>
            <a:r>
              <a:rPr lang="en-US" sz="3200" b="1" i="1" dirty="0" smtClean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30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...</a:t>
            </a: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Use of money...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645025" y="1646238"/>
            <a:ext cx="4498975" cy="639762"/>
          </a:xfrm>
        </p:spPr>
        <p:txBody>
          <a:bodyPr/>
          <a:lstStyle/>
          <a:p>
            <a:r>
              <a:rPr lang="en-US" sz="3400" dirty="0" smtClean="0">
                <a:solidFill>
                  <a:srgbClr val="FF8000"/>
                </a:solidFill>
              </a:rPr>
              <a:t>INDIVIDUAL SAINT</a:t>
            </a:r>
            <a:endParaRPr lang="en-US" sz="3400" dirty="0">
              <a:solidFill>
                <a:srgbClr val="FF8000"/>
              </a:solidFill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quarter" idx="4"/>
          </p:nvPr>
        </p:nvSpPr>
        <p:spPr>
          <a:xfrm>
            <a:off x="4648200" y="2362200"/>
            <a:ext cx="4270375" cy="3951288"/>
          </a:xfrm>
        </p:spPr>
        <p:txBody>
          <a:bodyPr/>
          <a:lstStyle/>
          <a:p>
            <a:pPr marL="457200" indent="-457200" algn="l">
              <a:buClr>
                <a:srgbClr val="FF8000"/>
              </a:buClr>
              <a:buFont typeface="Arial"/>
              <a:buChar char="•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Raising </a:t>
            </a: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money (</a:t>
            </a:r>
            <a:r>
              <a:rPr lang="en-US" sz="3200" b="1" i="1" dirty="0" smtClean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Eph. </a:t>
            </a:r>
            <a:r>
              <a:rPr lang="en-US" sz="3200" b="1" i="1" dirty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4:28</a:t>
            </a: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457200" indent="-457200" algn="l">
              <a:buClr>
                <a:srgbClr val="FF8000"/>
              </a:buClr>
              <a:buFont typeface="Arial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Oversight of money (</a:t>
            </a:r>
            <a:r>
              <a:rPr lang="en-US" sz="3200" b="1" i="1" dirty="0">
                <a:solidFill>
                  <a:srgbClr val="FFFF99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Acts 5:4</a:t>
            </a: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marL="457200" indent="-457200" algn="l">
              <a:buClr>
                <a:srgbClr val="FF8000"/>
              </a:buClr>
              <a:buFont typeface="Arial"/>
              <a:buChar char="•"/>
            </a:pPr>
            <a:r>
              <a:rPr lang="en-US" sz="32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Use of money...</a:t>
            </a:r>
          </a:p>
        </p:txBody>
      </p:sp>
    </p:spTree>
    <p:extLst>
      <p:ext uri="{BB962C8B-B14F-4D97-AF65-F5344CB8AC3E}">
        <p14:creationId xmlns:p14="http://schemas.microsoft.com/office/powerpoint/2010/main" val="10589909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8435" grpId="0" build="p" autoUpdateAnimBg="0"/>
      <p:bldP spid="3" grpId="0" build="p"/>
      <p:bldP spid="1843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43913" cy="1546225"/>
          </a:xfrm>
          <a:ln/>
          <a:effectLst>
            <a:outerShdw blurRad="12700" dist="7184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5400" b="1" dirty="0" smtClean="0">
                <a:latin typeface="Times New Roman Bold" charset="0"/>
                <a:cs typeface="Times New Roman Bold" charset="0"/>
                <a:sym typeface="Times New Roman Bold" charset="0"/>
              </a:rPr>
              <a:t>Matthew </a:t>
            </a:r>
            <a:r>
              <a:rPr lang="en-US" altLang="en-US" sz="5400" b="1" dirty="0">
                <a:latin typeface="Times New Roman Bold" charset="0"/>
                <a:cs typeface="Times New Roman Bold" charset="0"/>
                <a:sym typeface="Times New Roman Bold" charset="0"/>
              </a:rPr>
              <a:t>2</a:t>
            </a:r>
            <a:r>
              <a:rPr lang="en-US" altLang="en-US" sz="5400" b="1" dirty="0" smtClean="0">
                <a:latin typeface="Times New Roman Bold" charset="0"/>
                <a:cs typeface="Times New Roman Bold" charset="0"/>
                <a:sym typeface="Times New Roman Bold" charset="0"/>
              </a:rPr>
              <a:t>1:23-25</a:t>
            </a:r>
            <a:endParaRPr lang="en-US" altLang="en-US" sz="5400" b="1" dirty="0">
              <a:latin typeface="Times New Roman Bold" charset="0"/>
              <a:ea typeface="ヒラギノ明朝 ProN W6" charset="0"/>
              <a:cs typeface="ヒラギノ明朝 ProN W6" charset="0"/>
              <a:sym typeface="Times New Roman Bold" charset="0"/>
            </a:endParaRPr>
          </a:p>
        </p:txBody>
      </p:sp>
      <p:sp>
        <p:nvSpPr>
          <p:cNvPr id="5122" name="Rectangle 2"/>
          <p:cNvSpPr>
            <a:spLocks/>
          </p:cNvSpPr>
          <p:nvPr/>
        </p:nvSpPr>
        <p:spPr bwMode="auto">
          <a:xfrm>
            <a:off x="381000" y="1447800"/>
            <a:ext cx="83947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1600"/>
              </a:spcBef>
            </a:pPr>
            <a:r>
              <a:rPr lang="en-US" sz="3400" b="1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23 </a:t>
            </a:r>
            <a:r>
              <a:rPr 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Now when He came into the temple, the chief priests and the elders of the people confronted Him as He was teaching, and said, “</a:t>
            </a:r>
            <a:r>
              <a:rPr lang="en-US" sz="3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By what authority are You doing these things?</a:t>
            </a:r>
            <a:r>
              <a:rPr lang="en-US" sz="3400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</a:t>
            </a:r>
            <a:r>
              <a:rPr lang="en-US" sz="3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who gave You this authority?</a:t>
            </a:r>
            <a:r>
              <a:rPr 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 </a:t>
            </a:r>
            <a:r>
              <a:rPr lang="en-US" sz="3400" b="1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24 </a:t>
            </a:r>
            <a:r>
              <a:rPr 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But Jesus answered and said to them, “I also will ask you one thing, which if you tell Me, I likewise will tell you by what authority I do </a:t>
            </a:r>
            <a:r>
              <a:rPr 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these things:  </a:t>
            </a:r>
            <a:r>
              <a:rPr lang="en-US" sz="3400" b="1" baseline="30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25</a:t>
            </a:r>
            <a:r>
              <a:rPr lang="en-US" sz="3400" b="1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4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 baptism of John—where was it from? From heaven or from men?</a:t>
            </a:r>
            <a:r>
              <a:rPr 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34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76200" y="2209800"/>
            <a:ext cx="8991600" cy="2209800"/>
          </a:xfrm>
          <a:prstGeom prst="ellipse">
            <a:avLst/>
          </a:prstGeom>
          <a:solidFill>
            <a:srgbClr val="336699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600" b="1" i="1" dirty="0" smtClean="0">
                <a:solidFill>
                  <a:srgbClr val="FFFF00"/>
                </a:solidFill>
                <a:latin typeface="Times New Roman" charset="0"/>
                <a:cs typeface="Times New Roman" charset="0"/>
                <a:sym typeface="Times New Roman" charset="0"/>
              </a:rPr>
              <a:t>“By what authority are you doing these things?”</a:t>
            </a:r>
            <a:endParaRPr kumimoji="0" lang="en-US" sz="46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n-lt"/>
              <a:sym typeface="Gill Sans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0" y="4777495"/>
            <a:ext cx="9144000" cy="2057400"/>
          </a:xfrm>
          <a:prstGeom prst="roundRect">
            <a:avLst/>
          </a:prstGeom>
          <a:solidFill>
            <a:srgbClr val="680000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8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  <a:sym typeface="Times New Roman" charset="0"/>
              </a:rPr>
              <a:t>Jesus gave the only options:</a:t>
            </a:r>
          </a:p>
          <a:p>
            <a:r>
              <a:rPr lang="en-US" altLang="en-US" sz="4800" b="1" dirty="0" smtClean="0">
                <a:solidFill>
                  <a:srgbClr val="FFFF99"/>
                </a:solidFill>
                <a:latin typeface="Times New Roman" charset="0"/>
                <a:cs typeface="Times New Roman" charset="0"/>
                <a:sym typeface="Times New Roman" charset="0"/>
              </a:rPr>
              <a:t>“From heaven or from men?”</a:t>
            </a:r>
            <a:endParaRPr lang="en-US" sz="48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792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36650"/>
          </a:xfrm>
        </p:spPr>
        <p:txBody>
          <a:bodyPr/>
          <a:lstStyle/>
          <a:p>
            <a:r>
              <a:rPr lang="en-US" altLang="en-US" b="1" dirty="0"/>
              <a:t>Jesus Spoke of Scripture as...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791200"/>
          </a:xfrm>
        </p:spPr>
        <p:txBody>
          <a:bodyPr/>
          <a:lstStyle/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Authoritative: </a:t>
            </a:r>
            <a:r>
              <a:rPr lang="en-US" altLang="en-US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“It is written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”</a:t>
            </a: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Inspired:</a:t>
            </a:r>
            <a:r>
              <a:rPr lang="en-US" altLang="en-US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“… every word that proceeds from </a:t>
            </a:r>
            <a:r>
              <a:rPr lang="en-US" altLang="en-US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mouth of </a:t>
            </a:r>
            <a:r>
              <a:rPr lang="en-US" altLang="en-US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God”</a:t>
            </a:r>
            <a:endParaRPr lang="en-US" altLang="en-US" i="1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Harmonious: </a:t>
            </a:r>
            <a:r>
              <a:rPr lang="en-US" altLang="en-US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“Again it is written”</a:t>
            </a: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 was originally stated</a:t>
            </a: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</a:t>
            </a: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especting its context</a:t>
            </a:r>
            <a:endParaRPr lang="en-US" alt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Understandable</a:t>
            </a:r>
            <a:endParaRPr lang="en-US" alt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Practical</a:t>
            </a:r>
          </a:p>
          <a:p>
            <a:pPr marL="404813" indent="-347663" algn="l">
              <a:buClr>
                <a:srgbClr val="FFFF00"/>
              </a:buClr>
              <a:buFont typeface="Arial"/>
              <a:buChar char="•"/>
            </a:pPr>
            <a:r>
              <a:rPr lang="en-US" alt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Having the purpose of glorifying God, not serving to justify selfish desires</a:t>
            </a:r>
            <a:endParaRPr lang="en-US" alt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795007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2057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 smtClean="0"/>
              <a:t>Matthew 28:18-20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85344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ts val="500"/>
              </a:spcBef>
              <a:spcAft>
                <a:spcPts val="500"/>
              </a:spcAft>
            </a:pP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18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And Jesus came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spoke to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them, saying,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</a:t>
            </a:r>
            <a:r>
              <a:rPr lang="en-US" alt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All </a:t>
            </a:r>
            <a:r>
              <a:rPr lang="en-US" altLang="en-US" sz="3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authority </a:t>
            </a:r>
            <a:r>
              <a:rPr lang="en-US" alt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has </a:t>
            </a:r>
            <a:r>
              <a:rPr lang="en-US" altLang="en-US" sz="3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been given </a:t>
            </a:r>
            <a:r>
              <a:rPr lang="en-US" altLang="en-US" sz="3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Me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heaven and on earth. </a:t>
            </a: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19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Go </a:t>
            </a:r>
            <a:r>
              <a:rPr lang="en-US" altLang="en-US" sz="3400" u="sng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therefore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</a:t>
            </a:r>
            <a:r>
              <a:rPr lang="en-US" altLang="en-US" sz="3400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make disciples of all the nations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baptizing them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name of the Father and of the Son and of the Holy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Spirit, </a:t>
            </a:r>
            <a:r>
              <a:rPr lang="en-US" altLang="en-US" sz="34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20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sz="3400" b="1" u="sng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teaching them</a:t>
            </a:r>
            <a:r>
              <a:rPr lang="en-US" altLang="en-US" sz="3400" b="1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observe all things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that I have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commanded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you;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and lo, I am with you always, even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</a:t>
            </a:r>
            <a:r>
              <a:rPr lang="en-US" altLang="en-US" sz="34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end of the </a:t>
            </a:r>
            <a:r>
              <a:rPr lang="en-US" altLang="en-US" sz="3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age.”</a:t>
            </a:r>
          </a:p>
        </p:txBody>
      </p:sp>
    </p:spTree>
    <p:extLst>
      <p:ext uri="{BB962C8B-B14F-4D97-AF65-F5344CB8AC3E}">
        <p14:creationId xmlns:p14="http://schemas.microsoft.com/office/powerpoint/2010/main" val="29046556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52550"/>
            <a:ext cx="7772400" cy="2381250"/>
          </a:xfrm>
        </p:spPr>
        <p:txBody>
          <a:bodyPr anchor="ctr"/>
          <a:lstStyle/>
          <a:p>
            <a:pPr algn="ctr"/>
            <a:r>
              <a:rPr lang="en-US" sz="7200" b="1" i="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Individual vs. Collective Action</a:t>
            </a:r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686800" cy="3124200"/>
          </a:xfrm>
        </p:spPr>
        <p:txBody>
          <a:bodyPr anchor="ctr"/>
          <a:lstStyle/>
          <a:p>
            <a:r>
              <a:rPr lang="en-US" sz="4000" b="1" i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 there a difference between the church and individual Christians?</a:t>
            </a:r>
          </a:p>
          <a:p>
            <a:r>
              <a:rPr lang="en-US" sz="4000" b="1" i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Can the church do collectively whatever individuals can do separately?</a:t>
            </a:r>
            <a:endParaRPr lang="en-US" sz="36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0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 smtClean="0">
                <a:solidFill>
                  <a:srgbClr val="FFFF66"/>
                </a:solidFill>
                <a:latin typeface="Times New Roman"/>
                <a:cs typeface="Times New Roman"/>
              </a:rPr>
              <a:t>Applying the Principles</a:t>
            </a:r>
            <a:endParaRPr lang="en-US" sz="6000" b="1" i="1" dirty="0">
              <a:solidFill>
                <a:srgbClr val="FFFF66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52777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ctr"/>
            <a:r>
              <a:rPr lang="en-US" sz="5200" b="1" dirty="0"/>
              <a:t>Case For No Distinction Stated </a:t>
            </a:r>
          </a:p>
        </p:txBody>
      </p:sp>
    </p:spTree>
    <p:extLst>
      <p:ext uri="{BB962C8B-B14F-4D97-AF65-F5344CB8AC3E}">
        <p14:creationId xmlns:p14="http://schemas.microsoft.com/office/powerpoint/2010/main" val="3492283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153400" cy="5078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They say it is alright for Christians to support colleges but that it is wrong for a church to do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so. Thus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, they make a difference between Christian duties and church duties, Christian responsibilities and church responsibilities, Christian work and church work, all of which is absurd on its face</a:t>
            </a:r>
            <a:r>
              <a:rPr lang="ja-JP" alt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sz="3600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G. C. Brewer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600" i="1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 Harding College Lectures</a:t>
            </a:r>
            <a:r>
              <a:rPr lang="en-US" sz="3600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6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</a:t>
            </a:r>
            <a:r>
              <a:rPr lang="en-US" sz="3600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r>
              <a:rPr lang="en-US" sz="36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113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600" b="1" dirty="0" smtClean="0">
                <a:solidFill>
                  <a:srgbClr val="FF8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1947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29563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52400" y="76200"/>
            <a:ext cx="8839200" cy="6694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In view of all that has been said above, it is now possible to state </a:t>
            </a:r>
            <a:r>
              <a:rPr lang="en-US" sz="3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principle. Any </a:t>
            </a:r>
            <a:r>
              <a:rPr lang="ja-JP" alt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‘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good work</a:t>
            </a:r>
            <a:r>
              <a:rPr lang="ja-JP" alt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’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which the individual, as a Christian, is obligated to support financially, the church is equally obligated to support </a:t>
            </a:r>
            <a:r>
              <a:rPr lang="en-US" sz="3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financially. There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has been a great deal of talk about what the individual can do in supporting good works and what the church cannot do in supporting the same good </a:t>
            </a:r>
            <a:r>
              <a:rPr lang="en-US" sz="3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works. No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such distinction is taught in the </a:t>
            </a:r>
            <a:r>
              <a:rPr lang="en-US" sz="3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scriptures. If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it is a good work, which the Lord wants done, the obligation falls equally upon individuals and upon the church, for individuals are the church</a:t>
            </a:r>
            <a:r>
              <a:rPr lang="ja-JP" alt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sz="3300" dirty="0" err="1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Batsell</a:t>
            </a:r>
            <a:r>
              <a:rPr lang="en-US" sz="3300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Barrett Baxter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300" i="1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Questions &amp; Issues of the </a:t>
            </a:r>
            <a:r>
              <a:rPr lang="en-US" sz="3300" i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Day, p. 23</a:t>
            </a:r>
            <a:r>
              <a:rPr lang="en-US" sz="3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300" b="1" dirty="0" smtClean="0">
                <a:solidFill>
                  <a:srgbClr val="FF8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1963</a:t>
            </a:r>
            <a:r>
              <a:rPr lang="en-US" sz="33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3300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33164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6200" y="152400"/>
            <a:ext cx="8991600" cy="6370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There are those who try to distinguish between the work of the church and the work of Christians, indicating one to be divine, the other human.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This 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is fallacious reasoning.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 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church is composed of Christians; what the church does, Christians do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; what 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Christians do, the church does, generally speaking. 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We 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cannot separate the Christian</a:t>
            </a:r>
            <a:r>
              <a:rPr lang="ja-JP" alt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’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 work from the work of the church…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. Actually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, we may say that whatever is the duty of a Christian is the duty of a congregation of Christians</a:t>
            </a:r>
            <a:r>
              <a:rPr lang="ja-JP" alt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”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V. E. Howard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400" i="1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Institutionalism, Orphan Homes and Church Cooperation</a:t>
            </a:r>
            <a:r>
              <a:rPr lang="en-US" sz="3400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, pp. 6-</a:t>
            </a:r>
            <a:r>
              <a:rPr lang="en-US" sz="34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7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400" b="1" dirty="0" smtClean="0">
                <a:solidFill>
                  <a:srgbClr val="FF8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1958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3400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56835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Title Slide - No Graphic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 - No Graphics">
      <a:majorFont>
        <a:latin typeface="Times New Roman"/>
        <a:ea typeface="ヒラギノ明朝 ProN W3"/>
        <a:cs typeface="ヒラギノ明朝 ProN W3"/>
      </a:majorFont>
      <a:minorFont>
        <a:latin typeface="Times New Roman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- No 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34795</TotalTime>
  <Pages>0</Pages>
  <Words>995</Words>
  <Characters>0</Characters>
  <Application>Microsoft Macintosh PowerPoint</Application>
  <PresentationFormat>On-screen Show (4:3)</PresentationFormat>
  <Lines>0</Lines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- Title Slide - No Graphics</vt:lpstr>
      <vt:lpstr>By What Authority…?  Application: Individual vs. Collective Action</vt:lpstr>
      <vt:lpstr>Matthew 21:23-25</vt:lpstr>
      <vt:lpstr>Jesus Spoke of Scripture as...</vt:lpstr>
      <vt:lpstr>Matthew 28:18-20</vt:lpstr>
      <vt:lpstr>Individual vs. Collective Action</vt:lpstr>
      <vt:lpstr>Case For No Distinction Stated </vt:lpstr>
      <vt:lpstr>PowerPoint Presentation</vt:lpstr>
      <vt:lpstr>PowerPoint Presentation</vt:lpstr>
      <vt:lpstr>PowerPoint Presentation</vt:lpstr>
      <vt:lpstr>PowerPoint Presentation</vt:lpstr>
      <vt:lpstr>Bible Teaching on Differences between Individual &amp; Church Action</vt:lpstr>
      <vt:lpstr>Bible Teaching on Differences between Individual &amp; Church Action</vt:lpstr>
      <vt:lpstr>Bible Teaching on Differences between Individual &amp; Church Action</vt:lpstr>
      <vt:lpstr>Bible Requires Some Responsibilities Be Fulfilled by Individuals</vt:lpstr>
      <vt:lpstr>Bible Requires Some Responsibilities Be Fulfilled by Church Collectively</vt:lpstr>
      <vt:lpstr>Bible Authorizes Both Individuals &amp; Church to Meet Some Responsibilities</vt:lpstr>
      <vt:lpstr>Distinguishing Treasuries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_Master</dc:title>
  <dc:subject/>
  <dc:creator>Harry Osborne</dc:creator>
  <cp:keywords/>
  <dc:description/>
  <cp:lastModifiedBy>Harry Osborne</cp:lastModifiedBy>
  <cp:revision>93</cp:revision>
  <dcterms:modified xsi:type="dcterms:W3CDTF">2017-07-16T12:09:57Z</dcterms:modified>
  <cp:category/>
</cp:coreProperties>
</file>