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3" r:id="rId3"/>
    <p:sldId id="260" r:id="rId4"/>
    <p:sldId id="261" r:id="rId5"/>
    <p:sldId id="262" r:id="rId6"/>
    <p:sldId id="263" r:id="rId7"/>
    <p:sldId id="257" r:id="rId8"/>
    <p:sldId id="258" r:id="rId9"/>
    <p:sldId id="259" r:id="rId10"/>
    <p:sldId id="264" r:id="rId11"/>
    <p:sldId id="265" r:id="rId12"/>
    <p:sldId id="266" r:id="rId13"/>
    <p:sldId id="267" r:id="rId14"/>
    <p:sldId id="268" r:id="rId15"/>
    <p:sldId id="269" r:id="rId16"/>
    <p:sldId id="271" r:id="rId17"/>
    <p:sldId id="272" r:id="rId18"/>
    <p:sldId id="274"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A345"/>
    <a:srgbClr val="D2A345"/>
    <a:srgbClr val="000000"/>
    <a:srgbClr val="B5C7E7"/>
    <a:srgbClr val="8597B0"/>
    <a:srgbClr val="FEFACC"/>
    <a:srgbClr val="FFFFFF"/>
    <a:srgbClr val="2E3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1"/>
    <p:restoredTop sz="94666"/>
  </p:normalViewPr>
  <p:slideViewPr>
    <p:cSldViewPr snapToGrid="0" snapToObjects="1" showGuides="1">
      <p:cViewPr varScale="1">
        <p:scale>
          <a:sx n="104" d="100"/>
          <a:sy n="104" d="100"/>
        </p:scale>
        <p:origin x="368" y="200"/>
      </p:cViewPr>
      <p:guideLst>
        <p:guide orient="horz" pos="2184"/>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35791-F5B4-9146-BE5A-2CEF0BD46A57}" type="datetimeFigureOut">
              <a:rPr lang="en-US" smtClean="0"/>
              <a:t>7/23/17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EC28F-7ADC-9C41-82B0-7D910EF1DD64}" type="slidenum">
              <a:rPr lang="en-US" smtClean="0"/>
              <a:t>‹#›</a:t>
            </a:fld>
            <a:endParaRPr lang="en-US"/>
          </a:p>
        </p:txBody>
      </p:sp>
    </p:spTree>
    <p:extLst>
      <p:ext uri="{BB962C8B-B14F-4D97-AF65-F5344CB8AC3E}">
        <p14:creationId xmlns:p14="http://schemas.microsoft.com/office/powerpoint/2010/main" val="36704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CE11B4-707A-EB45-961C-93454DF56F6B}" type="datetimeFigureOut">
              <a:rPr lang="en-US" smtClean="0"/>
              <a:t>7/23/17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8456A-8E0C-944E-AAE3-E1F5B7F1F877}" type="slidenum">
              <a:rPr lang="en-US" smtClean="0"/>
              <a:t>‹#›</a:t>
            </a:fld>
            <a:endParaRPr lang="en-US"/>
          </a:p>
        </p:txBody>
      </p:sp>
    </p:spTree>
    <p:extLst>
      <p:ext uri="{BB962C8B-B14F-4D97-AF65-F5344CB8AC3E}">
        <p14:creationId xmlns:p14="http://schemas.microsoft.com/office/powerpoint/2010/main" val="161190790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E11B4-707A-EB45-961C-93454DF56F6B}" type="datetimeFigureOut">
              <a:rPr lang="en-US" smtClean="0"/>
              <a:t>7/23/17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8456A-8E0C-944E-AAE3-E1F5B7F1F877}" type="slidenum">
              <a:rPr lang="en-US" smtClean="0"/>
              <a:t>‹#›</a:t>
            </a:fld>
            <a:endParaRPr lang="en-US"/>
          </a:p>
        </p:txBody>
      </p:sp>
    </p:spTree>
    <p:extLst>
      <p:ext uri="{BB962C8B-B14F-4D97-AF65-F5344CB8AC3E}">
        <p14:creationId xmlns:p14="http://schemas.microsoft.com/office/powerpoint/2010/main" val="164221535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E11B4-707A-EB45-961C-93454DF56F6B}" type="datetimeFigureOut">
              <a:rPr lang="en-US" smtClean="0"/>
              <a:t>7/23/17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8456A-8E0C-944E-AAE3-E1F5B7F1F877}" type="slidenum">
              <a:rPr lang="en-US" smtClean="0"/>
              <a:t>‹#›</a:t>
            </a:fld>
            <a:endParaRPr lang="en-US"/>
          </a:p>
        </p:txBody>
      </p:sp>
    </p:spTree>
    <p:extLst>
      <p:ext uri="{BB962C8B-B14F-4D97-AF65-F5344CB8AC3E}">
        <p14:creationId xmlns:p14="http://schemas.microsoft.com/office/powerpoint/2010/main" val="125358982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E11B4-707A-EB45-961C-93454DF56F6B}" type="datetimeFigureOut">
              <a:rPr lang="en-US" smtClean="0"/>
              <a:t>7/23/17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8456A-8E0C-944E-AAE3-E1F5B7F1F877}" type="slidenum">
              <a:rPr lang="en-US" smtClean="0"/>
              <a:t>‹#›</a:t>
            </a:fld>
            <a:endParaRPr lang="en-US"/>
          </a:p>
        </p:txBody>
      </p:sp>
    </p:spTree>
    <p:extLst>
      <p:ext uri="{BB962C8B-B14F-4D97-AF65-F5344CB8AC3E}">
        <p14:creationId xmlns:p14="http://schemas.microsoft.com/office/powerpoint/2010/main" val="82998604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CE11B4-707A-EB45-961C-93454DF56F6B}" type="datetimeFigureOut">
              <a:rPr lang="en-US" smtClean="0"/>
              <a:t>7/23/17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8456A-8E0C-944E-AAE3-E1F5B7F1F877}" type="slidenum">
              <a:rPr lang="en-US" smtClean="0"/>
              <a:t>‹#›</a:t>
            </a:fld>
            <a:endParaRPr lang="en-US"/>
          </a:p>
        </p:txBody>
      </p:sp>
    </p:spTree>
    <p:extLst>
      <p:ext uri="{BB962C8B-B14F-4D97-AF65-F5344CB8AC3E}">
        <p14:creationId xmlns:p14="http://schemas.microsoft.com/office/powerpoint/2010/main" val="166915424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CE11B4-707A-EB45-961C-93454DF56F6B}" type="datetimeFigureOut">
              <a:rPr lang="en-US" smtClean="0"/>
              <a:t>7/23/17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8456A-8E0C-944E-AAE3-E1F5B7F1F877}" type="slidenum">
              <a:rPr lang="en-US" smtClean="0"/>
              <a:t>‹#›</a:t>
            </a:fld>
            <a:endParaRPr lang="en-US"/>
          </a:p>
        </p:txBody>
      </p:sp>
    </p:spTree>
    <p:extLst>
      <p:ext uri="{BB962C8B-B14F-4D97-AF65-F5344CB8AC3E}">
        <p14:creationId xmlns:p14="http://schemas.microsoft.com/office/powerpoint/2010/main" val="89648134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CE11B4-707A-EB45-961C-93454DF56F6B}" type="datetimeFigureOut">
              <a:rPr lang="en-US" smtClean="0"/>
              <a:t>7/23/17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8456A-8E0C-944E-AAE3-E1F5B7F1F877}" type="slidenum">
              <a:rPr lang="en-US" smtClean="0"/>
              <a:t>‹#›</a:t>
            </a:fld>
            <a:endParaRPr lang="en-US"/>
          </a:p>
        </p:txBody>
      </p:sp>
    </p:spTree>
    <p:extLst>
      <p:ext uri="{BB962C8B-B14F-4D97-AF65-F5344CB8AC3E}">
        <p14:creationId xmlns:p14="http://schemas.microsoft.com/office/powerpoint/2010/main" val="41661402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CE11B4-707A-EB45-961C-93454DF56F6B}" type="datetimeFigureOut">
              <a:rPr lang="en-US" smtClean="0"/>
              <a:t>7/23/17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8456A-8E0C-944E-AAE3-E1F5B7F1F877}" type="slidenum">
              <a:rPr lang="en-US" smtClean="0"/>
              <a:t>‹#›</a:t>
            </a:fld>
            <a:endParaRPr lang="en-US"/>
          </a:p>
        </p:txBody>
      </p:sp>
    </p:spTree>
    <p:extLst>
      <p:ext uri="{BB962C8B-B14F-4D97-AF65-F5344CB8AC3E}">
        <p14:creationId xmlns:p14="http://schemas.microsoft.com/office/powerpoint/2010/main" val="123527937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E11B4-707A-EB45-961C-93454DF56F6B}" type="datetimeFigureOut">
              <a:rPr lang="en-US" smtClean="0"/>
              <a:t>7/23/17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8456A-8E0C-944E-AAE3-E1F5B7F1F877}" type="slidenum">
              <a:rPr lang="en-US" smtClean="0"/>
              <a:t>‹#›</a:t>
            </a:fld>
            <a:endParaRPr lang="en-US"/>
          </a:p>
        </p:txBody>
      </p:sp>
    </p:spTree>
    <p:extLst>
      <p:ext uri="{BB962C8B-B14F-4D97-AF65-F5344CB8AC3E}">
        <p14:creationId xmlns:p14="http://schemas.microsoft.com/office/powerpoint/2010/main" val="161605688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E11B4-707A-EB45-961C-93454DF56F6B}" type="datetimeFigureOut">
              <a:rPr lang="en-US" smtClean="0"/>
              <a:t>7/23/17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8456A-8E0C-944E-AAE3-E1F5B7F1F877}" type="slidenum">
              <a:rPr lang="en-US" smtClean="0"/>
              <a:t>‹#›</a:t>
            </a:fld>
            <a:endParaRPr lang="en-US"/>
          </a:p>
        </p:txBody>
      </p:sp>
    </p:spTree>
    <p:extLst>
      <p:ext uri="{BB962C8B-B14F-4D97-AF65-F5344CB8AC3E}">
        <p14:creationId xmlns:p14="http://schemas.microsoft.com/office/powerpoint/2010/main" val="184234897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E11B4-707A-EB45-961C-93454DF56F6B}" type="datetimeFigureOut">
              <a:rPr lang="en-US" smtClean="0"/>
              <a:t>7/23/17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8456A-8E0C-944E-AAE3-E1F5B7F1F877}" type="slidenum">
              <a:rPr lang="en-US" smtClean="0"/>
              <a:t>‹#›</a:t>
            </a:fld>
            <a:endParaRPr lang="en-US"/>
          </a:p>
        </p:txBody>
      </p:sp>
    </p:spTree>
    <p:extLst>
      <p:ext uri="{BB962C8B-B14F-4D97-AF65-F5344CB8AC3E}">
        <p14:creationId xmlns:p14="http://schemas.microsoft.com/office/powerpoint/2010/main" val="193994995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E11B4-707A-EB45-961C-93454DF56F6B}" type="datetimeFigureOut">
              <a:rPr lang="en-US" smtClean="0"/>
              <a:t>7/23/17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8456A-8E0C-944E-AAE3-E1F5B7F1F877}" type="slidenum">
              <a:rPr lang="en-US" smtClean="0"/>
              <a:t>‹#›</a:t>
            </a:fld>
            <a:endParaRPr lang="en-US"/>
          </a:p>
        </p:txBody>
      </p:sp>
    </p:spTree>
    <p:extLst>
      <p:ext uri="{BB962C8B-B14F-4D97-AF65-F5344CB8AC3E}">
        <p14:creationId xmlns:p14="http://schemas.microsoft.com/office/powerpoint/2010/main" val="207947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4402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062" r="12628" b="27854"/>
          <a:stretch/>
        </p:blipFill>
        <p:spPr>
          <a:xfrm>
            <a:off x="6258910" y="1209907"/>
            <a:ext cx="5675588" cy="1259652"/>
          </a:xfrm>
          <a:prstGeom prst="rect">
            <a:avLst/>
          </a:prstGeom>
        </p:spPr>
      </p:pic>
      <p:cxnSp>
        <p:nvCxnSpPr>
          <p:cNvPr id="8" name="Straight Connector 7"/>
          <p:cNvCxnSpPr/>
          <p:nvPr/>
        </p:nvCxnSpPr>
        <p:spPr>
          <a:xfrm flipV="1">
            <a:off x="7866993" y="2186480"/>
            <a:ext cx="1163692" cy="4927"/>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096704" y="2186480"/>
            <a:ext cx="2601984" cy="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ular Callout 13"/>
          <p:cNvSpPr/>
          <p:nvPr/>
        </p:nvSpPr>
        <p:spPr>
          <a:xfrm>
            <a:off x="9175534" y="4855778"/>
            <a:ext cx="2881330" cy="828677"/>
          </a:xfrm>
          <a:prstGeom prst="wedgeRectCallout">
            <a:avLst>
              <a:gd name="adj1" fmla="val 35354"/>
              <a:gd name="adj2" fmla="val -339987"/>
            </a:avLst>
          </a:prstGeom>
          <a:solidFill>
            <a:srgbClr val="FFFFFF">
              <a:alpha val="7451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“a calling”</a:t>
            </a:r>
            <a:endParaRPr lang="en-US" sz="4800" b="1" dirty="0">
              <a:solidFill>
                <a:srgbClr val="C00000"/>
              </a:solidFill>
            </a:endParaRPr>
          </a:p>
        </p:txBody>
      </p:sp>
      <p:sp>
        <p:nvSpPr>
          <p:cNvPr id="15" name="TextBox 14"/>
          <p:cNvSpPr txBox="1"/>
          <p:nvPr/>
        </p:nvSpPr>
        <p:spPr>
          <a:xfrm>
            <a:off x="430595" y="5657671"/>
            <a:ext cx="11268093" cy="1200329"/>
          </a:xfrm>
          <a:prstGeom prst="rect">
            <a:avLst/>
          </a:prstGeom>
          <a:noFill/>
          <a:ln w="38100">
            <a:noFill/>
          </a:ln>
        </p:spPr>
        <p:txBody>
          <a:bodyPr wrap="square" rtlCol="0">
            <a:spAutoFit/>
          </a:bodyPr>
          <a:lstStyle/>
          <a:p>
            <a:pPr algn="ctr"/>
            <a:r>
              <a:rPr lang="en-US" sz="3600" b="1" u="sng" dirty="0" smtClean="0">
                <a:ln>
                  <a:solidFill>
                    <a:srgbClr val="C00000"/>
                  </a:solidFill>
                </a:ln>
                <a:solidFill>
                  <a:schemeClr val="bg1"/>
                </a:solidFill>
              </a:rPr>
              <a:t>Church</a:t>
            </a:r>
            <a:r>
              <a:rPr lang="en-US" sz="3600" b="1" dirty="0" smtClean="0">
                <a:solidFill>
                  <a:schemeClr val="bg1"/>
                </a:solidFill>
              </a:rPr>
              <a:t>, therefore, means an assembly, a congregation, a community, or a gathering of “called ones.” </a:t>
            </a:r>
            <a:endParaRPr lang="en-US" sz="3600" b="1" dirty="0">
              <a:solidFill>
                <a:schemeClr val="bg1"/>
              </a:solidFill>
            </a:endParaRPr>
          </a:p>
        </p:txBody>
      </p:sp>
      <p:sp>
        <p:nvSpPr>
          <p:cNvPr id="16" name="TextBox 15"/>
          <p:cNvSpPr txBox="1"/>
          <p:nvPr/>
        </p:nvSpPr>
        <p:spPr>
          <a:xfrm>
            <a:off x="154610" y="1475885"/>
            <a:ext cx="6924107" cy="3416320"/>
          </a:xfrm>
          <a:prstGeom prst="rect">
            <a:avLst/>
          </a:prstGeom>
          <a:solidFill>
            <a:schemeClr val="bg2"/>
          </a:solidFill>
          <a:ln w="19050">
            <a:solidFill>
              <a:srgbClr val="D4D3B2"/>
            </a:solidFill>
          </a:ln>
        </p:spPr>
        <p:txBody>
          <a:bodyPr wrap="square" rtlCol="0">
            <a:spAutoFit/>
          </a:bodyPr>
          <a:lstStyle/>
          <a:p>
            <a:pPr algn="ctr"/>
            <a:r>
              <a:rPr lang="en-US" sz="2400" b="1" dirty="0" smtClean="0"/>
              <a:t>Ekklesia is found in the Greek N.T. </a:t>
            </a:r>
            <a:r>
              <a:rPr lang="en-US" sz="2400" b="1" u="sng" dirty="0" smtClean="0"/>
              <a:t>114 times</a:t>
            </a:r>
          </a:p>
          <a:p>
            <a:pPr marL="285750" indent="-285750">
              <a:buFont typeface="Arial" charset="0"/>
              <a:buChar char="•"/>
            </a:pPr>
            <a:r>
              <a:rPr lang="en-US" sz="2400" b="1" dirty="0" smtClean="0"/>
              <a:t>Three (3) times in the Gospels</a:t>
            </a:r>
          </a:p>
          <a:p>
            <a:pPr marL="285750" indent="-285750">
              <a:buFont typeface="Arial" charset="0"/>
              <a:buChar char="•"/>
            </a:pPr>
            <a:r>
              <a:rPr lang="en-US" sz="2400" b="1" dirty="0" smtClean="0"/>
              <a:t>Twenty-three (23) times in Acts</a:t>
            </a:r>
          </a:p>
          <a:p>
            <a:pPr marL="285750" indent="-285750">
              <a:buFont typeface="Arial" charset="0"/>
              <a:buChar char="•"/>
            </a:pPr>
            <a:r>
              <a:rPr lang="en-US" sz="2400" b="1" dirty="0" smtClean="0"/>
              <a:t>Sixty-eight (68) times in the Letters</a:t>
            </a:r>
          </a:p>
          <a:p>
            <a:pPr marL="285750" indent="-285750">
              <a:buFont typeface="Arial" charset="0"/>
              <a:buChar char="•"/>
            </a:pPr>
            <a:r>
              <a:rPr lang="en-US" sz="2400" b="1" dirty="0" smtClean="0"/>
              <a:t>Twenty (20) times in Revelation</a:t>
            </a:r>
          </a:p>
          <a:p>
            <a:pPr marL="285750" indent="-285750">
              <a:buFont typeface="Arial" charset="0"/>
              <a:buChar char="•"/>
            </a:pPr>
            <a:r>
              <a:rPr lang="en-US" sz="2400" b="1" dirty="0" smtClean="0"/>
              <a:t>N.T. use ekklesia </a:t>
            </a:r>
            <a:r>
              <a:rPr lang="en-US" sz="2400" b="1" u="sng" dirty="0" smtClean="0">
                <a:ln>
                  <a:solidFill>
                    <a:srgbClr val="C00000"/>
                  </a:solidFill>
                </a:ln>
              </a:rPr>
              <a:t>110 time to signify a body of disciples called Christians</a:t>
            </a:r>
            <a:r>
              <a:rPr lang="en-US" sz="2400" b="1" dirty="0" smtClean="0"/>
              <a:t>—the exceptions are Acts 7:38; Acts 19:32,39,41</a:t>
            </a:r>
          </a:p>
          <a:p>
            <a:pPr marL="285750" indent="-285750">
              <a:buFont typeface="Arial" charset="0"/>
              <a:buChar char="•"/>
            </a:pPr>
            <a:r>
              <a:rPr lang="en-US" sz="2400" b="1" dirty="0" smtClean="0"/>
              <a:t>First time is by Jesus in Matt 16:18.</a:t>
            </a:r>
            <a:endParaRPr lang="en-US" sz="2400" b="1" dirty="0"/>
          </a:p>
        </p:txBody>
      </p:sp>
      <p:sp>
        <p:nvSpPr>
          <p:cNvPr id="10" name="Rectangular Callout 9"/>
          <p:cNvSpPr/>
          <p:nvPr/>
        </p:nvSpPr>
        <p:spPr>
          <a:xfrm>
            <a:off x="5631263" y="4855779"/>
            <a:ext cx="2443163" cy="828677"/>
          </a:xfrm>
          <a:prstGeom prst="wedgeRectCallout">
            <a:avLst>
              <a:gd name="adj1" fmla="val 88249"/>
              <a:gd name="adj2" fmla="val -365374"/>
            </a:avLst>
          </a:prstGeom>
          <a:solidFill>
            <a:srgbClr val="FFFFFF">
              <a:alpha val="7451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“out of”</a:t>
            </a:r>
            <a:endParaRPr lang="en-US" sz="4800" b="1" dirty="0">
              <a:solidFill>
                <a:srgbClr val="C00000"/>
              </a:solidFill>
            </a:endParaRPr>
          </a:p>
        </p:txBody>
      </p:sp>
    </p:spTree>
    <p:extLst>
      <p:ext uri="{BB962C8B-B14F-4D97-AF65-F5344CB8AC3E}">
        <p14:creationId xmlns:p14="http://schemas.microsoft.com/office/powerpoint/2010/main" val="91116339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ppt_x</p:attrName>
                                        </p:attrNameLst>
                                      </p:cBhvr>
                                      <p:tavLst>
                                        <p:tav tm="0">
                                          <p:val>
                                            <p:strVal val="#ppt_x"/>
                                          </p:val>
                                        </p:tav>
                                        <p:tav tm="100000">
                                          <p:val>
                                            <p:strVal val="#ppt_x"/>
                                          </p:val>
                                        </p:tav>
                                      </p:tavLst>
                                    </p:anim>
                                    <p:anim calcmode="lin" valueType="num">
                                      <p:cBhvr>
                                        <p:cTn id="32" dur="2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2000" fill="hold"/>
                                        <p:tgtEl>
                                          <p:spTgt spid="16"/>
                                        </p:tgtEl>
                                        <p:attrNameLst>
                                          <p:attrName>ppt_w</p:attrName>
                                        </p:attrNameLst>
                                      </p:cBhvr>
                                      <p:tavLst>
                                        <p:tav tm="0">
                                          <p:val>
                                            <p:fltVal val="0"/>
                                          </p:val>
                                        </p:tav>
                                        <p:tav tm="100000">
                                          <p:val>
                                            <p:strVal val="#ppt_w"/>
                                          </p:val>
                                        </p:tav>
                                      </p:tavLst>
                                    </p:anim>
                                    <p:anim calcmode="lin" valueType="num">
                                      <p:cBhvr>
                                        <p:cTn id="38"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4951" y="2207172"/>
            <a:ext cx="11713780" cy="4431983"/>
          </a:xfrm>
          <a:prstGeom prst="rect">
            <a:avLst/>
          </a:prstGeom>
          <a:noFill/>
        </p:spPr>
        <p:txBody>
          <a:bodyPr wrap="square" rtlCol="0">
            <a:spAutoFit/>
          </a:bodyPr>
          <a:lstStyle/>
          <a:p>
            <a:pPr marL="285750" indent="-285750">
              <a:spcAft>
                <a:spcPts val="1200"/>
              </a:spcAft>
              <a:buFont typeface="Wingdings" charset="2"/>
              <a:buChar char="q"/>
            </a:pPr>
            <a:r>
              <a:rPr lang="en-US" sz="2800" b="1" dirty="0" smtClean="0">
                <a:solidFill>
                  <a:schemeClr val="bg1"/>
                </a:solidFill>
              </a:rPr>
              <a:t> The church is not an institution dispensing salvation, validating faith and conveying blessings (Eph 1:3-7)</a:t>
            </a:r>
          </a:p>
          <a:p>
            <a:pPr marL="285750" indent="-285750">
              <a:spcAft>
                <a:spcPts val="1200"/>
              </a:spcAft>
              <a:buFont typeface="Wingdings" charset="2"/>
              <a:buChar char="q"/>
            </a:pPr>
            <a:r>
              <a:rPr lang="en-US" sz="2800" b="1" dirty="0" smtClean="0">
                <a:solidFill>
                  <a:schemeClr val="bg1"/>
                </a:solidFill>
              </a:rPr>
              <a:t> The church is not denominational (1 Cor 1:10; Eph 3:1-6)</a:t>
            </a:r>
          </a:p>
          <a:p>
            <a:pPr marL="285750" indent="-285750">
              <a:spcAft>
                <a:spcPts val="1200"/>
              </a:spcAft>
              <a:buFont typeface="Wingdings" charset="2"/>
              <a:buChar char="q"/>
            </a:pPr>
            <a:r>
              <a:rPr lang="en-US" sz="2800" b="1" dirty="0" smtClean="0">
                <a:solidFill>
                  <a:schemeClr val="bg1"/>
                </a:solidFill>
              </a:rPr>
              <a:t> The church is not an Amalgamation of churches (Rom 16:16)</a:t>
            </a:r>
          </a:p>
          <a:p>
            <a:pPr marL="285750" indent="-285750">
              <a:spcAft>
                <a:spcPts val="1200"/>
              </a:spcAft>
              <a:buFont typeface="Wingdings" charset="2"/>
              <a:buChar char="q"/>
            </a:pPr>
            <a:r>
              <a:rPr lang="en-US" sz="2800" b="1" dirty="0" smtClean="0">
                <a:solidFill>
                  <a:schemeClr val="bg1"/>
                </a:solidFill>
              </a:rPr>
              <a:t> Church  is a collective noun referring to those men and women who answer the call of the gospel; are called out of darkness and SAVED by the blood of Christ—established upon the immovable foundation of Jesus Christ, </a:t>
            </a:r>
            <a:r>
              <a:rPr lang="en-US" sz="2800" b="1" i="1" dirty="0" smtClean="0">
                <a:ln>
                  <a:solidFill>
                    <a:srgbClr val="FF0000"/>
                  </a:solidFill>
                </a:ln>
                <a:solidFill>
                  <a:schemeClr val="bg1"/>
                </a:solidFill>
              </a:rPr>
              <a:t>“For no other foundation can anyone lay than that which is laid, which is Jesus Christ”</a:t>
            </a:r>
            <a:r>
              <a:rPr lang="en-US" sz="2800" b="1" dirty="0" smtClean="0">
                <a:solidFill>
                  <a:schemeClr val="bg1"/>
                </a:solidFill>
              </a:rPr>
              <a:t> (1 Cor 3:11).</a:t>
            </a:r>
          </a:p>
        </p:txBody>
      </p:sp>
    </p:spTree>
    <p:extLst>
      <p:ext uri="{BB962C8B-B14F-4D97-AF65-F5344CB8AC3E}">
        <p14:creationId xmlns:p14="http://schemas.microsoft.com/office/powerpoint/2010/main" val="144838401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2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2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2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2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231320" y="2186151"/>
            <a:ext cx="5766238" cy="4524315"/>
          </a:xfrm>
          <a:prstGeom prst="rect">
            <a:avLst/>
          </a:prstGeom>
          <a:solidFill>
            <a:schemeClr val="tx1"/>
          </a:solidFill>
        </p:spPr>
        <p:txBody>
          <a:bodyPr wrap="square" rtlCol="0">
            <a:spAutoFit/>
          </a:bodyPr>
          <a:lstStyle/>
          <a:p>
            <a:pPr algn="ctr"/>
            <a:r>
              <a:rPr lang="en-US" sz="3200" b="1" dirty="0" smtClean="0">
                <a:solidFill>
                  <a:srgbClr val="B5C7E7"/>
                </a:solidFill>
              </a:rPr>
              <a:t>“. . . knowing that you were not redeemed with corruptible things, like silver or gold, from your aimless conduct received by tradition from your fathers, but with the precious blood of Christ, as of a lamb without blemish and without spot.” </a:t>
            </a:r>
          </a:p>
          <a:p>
            <a:pPr algn="ctr"/>
            <a:r>
              <a:rPr lang="en-US" sz="3200" b="1" dirty="0" smtClean="0">
                <a:solidFill>
                  <a:srgbClr val="B5C7E7"/>
                </a:solidFill>
              </a:rPr>
              <a:t>(1 Pet 1:18-19)</a:t>
            </a:r>
            <a:endParaRPr lang="en-US" sz="3200" b="1" dirty="0">
              <a:solidFill>
                <a:srgbClr val="B5C7E7"/>
              </a:solidFill>
            </a:endParaRPr>
          </a:p>
        </p:txBody>
      </p:sp>
      <p:sp>
        <p:nvSpPr>
          <p:cNvPr id="4" name="TextBox 3"/>
          <p:cNvSpPr txBox="1"/>
          <p:nvPr/>
        </p:nvSpPr>
        <p:spPr>
          <a:xfrm>
            <a:off x="189186" y="1255315"/>
            <a:ext cx="5868714" cy="2062103"/>
          </a:xfrm>
          <a:prstGeom prst="rect">
            <a:avLst/>
          </a:prstGeom>
          <a:solidFill>
            <a:schemeClr val="tx1"/>
          </a:solidFill>
        </p:spPr>
        <p:txBody>
          <a:bodyPr wrap="square" rtlCol="0">
            <a:spAutoFit/>
          </a:bodyPr>
          <a:lstStyle/>
          <a:p>
            <a:pPr algn="ctr"/>
            <a:r>
              <a:rPr lang="en-US" sz="3200" b="1" dirty="0" smtClean="0">
                <a:solidFill>
                  <a:srgbClr val="B5C7E7"/>
                </a:solidFill>
              </a:rPr>
              <a:t>“. . . shepherd the church of God which He purchased with His own blood.” </a:t>
            </a:r>
          </a:p>
          <a:p>
            <a:pPr algn="ctr"/>
            <a:r>
              <a:rPr lang="en-US" sz="3200" b="1" dirty="0" smtClean="0">
                <a:solidFill>
                  <a:srgbClr val="B5C7E7"/>
                </a:solidFill>
              </a:rPr>
              <a:t>(Acts 20:28)</a:t>
            </a:r>
            <a:endParaRPr lang="en-US" sz="3200" b="1" dirty="0">
              <a:solidFill>
                <a:srgbClr val="B5C7E7"/>
              </a:solidFill>
            </a:endParaRPr>
          </a:p>
        </p:txBody>
      </p:sp>
      <p:sp>
        <p:nvSpPr>
          <p:cNvPr id="5" name="Rounded Rectangle 4"/>
          <p:cNvSpPr/>
          <p:nvPr/>
        </p:nvSpPr>
        <p:spPr>
          <a:xfrm>
            <a:off x="3389378" y="1298860"/>
            <a:ext cx="1304597" cy="520262"/>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412015" y="2279154"/>
            <a:ext cx="851338" cy="520262"/>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284685" y="1837078"/>
            <a:ext cx="1908943" cy="439816"/>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717420" y="2716928"/>
            <a:ext cx="1987771" cy="520262"/>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027839" y="2299485"/>
            <a:ext cx="2191407" cy="520262"/>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592207" y="4682165"/>
            <a:ext cx="2743200" cy="520262"/>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7100"/>
            <a:ext cx="6400800" cy="3243366"/>
          </a:xfrm>
          <a:prstGeom prst="rect">
            <a:avLst/>
          </a:prstGeom>
        </p:spPr>
      </p:pic>
      <p:pic>
        <p:nvPicPr>
          <p:cNvPr id="2050" name="Picture 2" descr="ttp://weclipart.com/gimg/33856996129D86C5/businessman-silhouette-07.jpg"/>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7958" y="4818350"/>
            <a:ext cx="1216900" cy="12169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4" descr="ttps://s-media-cache-ak0.pinimg.com/originals/61/65/92/6165921a4495b9061a393232c3bd4b8c.jpg"/>
          <p:cNvPicPr>
            <a:picLocks noChangeAspect="1" noChangeArrowheads="1"/>
          </p:cNvPicPr>
          <p:nvPr/>
        </p:nvPicPr>
        <p:blipFill rotWithShape="1">
          <a:blip r:embed="rId5">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6908" t="2328" r="18461" b="2237"/>
          <a:stretch/>
        </p:blipFill>
        <p:spPr bwMode="auto">
          <a:xfrm>
            <a:off x="1290389" y="4818350"/>
            <a:ext cx="994296" cy="1216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ttp://weclipart.com/gimg/33856996129D86C5/businessman-silhouette-07.jpg"/>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5847" y="4818350"/>
            <a:ext cx="1216900" cy="12169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4" descr="ttps://s-media-cache-ak0.pinimg.com/originals/61/65/92/6165921a4495b9061a393232c3bd4b8c.jpg"/>
          <p:cNvPicPr>
            <a:picLocks noChangeAspect="1" noChangeArrowheads="1"/>
          </p:cNvPicPr>
          <p:nvPr/>
        </p:nvPicPr>
        <p:blipFill rotWithShape="1">
          <a:blip r:embed="rId5">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6908" t="2328" r="18461" b="2237"/>
          <a:stretch/>
        </p:blipFill>
        <p:spPr bwMode="auto">
          <a:xfrm>
            <a:off x="2068278" y="4818350"/>
            <a:ext cx="994296" cy="12169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tp://weclipart.com/gimg/33856996129D86C5/businessman-silhouette-07.jpg"/>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7198" y="4818350"/>
            <a:ext cx="1216900" cy="12169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4" descr="ttps://s-media-cache-ak0.pinimg.com/originals/61/65/92/6165921a4495b9061a393232c3bd4b8c.jpg"/>
          <p:cNvPicPr>
            <a:picLocks noChangeAspect="1" noChangeArrowheads="1"/>
          </p:cNvPicPr>
          <p:nvPr/>
        </p:nvPicPr>
        <p:blipFill rotWithShape="1">
          <a:blip r:embed="rId5">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6908" t="2328" r="18461" b="2237"/>
          <a:stretch/>
        </p:blipFill>
        <p:spPr bwMode="auto">
          <a:xfrm>
            <a:off x="2799629" y="4818350"/>
            <a:ext cx="994296" cy="12169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tp://weclipart.com/gimg/33856996129D86C5/businessman-silhouette-07.jpg"/>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0334" y="4818350"/>
            <a:ext cx="1216900" cy="12169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4" descr="ttps://s-media-cache-ak0.pinimg.com/originals/61/65/92/6165921a4495b9061a393232c3bd4b8c.jpg"/>
          <p:cNvPicPr>
            <a:picLocks noChangeAspect="1" noChangeArrowheads="1"/>
          </p:cNvPicPr>
          <p:nvPr/>
        </p:nvPicPr>
        <p:blipFill rotWithShape="1">
          <a:blip r:embed="rId5">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6908" t="2328" r="18461" b="2237"/>
          <a:stretch/>
        </p:blipFill>
        <p:spPr bwMode="auto">
          <a:xfrm>
            <a:off x="3542765" y="4818350"/>
            <a:ext cx="994296" cy="12169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ttp://weclipart.com/gimg/33856996129D86C5/businessman-silhouette-07.jpg"/>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632" y="4818350"/>
            <a:ext cx="1216900" cy="12169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 name="Picture 4" descr="ttps://s-media-cache-ak0.pinimg.com/originals/61/65/92/6165921a4495b9061a393232c3bd4b8c.jpg"/>
          <p:cNvPicPr>
            <a:picLocks noChangeAspect="1" noChangeArrowheads="1"/>
          </p:cNvPicPr>
          <p:nvPr/>
        </p:nvPicPr>
        <p:blipFill rotWithShape="1">
          <a:blip r:embed="rId5">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6908" t="2328" r="18461" b="2237"/>
          <a:stretch/>
        </p:blipFill>
        <p:spPr bwMode="auto">
          <a:xfrm>
            <a:off x="4302063" y="4818350"/>
            <a:ext cx="994296" cy="12169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ttp://weclipart.com/gimg/33856996129D86C5/businessman-silhouette-07.jpg"/>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89907" y="4818350"/>
            <a:ext cx="1216900" cy="12169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70594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70"/>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par>
                          <p:cTn id="29" fill="hold">
                            <p:stCondLst>
                              <p:cond delay="2000"/>
                            </p:stCondLst>
                            <p:childTnLst>
                              <p:par>
                                <p:cTn id="30" presetID="6"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par>
                          <p:cTn id="38" fill="hold">
                            <p:stCondLst>
                              <p:cond delay="2000"/>
                            </p:stCondLst>
                            <p:childTnLst>
                              <p:par>
                                <p:cTn id="39" presetID="6"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out)">
                                      <p:cBhvr>
                                        <p:cTn id="46" dur="3000"/>
                                        <p:tgtEl>
                                          <p:spTgt spid="11"/>
                                        </p:tgtEl>
                                      </p:cBhvr>
                                    </p:animEffect>
                                  </p:childTnLst>
                                </p:cTn>
                              </p:par>
                            </p:childTnLst>
                          </p:cTn>
                        </p:par>
                        <p:par>
                          <p:cTn id="47" fill="hold">
                            <p:stCondLst>
                              <p:cond delay="3000"/>
                            </p:stCondLst>
                            <p:childTnLst>
                              <p:par>
                                <p:cTn id="48" presetID="23" presetClass="entr" presetSubtype="16" fill="hold" nodeType="afterEffect">
                                  <p:stCondLst>
                                    <p:cond delay="2000"/>
                                  </p:stCondLst>
                                  <p:childTnLst>
                                    <p:set>
                                      <p:cBhvr>
                                        <p:cTn id="49" dur="1" fill="hold">
                                          <p:stCondLst>
                                            <p:cond delay="0"/>
                                          </p:stCondLst>
                                        </p:cTn>
                                        <p:tgtEl>
                                          <p:spTgt spid="2050"/>
                                        </p:tgtEl>
                                        <p:attrNameLst>
                                          <p:attrName>style.visibility</p:attrName>
                                        </p:attrNameLst>
                                      </p:cBhvr>
                                      <p:to>
                                        <p:strVal val="visible"/>
                                      </p:to>
                                    </p:set>
                                    <p:anim calcmode="lin" valueType="num">
                                      <p:cBhvr>
                                        <p:cTn id="50" dur="500" fill="hold"/>
                                        <p:tgtEl>
                                          <p:spTgt spid="2050"/>
                                        </p:tgtEl>
                                        <p:attrNameLst>
                                          <p:attrName>ppt_w</p:attrName>
                                        </p:attrNameLst>
                                      </p:cBhvr>
                                      <p:tavLst>
                                        <p:tav tm="0">
                                          <p:val>
                                            <p:fltVal val="0"/>
                                          </p:val>
                                        </p:tav>
                                        <p:tav tm="100000">
                                          <p:val>
                                            <p:strVal val="#ppt_w"/>
                                          </p:val>
                                        </p:tav>
                                      </p:tavLst>
                                    </p:anim>
                                    <p:anim calcmode="lin" valueType="num">
                                      <p:cBhvr>
                                        <p:cTn id="51" dur="500" fill="hold"/>
                                        <p:tgtEl>
                                          <p:spTgt spid="2050"/>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3" presetClass="entr" presetSubtype="16"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childTnLst>
                                </p:cTn>
                              </p:par>
                            </p:childTnLst>
                          </p:cTn>
                        </p:par>
                        <p:par>
                          <p:cTn id="57" fill="hold">
                            <p:stCondLst>
                              <p:cond delay="6000"/>
                            </p:stCondLst>
                            <p:childTnLst>
                              <p:par>
                                <p:cTn id="58" presetID="2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childTnLst>
                                </p:cTn>
                              </p:par>
                            </p:childTnLst>
                          </p:cTn>
                        </p:par>
                        <p:par>
                          <p:cTn id="62" fill="hold">
                            <p:stCondLst>
                              <p:cond delay="6500"/>
                            </p:stCondLst>
                            <p:childTnLst>
                              <p:par>
                                <p:cTn id="63" presetID="23" presetClass="entr" presetSubtype="16"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childTnLst>
                                </p:cTn>
                              </p:par>
                            </p:childTnLst>
                          </p:cTn>
                        </p:par>
                        <p:par>
                          <p:cTn id="67" fill="hold">
                            <p:stCondLst>
                              <p:cond delay="7000"/>
                            </p:stCondLst>
                            <p:childTnLst>
                              <p:par>
                                <p:cTn id="68" presetID="23" presetClass="entr" presetSubtype="16"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23" presetClass="entr" presetSubtype="16"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23" presetClass="entr" presetSubtype="16"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childTnLst>
                                </p:cTn>
                              </p:par>
                            </p:childTnLst>
                          </p:cTn>
                        </p:par>
                        <p:par>
                          <p:cTn id="87" fill="hold">
                            <p:stCondLst>
                              <p:cond delay="9000"/>
                            </p:stCondLst>
                            <p:childTnLst>
                              <p:par>
                                <p:cTn id="88" presetID="23" presetClass="entr" presetSubtype="16" fill="hold"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childTnLst>
                                </p:cTn>
                              </p:par>
                            </p:childTnLst>
                          </p:cTn>
                        </p:par>
                        <p:par>
                          <p:cTn id="92" fill="hold">
                            <p:stCondLst>
                              <p:cond delay="9500"/>
                            </p:stCondLst>
                            <p:childTnLst>
                              <p:par>
                                <p:cTn id="93" presetID="23" presetClass="entr" presetSubtype="16" fill="hold"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childTnLst>
                                </p:cTn>
                              </p:par>
                            </p:childTnLst>
                          </p:cTn>
                        </p:par>
                        <p:par>
                          <p:cTn id="97" fill="hold">
                            <p:stCondLst>
                              <p:cond delay="10000"/>
                            </p:stCondLst>
                            <p:childTnLst>
                              <p:par>
                                <p:cTn id="98" presetID="23" presetClass="entr" presetSubtype="16"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500" fill="hold"/>
                                        <p:tgtEl>
                                          <p:spTgt spid="31"/>
                                        </p:tgtEl>
                                        <p:attrNameLst>
                                          <p:attrName>ppt_w</p:attrName>
                                        </p:attrNameLst>
                                      </p:cBhvr>
                                      <p:tavLst>
                                        <p:tav tm="0">
                                          <p:val>
                                            <p:fltVal val="0"/>
                                          </p:val>
                                        </p:tav>
                                        <p:tav tm="100000">
                                          <p:val>
                                            <p:strVal val="#ppt_w"/>
                                          </p:val>
                                        </p:tav>
                                      </p:tavLst>
                                    </p:anim>
                                    <p:anim calcmode="lin" valueType="num">
                                      <p:cBhvr>
                                        <p:cTn id="101"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224658" y="2056686"/>
            <a:ext cx="11666483" cy="4801314"/>
          </a:xfrm>
          <a:prstGeom prst="rect">
            <a:avLst/>
          </a:prstGeom>
          <a:solidFill>
            <a:schemeClr val="bg1"/>
          </a:solidFill>
          <a:effectLst>
            <a:softEdge rad="254000"/>
          </a:effectLst>
        </p:spPr>
        <p:txBody>
          <a:bodyPr wrap="square" rtlCol="0">
            <a:spAutoFit/>
          </a:bodyPr>
          <a:lstStyle/>
          <a:p>
            <a:endParaRPr lang="en-US" b="1" dirty="0"/>
          </a:p>
          <a:p>
            <a:pPr algn="ctr"/>
            <a:r>
              <a:rPr lang="en-US" sz="2400" b="1" dirty="0" smtClean="0"/>
              <a:t>Church (ekklesia) </a:t>
            </a:r>
            <a:r>
              <a:rPr lang="en-US" sz="2400" b="1" dirty="0" smtClean="0"/>
              <a:t>refers </a:t>
            </a:r>
            <a:r>
              <a:rPr lang="en-US" sz="2400" b="1" dirty="0" smtClean="0"/>
              <a:t>to a </a:t>
            </a:r>
            <a:r>
              <a:rPr lang="en-US" sz="2400" b="1" dirty="0"/>
              <a:t>called out body of </a:t>
            </a:r>
            <a:r>
              <a:rPr lang="en-US" sz="2400" b="1" dirty="0" smtClean="0"/>
              <a:t>people (an </a:t>
            </a:r>
            <a:r>
              <a:rPr lang="en-US" sz="2400" b="1" dirty="0"/>
              <a:t>assembly, a congregation, a meeting, a </a:t>
            </a:r>
            <a:r>
              <a:rPr lang="en-US" sz="2400" b="1" dirty="0" smtClean="0"/>
              <a:t>community). </a:t>
            </a:r>
          </a:p>
          <a:p>
            <a:pPr algn="ctr"/>
            <a:endParaRPr lang="en-US" sz="2400" b="1" dirty="0"/>
          </a:p>
          <a:p>
            <a:pPr algn="ctr"/>
            <a:r>
              <a:rPr lang="en-US" sz="2400" b="1" dirty="0" smtClean="0"/>
              <a:t>Church (ekklesia) ALWAYS </a:t>
            </a:r>
            <a:r>
              <a:rPr lang="en-US" sz="2400" b="1" dirty="0"/>
              <a:t>refers to </a:t>
            </a:r>
            <a:r>
              <a:rPr lang="en-US" sz="2400" b="1" u="sng" dirty="0"/>
              <a:t>a body</a:t>
            </a:r>
            <a:r>
              <a:rPr lang="en-US" sz="2400" b="1" dirty="0"/>
              <a:t> </a:t>
            </a:r>
            <a:r>
              <a:rPr lang="en-US" sz="2400" b="1" dirty="0" smtClean="0"/>
              <a:t>or to </a:t>
            </a:r>
            <a:r>
              <a:rPr lang="en-US" sz="2400" b="1" u="sng" dirty="0" smtClean="0"/>
              <a:t>an </a:t>
            </a:r>
            <a:r>
              <a:rPr lang="en-US" sz="2400" b="1" u="sng" dirty="0"/>
              <a:t>assembly of </a:t>
            </a:r>
            <a:r>
              <a:rPr lang="en-US" sz="2400" b="1" u="sng" dirty="0" smtClean="0"/>
              <a:t>people</a:t>
            </a:r>
            <a:r>
              <a:rPr lang="en-US" sz="2400" b="1" dirty="0" smtClean="0"/>
              <a:t> (Matt 16:18; 1 Cor 1:2; Acts 8:3).</a:t>
            </a:r>
          </a:p>
          <a:p>
            <a:pPr algn="ctr"/>
            <a:endParaRPr lang="en-US" sz="2400" b="1" dirty="0"/>
          </a:p>
          <a:p>
            <a:pPr algn="ctr"/>
            <a:r>
              <a:rPr lang="en-US" sz="2400" b="1" dirty="0" smtClean="0"/>
              <a:t>The church (ekklesia) Jesus established </a:t>
            </a:r>
            <a:r>
              <a:rPr lang="en-US" sz="2400" b="1" dirty="0" smtClean="0"/>
              <a:t>refers </a:t>
            </a:r>
            <a:r>
              <a:rPr lang="en-US" sz="2400" b="1" dirty="0" smtClean="0"/>
              <a:t>to those called out of sin into fellowship with God by the gospel (2 Thess 2:13-14).</a:t>
            </a:r>
          </a:p>
          <a:p>
            <a:pPr algn="ctr"/>
            <a:endParaRPr lang="en-US" sz="2400" b="1" dirty="0"/>
          </a:p>
          <a:p>
            <a:pPr algn="ctr"/>
            <a:r>
              <a:rPr lang="en-US" sz="2400" b="1" dirty="0" smtClean="0"/>
              <a:t>The church (ekklesia) therefore is the body / assembly of </a:t>
            </a:r>
            <a:r>
              <a:rPr lang="en-US" sz="2400" b="1" u="sng" dirty="0" smtClean="0"/>
              <a:t>saved people</a:t>
            </a:r>
            <a:r>
              <a:rPr lang="en-US" sz="2400" b="1" dirty="0" smtClean="0"/>
              <a:t> (Acts 2:47; Eph 5:23).</a:t>
            </a:r>
          </a:p>
          <a:p>
            <a:pPr algn="ctr"/>
            <a:endParaRPr lang="en-US" sz="2400" b="1" dirty="0"/>
          </a:p>
        </p:txBody>
      </p:sp>
    </p:spTree>
    <p:extLst>
      <p:ext uri="{BB962C8B-B14F-4D97-AF65-F5344CB8AC3E}">
        <p14:creationId xmlns:p14="http://schemas.microsoft.com/office/powerpoint/2010/main" val="85533016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0.70"/>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ldLvl="5"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5932" y="19179"/>
            <a:ext cx="12150634" cy="707886"/>
          </a:xfrm>
          <a:prstGeom prst="rect">
            <a:avLst/>
          </a:prstGeom>
          <a:noFill/>
        </p:spPr>
        <p:txBody>
          <a:bodyPr wrap="none" lIns="91440" tIns="45720" rIns="91440" bIns="45720">
            <a:spAutoFit/>
          </a:bodyPr>
          <a:lstStyle/>
          <a:p>
            <a:pPr algn="ctr"/>
            <a:r>
              <a:rPr lang="en-US" sz="4000" b="1" cap="none" spc="0" dirty="0" smtClean="0">
                <a:ln w="10160">
                  <a:noFill/>
                  <a:prstDash val="solid"/>
                </a:ln>
                <a:solidFill>
                  <a:srgbClr val="FFFFFF"/>
                </a:solidFill>
                <a:effectLst>
                  <a:outerShdw blurRad="38100" dist="22860" dir="5400000" algn="tl" rotWithShape="0">
                    <a:srgbClr val="000000">
                      <a:alpha val="30000"/>
                    </a:srgbClr>
                  </a:outerShdw>
                </a:effectLst>
              </a:rPr>
              <a:t>The church established in Acts 2 on the Day of Pentecost</a:t>
            </a:r>
            <a:endParaRPr lang="en-US" sz="40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cxnSp>
        <p:nvCxnSpPr>
          <p:cNvPr id="8" name="Straight Connector 7"/>
          <p:cNvCxnSpPr/>
          <p:nvPr/>
        </p:nvCxnSpPr>
        <p:spPr>
          <a:xfrm>
            <a:off x="2585545" y="664001"/>
            <a:ext cx="23805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ular Callout 8"/>
          <p:cNvSpPr/>
          <p:nvPr/>
        </p:nvSpPr>
        <p:spPr>
          <a:xfrm>
            <a:off x="528145" y="1883978"/>
            <a:ext cx="4114800" cy="3334407"/>
          </a:xfrm>
          <a:prstGeom prst="wedgeRectCallout">
            <a:avLst>
              <a:gd name="adj1" fmla="val 55103"/>
              <a:gd name="adj2" fmla="val -83469"/>
            </a:avLst>
          </a:prstGeom>
          <a:solidFill>
            <a:srgbClr val="000000">
              <a:alpha val="50196"/>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Brought into existence!</a:t>
            </a:r>
          </a:p>
          <a:p>
            <a:pPr algn="ctr"/>
            <a:r>
              <a:rPr lang="en-US" sz="2800" b="1" dirty="0" smtClean="0">
                <a:effectLst>
                  <a:outerShdw blurRad="38100" dist="38100" dir="2700000" algn="tl">
                    <a:srgbClr val="000000">
                      <a:alpha val="43137"/>
                    </a:srgbClr>
                  </a:outerShdw>
                </a:effectLst>
              </a:rPr>
              <a:t>Salvation / church was always anticipated but not realized while Jesus was on earth.</a:t>
            </a:r>
          </a:p>
          <a:p>
            <a:pPr algn="ctr"/>
            <a:endParaRPr lang="en-US" sz="2800" b="1" dirty="0" smtClean="0">
              <a:effectLst>
                <a:outerShdw blurRad="38100" dist="38100" dir="2700000" algn="tl">
                  <a:srgbClr val="000000">
                    <a:alpha val="43137"/>
                  </a:srgbClr>
                </a:outerShdw>
              </a:effectLst>
            </a:endParaRPr>
          </a:p>
          <a:p>
            <a:pPr algn="ctr"/>
            <a:r>
              <a:rPr lang="en-US" sz="2800" b="1" dirty="0" smtClean="0">
                <a:effectLst>
                  <a:outerShdw blurRad="38100" dist="38100" dir="2700000" algn="tl">
                    <a:srgbClr val="000000">
                      <a:alpha val="43137"/>
                    </a:srgbClr>
                  </a:outerShdw>
                </a:effectLst>
              </a:rPr>
              <a:t>(Matt 16:18; Lk 24:47)</a:t>
            </a:r>
            <a:endParaRPr lang="en-US" sz="2000" b="1" dirty="0">
              <a:effectLst>
                <a:outerShdw blurRad="38100" dist="38100" dir="2700000" algn="tl">
                  <a:srgbClr val="000000">
                    <a:alpha val="43137"/>
                  </a:srgbClr>
                </a:outerShdw>
              </a:effectLst>
            </a:endParaRPr>
          </a:p>
        </p:txBody>
      </p:sp>
      <p:cxnSp>
        <p:nvCxnSpPr>
          <p:cNvPr id="10" name="Straight Connector 9"/>
          <p:cNvCxnSpPr/>
          <p:nvPr/>
        </p:nvCxnSpPr>
        <p:spPr>
          <a:xfrm>
            <a:off x="8445062" y="664001"/>
            <a:ext cx="355249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ular Callout 11"/>
          <p:cNvSpPr/>
          <p:nvPr/>
        </p:nvSpPr>
        <p:spPr>
          <a:xfrm>
            <a:off x="6321972" y="1883978"/>
            <a:ext cx="5502196" cy="4842182"/>
          </a:xfrm>
          <a:prstGeom prst="wedgeRectCallout">
            <a:avLst>
              <a:gd name="adj1" fmla="val 50311"/>
              <a:gd name="adj2" fmla="val -73337"/>
            </a:avLst>
          </a:prstGeom>
          <a:solidFill>
            <a:srgbClr val="000000">
              <a:alpha val="50196"/>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Pentecost </a:t>
            </a:r>
            <a:r>
              <a:rPr lang="en-US" sz="2800" b="1" dirty="0">
                <a:effectLst>
                  <a:outerShdw blurRad="38100" dist="38100" dir="2700000" algn="tl">
                    <a:srgbClr val="000000">
                      <a:alpha val="43137"/>
                    </a:srgbClr>
                  </a:outerShdw>
                </a:effectLst>
              </a:rPr>
              <a:t>is actually the Greek name for a festival known in the </a:t>
            </a:r>
            <a:r>
              <a:rPr lang="en-US" sz="2800" b="1" smtClean="0">
                <a:effectLst>
                  <a:outerShdw blurRad="38100" dist="38100" dir="2700000" algn="tl">
                    <a:srgbClr val="000000">
                      <a:alpha val="43137"/>
                    </a:srgbClr>
                  </a:outerShdw>
                </a:effectLst>
              </a:rPr>
              <a:t>O.T. </a:t>
            </a:r>
            <a:r>
              <a:rPr lang="en-US" sz="2800" b="1" dirty="0" smtClean="0">
                <a:effectLst>
                  <a:outerShdw blurRad="38100" dist="38100" dir="2700000" algn="tl">
                    <a:srgbClr val="000000">
                      <a:alpha val="43137"/>
                    </a:srgbClr>
                  </a:outerShdw>
                </a:effectLst>
              </a:rPr>
              <a:t>as </a:t>
            </a:r>
            <a:r>
              <a:rPr lang="en-US" sz="2800" b="1" dirty="0">
                <a:effectLst>
                  <a:outerShdw blurRad="38100" dist="38100" dir="2700000" algn="tl">
                    <a:srgbClr val="000000">
                      <a:alpha val="43137"/>
                    </a:srgbClr>
                  </a:outerShdw>
                </a:effectLst>
              </a:rPr>
              <a:t>the </a:t>
            </a:r>
            <a:r>
              <a:rPr lang="en-US" sz="2800" b="1" u="sng" dirty="0">
                <a:effectLst>
                  <a:outerShdw blurRad="38100" dist="38100" dir="2700000" algn="tl">
                    <a:srgbClr val="000000">
                      <a:alpha val="43137"/>
                    </a:srgbClr>
                  </a:outerShdw>
                </a:effectLst>
              </a:rPr>
              <a:t>Feast of Weeks</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Lev </a:t>
            </a:r>
            <a:r>
              <a:rPr lang="en-US" sz="2800" b="1" dirty="0">
                <a:effectLst>
                  <a:outerShdw blurRad="38100" dist="38100" dir="2700000" algn="tl">
                    <a:srgbClr val="000000">
                      <a:alpha val="43137"/>
                    </a:srgbClr>
                  </a:outerShdw>
                </a:effectLst>
              </a:rPr>
              <a:t>23:15; </a:t>
            </a:r>
            <a:r>
              <a:rPr lang="en-US" sz="2800" b="1" dirty="0" smtClean="0">
                <a:effectLst>
                  <a:outerShdw blurRad="38100" dist="38100" dir="2700000" algn="tl">
                    <a:srgbClr val="000000">
                      <a:alpha val="43137"/>
                    </a:srgbClr>
                  </a:outerShdw>
                </a:effectLst>
              </a:rPr>
              <a:t>Deut </a:t>
            </a:r>
            <a:r>
              <a:rPr lang="en-US" sz="2800" b="1" dirty="0">
                <a:effectLst>
                  <a:outerShdw blurRad="38100" dist="38100" dir="2700000" algn="tl">
                    <a:srgbClr val="000000">
                      <a:alpha val="43137"/>
                    </a:srgbClr>
                  </a:outerShdw>
                </a:effectLst>
              </a:rPr>
              <a:t>16:9). </a:t>
            </a:r>
            <a:endParaRPr lang="en-US" sz="2800" b="1" dirty="0" smtClean="0">
              <a:effectLst>
                <a:outerShdw blurRad="38100" dist="38100" dir="2700000" algn="tl">
                  <a:srgbClr val="000000">
                    <a:alpha val="43137"/>
                  </a:srgbClr>
                </a:outerShdw>
              </a:effectLst>
            </a:endParaRPr>
          </a:p>
          <a:p>
            <a:pPr algn="ctr"/>
            <a:r>
              <a:rPr lang="en-US" sz="2800" b="1" dirty="0" smtClean="0">
                <a:effectLst>
                  <a:outerShdw blurRad="38100" dist="38100" dir="2700000" algn="tl">
                    <a:srgbClr val="000000">
                      <a:alpha val="43137"/>
                    </a:srgbClr>
                  </a:outerShdw>
                </a:effectLst>
              </a:rPr>
              <a:t>The </a:t>
            </a:r>
            <a:r>
              <a:rPr lang="en-US" sz="2800" b="1" dirty="0">
                <a:effectLst>
                  <a:outerShdw blurRad="38100" dist="38100" dir="2700000" algn="tl">
                    <a:srgbClr val="000000">
                      <a:alpha val="43137"/>
                    </a:srgbClr>
                  </a:outerShdw>
                </a:effectLst>
              </a:rPr>
              <a:t>Greek word means “fifty” and refers to the fifty days that </a:t>
            </a:r>
            <a:r>
              <a:rPr lang="en-US" sz="2800" b="1" dirty="0" smtClean="0">
                <a:effectLst>
                  <a:outerShdw blurRad="38100" dist="38100" dir="2700000" algn="tl">
                    <a:srgbClr val="000000">
                      <a:alpha val="43137"/>
                    </a:srgbClr>
                  </a:outerShdw>
                </a:effectLst>
              </a:rPr>
              <a:t>had </a:t>
            </a:r>
            <a:r>
              <a:rPr lang="en-US" sz="2800" b="1" dirty="0">
                <a:effectLst>
                  <a:outerShdw blurRad="38100" dist="38100" dir="2700000" algn="tl">
                    <a:srgbClr val="000000">
                      <a:alpha val="43137"/>
                    </a:srgbClr>
                  </a:outerShdw>
                </a:effectLst>
              </a:rPr>
              <a:t>elapsed since </a:t>
            </a:r>
            <a:r>
              <a:rPr lang="en-US" sz="2800" b="1" dirty="0" smtClean="0">
                <a:effectLst>
                  <a:outerShdw blurRad="38100" dist="38100" dir="2700000" algn="tl">
                    <a:srgbClr val="000000">
                      <a:alpha val="43137"/>
                    </a:srgbClr>
                  </a:outerShdw>
                </a:effectLst>
              </a:rPr>
              <a:t>Passover</a:t>
            </a:r>
            <a:r>
              <a:rPr lang="en-US" sz="2800" b="1" dirty="0">
                <a:effectLst>
                  <a:outerShdw blurRad="38100" dist="38100" dir="2700000" algn="tl">
                    <a:srgbClr val="000000">
                      <a:alpha val="43137"/>
                    </a:srgbClr>
                  </a:outerShdw>
                </a:effectLst>
              </a:rPr>
              <a:t>. The </a:t>
            </a:r>
            <a:r>
              <a:rPr lang="en-US" sz="2800" b="1" u="sng" dirty="0">
                <a:effectLst>
                  <a:outerShdw blurRad="38100" dist="38100" dir="2700000" algn="tl">
                    <a:srgbClr val="000000">
                      <a:alpha val="43137"/>
                    </a:srgbClr>
                  </a:outerShdw>
                </a:effectLst>
              </a:rPr>
              <a:t>Feast of Weeks</a:t>
            </a:r>
            <a:r>
              <a:rPr lang="en-US" sz="2800" b="1" dirty="0">
                <a:effectLst>
                  <a:outerShdw blurRad="38100" dist="38100" dir="2700000" algn="tl">
                    <a:srgbClr val="000000">
                      <a:alpha val="43137"/>
                    </a:srgbClr>
                  </a:outerShdw>
                </a:effectLst>
              </a:rPr>
              <a:t> celebrated the end of the grain </a:t>
            </a:r>
            <a:r>
              <a:rPr lang="en-US" sz="2800" b="1" dirty="0" smtClean="0">
                <a:effectLst>
                  <a:outerShdw blurRad="38100" dist="38100" dir="2700000" algn="tl">
                    <a:srgbClr val="000000">
                      <a:alpha val="43137"/>
                    </a:srgbClr>
                  </a:outerShdw>
                </a:effectLst>
              </a:rPr>
              <a:t>harvest; it always fell upon the first day of the week. </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377112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2000"/>
                                        <p:tgtEl>
                                          <p:spTgt spid="10"/>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541" y="0"/>
            <a:ext cx="9364718" cy="9616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6588" y="961697"/>
            <a:ext cx="1182624" cy="5437632"/>
          </a:xfrm>
          <a:prstGeom prst="rect">
            <a:avLst/>
          </a:prstGeom>
        </p:spPr>
      </p:pic>
      <p:sp>
        <p:nvSpPr>
          <p:cNvPr id="11" name="AutoShape 15"/>
          <p:cNvSpPr>
            <a:spLocks noChangeArrowheads="1"/>
          </p:cNvSpPr>
          <p:nvPr/>
        </p:nvSpPr>
        <p:spPr bwMode="auto">
          <a:xfrm>
            <a:off x="574022" y="867101"/>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lgn="ctr">
              <a:spcBef>
                <a:spcPct val="50000"/>
              </a:spcBef>
            </a:pPr>
            <a:r>
              <a:rPr lang="en-US" altLang="x-none" sz="2400" b="1" dirty="0" smtClean="0"/>
              <a:t>Days of these kings (Dan 2:44)</a:t>
            </a:r>
            <a:endParaRPr lang="en-US" altLang="x-none" sz="2400" b="1" dirty="0"/>
          </a:p>
        </p:txBody>
      </p:sp>
      <p:sp>
        <p:nvSpPr>
          <p:cNvPr id="13" name="AutoShape 20"/>
          <p:cNvSpPr>
            <a:spLocks noChangeArrowheads="1"/>
          </p:cNvSpPr>
          <p:nvPr/>
        </p:nvSpPr>
        <p:spPr bwMode="auto">
          <a:xfrm>
            <a:off x="6672862" y="867101"/>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ctr"/>
            <a:r>
              <a:rPr lang="en-US" sz="2400" b="1" dirty="0" smtClean="0">
                <a:solidFill>
                  <a:srgbClr val="000000"/>
                </a:solidFill>
              </a:rPr>
              <a:t>Caesar Augustus </a:t>
            </a:r>
            <a:r>
              <a:rPr lang="en-US" sz="2400" b="1" smtClean="0">
                <a:solidFill>
                  <a:srgbClr val="000000"/>
                </a:solidFill>
              </a:rPr>
              <a:t>(Lk </a:t>
            </a:r>
            <a:r>
              <a:rPr lang="en-US" sz="2400" b="1" dirty="0" smtClean="0">
                <a:solidFill>
                  <a:srgbClr val="000000"/>
                </a:solidFill>
              </a:rPr>
              <a:t>2:1)</a:t>
            </a:r>
          </a:p>
        </p:txBody>
      </p:sp>
      <p:sp>
        <p:nvSpPr>
          <p:cNvPr id="15" name="AutoShape 15"/>
          <p:cNvSpPr>
            <a:spLocks noChangeArrowheads="1"/>
          </p:cNvSpPr>
          <p:nvPr/>
        </p:nvSpPr>
        <p:spPr bwMode="auto">
          <a:xfrm>
            <a:off x="562197" y="2057398"/>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Kingdom at ascension (Dan 7:13-14)</a:t>
            </a:r>
          </a:p>
        </p:txBody>
      </p:sp>
      <p:sp>
        <p:nvSpPr>
          <p:cNvPr id="16" name="AutoShape 20"/>
          <p:cNvSpPr>
            <a:spLocks noChangeArrowheads="1"/>
          </p:cNvSpPr>
          <p:nvPr/>
        </p:nvSpPr>
        <p:spPr bwMode="auto">
          <a:xfrm>
            <a:off x="6672862" y="2057399"/>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ctr">
              <a:spcBef>
                <a:spcPct val="50000"/>
              </a:spcBef>
            </a:pPr>
            <a:r>
              <a:rPr lang="en-US" altLang="x-none" sz="2400" b="1" dirty="0" smtClean="0"/>
              <a:t>Jesus ascended to God (Ac 1:9-11)</a:t>
            </a:r>
            <a:endParaRPr lang="en-US" altLang="x-none" sz="2400" b="1" dirty="0"/>
          </a:p>
        </p:txBody>
      </p:sp>
      <p:sp>
        <p:nvSpPr>
          <p:cNvPr id="17" name="AutoShape 15"/>
          <p:cNvSpPr>
            <a:spLocks noChangeArrowheads="1"/>
          </p:cNvSpPr>
          <p:nvPr/>
        </p:nvSpPr>
        <p:spPr bwMode="auto">
          <a:xfrm>
            <a:off x="550372" y="3247695"/>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Word . . . from Jerusalem (Isa 2:3)</a:t>
            </a:r>
          </a:p>
        </p:txBody>
      </p:sp>
      <p:sp>
        <p:nvSpPr>
          <p:cNvPr id="18" name="AutoShape 20"/>
          <p:cNvSpPr>
            <a:spLocks noChangeArrowheads="1"/>
          </p:cNvSpPr>
          <p:nvPr/>
        </p:nvSpPr>
        <p:spPr bwMode="auto">
          <a:xfrm>
            <a:off x="6661037" y="3247696"/>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ctr">
              <a:spcBef>
                <a:spcPct val="50000"/>
              </a:spcBef>
            </a:pPr>
            <a:r>
              <a:rPr lang="en-US" altLang="x-none" sz="2400" b="1" dirty="0" smtClean="0"/>
              <a:t>Men . . . in Jerusalem (Ac 2:14)</a:t>
            </a:r>
            <a:endParaRPr lang="en-US" altLang="x-none" sz="2400" b="1" dirty="0"/>
          </a:p>
        </p:txBody>
      </p:sp>
      <p:sp>
        <p:nvSpPr>
          <p:cNvPr id="19" name="AutoShape 15"/>
          <p:cNvSpPr>
            <a:spLocks noChangeArrowheads="1"/>
          </p:cNvSpPr>
          <p:nvPr/>
        </p:nvSpPr>
        <p:spPr bwMode="auto">
          <a:xfrm>
            <a:off x="550371" y="4437992"/>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All nations flow into it  (Isa 2:2)</a:t>
            </a:r>
          </a:p>
        </p:txBody>
      </p:sp>
      <p:sp>
        <p:nvSpPr>
          <p:cNvPr id="20" name="AutoShape 20"/>
          <p:cNvSpPr>
            <a:spLocks noChangeArrowheads="1"/>
          </p:cNvSpPr>
          <p:nvPr/>
        </p:nvSpPr>
        <p:spPr bwMode="auto">
          <a:xfrm>
            <a:off x="6684687" y="4437993"/>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ctr">
              <a:spcBef>
                <a:spcPct val="50000"/>
              </a:spcBef>
            </a:pPr>
            <a:r>
              <a:rPr lang="en-US" altLang="x-none" sz="2400" b="1" dirty="0" smtClean="0"/>
              <a:t>Men of every nation (Ac 2:5)</a:t>
            </a:r>
            <a:endParaRPr lang="en-US" altLang="x-none" sz="2400" b="1" dirty="0"/>
          </a:p>
        </p:txBody>
      </p:sp>
      <p:sp>
        <p:nvSpPr>
          <p:cNvPr id="21" name="AutoShape 15"/>
          <p:cNvSpPr>
            <a:spLocks noChangeArrowheads="1"/>
          </p:cNvSpPr>
          <p:nvPr/>
        </p:nvSpPr>
        <p:spPr bwMode="auto">
          <a:xfrm>
            <a:off x="538546" y="5628289"/>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Sit on David's Throne  (Isa 9:7)</a:t>
            </a:r>
          </a:p>
        </p:txBody>
      </p:sp>
      <p:sp>
        <p:nvSpPr>
          <p:cNvPr id="22" name="AutoShape 20"/>
          <p:cNvSpPr>
            <a:spLocks noChangeArrowheads="1"/>
          </p:cNvSpPr>
          <p:nvPr/>
        </p:nvSpPr>
        <p:spPr bwMode="auto">
          <a:xfrm>
            <a:off x="6684686" y="5628290"/>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ctr">
              <a:spcBef>
                <a:spcPct val="50000"/>
              </a:spcBef>
            </a:pPr>
            <a:r>
              <a:rPr lang="en-US" altLang="x-none" sz="2400" b="1" dirty="0" smtClean="0"/>
              <a:t>Jesus on David’s Throne (Ac 2:30)</a:t>
            </a:r>
            <a:endParaRPr lang="en-US" altLang="x-none" sz="2400" b="1" dirty="0"/>
          </a:p>
        </p:txBody>
      </p:sp>
    </p:spTree>
    <p:extLst>
      <p:ext uri="{BB962C8B-B14F-4D97-AF65-F5344CB8AC3E}">
        <p14:creationId xmlns:p14="http://schemas.microsoft.com/office/powerpoint/2010/main" val="16021038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000"/>
                                        <p:tgtEl>
                                          <p:spTgt spid="11"/>
                                        </p:tgtEl>
                                      </p:cBhvr>
                                    </p:animEffect>
                                  </p:childTnLst>
                                </p:cTn>
                              </p:par>
                            </p:childTnLst>
                          </p:cTn>
                        </p:par>
                        <p:par>
                          <p:cTn id="14" fill="hold">
                            <p:stCondLst>
                              <p:cond delay="200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000"/>
                                        <p:tgtEl>
                                          <p:spTgt spid="17"/>
                                        </p:tgtEl>
                                      </p:cBhvr>
                                    </p:animEffect>
                                  </p:childTnLst>
                                </p:cTn>
                              </p:par>
                            </p:childTnLst>
                          </p:cTn>
                        </p:par>
                        <p:par>
                          <p:cTn id="32" fill="hold">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2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2000"/>
                                        <p:tgtEl>
                                          <p:spTgt spid="19"/>
                                        </p:tgtEl>
                                      </p:cBhvr>
                                    </p:animEffect>
                                  </p:childTnLst>
                                </p:cTn>
                              </p:par>
                            </p:childTnLst>
                          </p:cTn>
                        </p:par>
                        <p:par>
                          <p:cTn id="41" fill="hold">
                            <p:stCondLst>
                              <p:cond delay="2000"/>
                            </p:stCondLst>
                            <p:childTnLst>
                              <p:par>
                                <p:cTn id="42" presetID="22" presetClass="entr" presetSubtype="2"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2000"/>
                                        <p:tgtEl>
                                          <p:spTgt spid="21"/>
                                        </p:tgtEl>
                                      </p:cBhvr>
                                    </p:animEffect>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541" y="0"/>
            <a:ext cx="9364718" cy="9616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6588" y="961697"/>
            <a:ext cx="1182624" cy="5437632"/>
          </a:xfrm>
          <a:prstGeom prst="rect">
            <a:avLst/>
          </a:prstGeom>
        </p:spPr>
      </p:pic>
      <p:sp>
        <p:nvSpPr>
          <p:cNvPr id="11" name="AutoShape 15"/>
          <p:cNvSpPr>
            <a:spLocks noChangeArrowheads="1"/>
          </p:cNvSpPr>
          <p:nvPr/>
        </p:nvSpPr>
        <p:spPr bwMode="auto">
          <a:xfrm>
            <a:off x="574022" y="867101"/>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God’s Spirit poured out (Joel 2:28)</a:t>
            </a:r>
            <a:endParaRPr lang="en-US" altLang="x-none" sz="2400" b="1" dirty="0"/>
          </a:p>
        </p:txBody>
      </p:sp>
      <p:sp>
        <p:nvSpPr>
          <p:cNvPr id="13" name="AutoShape 20"/>
          <p:cNvSpPr>
            <a:spLocks noChangeArrowheads="1"/>
          </p:cNvSpPr>
          <p:nvPr/>
        </p:nvSpPr>
        <p:spPr bwMode="auto">
          <a:xfrm>
            <a:off x="6672862" y="867101"/>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ctr"/>
            <a:r>
              <a:rPr lang="en-US" sz="2400" b="1" dirty="0" smtClean="0">
                <a:solidFill>
                  <a:srgbClr val="000000"/>
                </a:solidFill>
              </a:rPr>
              <a:t>This is what Joel said (Ac 2:15)</a:t>
            </a:r>
          </a:p>
        </p:txBody>
      </p:sp>
      <p:sp>
        <p:nvSpPr>
          <p:cNvPr id="15" name="AutoShape 15"/>
          <p:cNvSpPr>
            <a:spLocks noChangeArrowheads="1"/>
          </p:cNvSpPr>
          <p:nvPr/>
        </p:nvSpPr>
        <p:spPr bwMode="auto">
          <a:xfrm>
            <a:off x="562197" y="2057398"/>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David foresaw Resurrection (Psa 16)</a:t>
            </a:r>
          </a:p>
        </p:txBody>
      </p:sp>
      <p:sp>
        <p:nvSpPr>
          <p:cNvPr id="16" name="AutoShape 20"/>
          <p:cNvSpPr>
            <a:spLocks noChangeArrowheads="1"/>
          </p:cNvSpPr>
          <p:nvPr/>
        </p:nvSpPr>
        <p:spPr bwMode="auto">
          <a:xfrm>
            <a:off x="6672862" y="2057399"/>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r">
              <a:spcBef>
                <a:spcPct val="50000"/>
              </a:spcBef>
            </a:pPr>
            <a:r>
              <a:rPr lang="en-US" altLang="x-none" sz="2400" b="1" dirty="0" smtClean="0"/>
              <a:t>Jesus raised from dead (Ac 2:30-36)</a:t>
            </a:r>
            <a:endParaRPr lang="en-US" altLang="x-none" sz="2400" b="1" dirty="0"/>
          </a:p>
        </p:txBody>
      </p:sp>
      <p:sp>
        <p:nvSpPr>
          <p:cNvPr id="17" name="AutoShape 15"/>
          <p:cNvSpPr>
            <a:spLocks noChangeArrowheads="1"/>
          </p:cNvSpPr>
          <p:nvPr/>
        </p:nvSpPr>
        <p:spPr bwMode="auto">
          <a:xfrm>
            <a:off x="550372" y="3247695"/>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Ascend to God’s right hand (Psa 110)</a:t>
            </a:r>
          </a:p>
        </p:txBody>
      </p:sp>
      <p:sp>
        <p:nvSpPr>
          <p:cNvPr id="18" name="AutoShape 20"/>
          <p:cNvSpPr>
            <a:spLocks noChangeArrowheads="1"/>
          </p:cNvSpPr>
          <p:nvPr/>
        </p:nvSpPr>
        <p:spPr bwMode="auto">
          <a:xfrm>
            <a:off x="6661037" y="3247696"/>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ctr">
              <a:spcBef>
                <a:spcPct val="50000"/>
              </a:spcBef>
            </a:pPr>
            <a:r>
              <a:rPr lang="en-US" altLang="x-none" sz="2400" b="1" dirty="0" smtClean="0"/>
              <a:t>Jesus at God’s right hand (Ac 2:34)</a:t>
            </a:r>
            <a:endParaRPr lang="en-US" altLang="x-none" sz="2400" b="1" dirty="0"/>
          </a:p>
        </p:txBody>
      </p:sp>
      <p:sp>
        <p:nvSpPr>
          <p:cNvPr id="19" name="AutoShape 15"/>
          <p:cNvSpPr>
            <a:spLocks noChangeArrowheads="1"/>
          </p:cNvSpPr>
          <p:nvPr/>
        </p:nvSpPr>
        <p:spPr bwMode="auto">
          <a:xfrm>
            <a:off x="550371" y="4437992"/>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Ascended on high (Psa 68:18)</a:t>
            </a:r>
          </a:p>
        </p:txBody>
      </p:sp>
      <p:sp>
        <p:nvSpPr>
          <p:cNvPr id="20" name="AutoShape 20"/>
          <p:cNvSpPr>
            <a:spLocks noChangeArrowheads="1"/>
          </p:cNvSpPr>
          <p:nvPr/>
        </p:nvSpPr>
        <p:spPr bwMode="auto">
          <a:xfrm>
            <a:off x="6684687" y="4437993"/>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ctr">
              <a:spcBef>
                <a:spcPct val="50000"/>
              </a:spcBef>
            </a:pPr>
            <a:r>
              <a:rPr lang="en-US" altLang="x-none" sz="2400" b="1" dirty="0" smtClean="0"/>
              <a:t>Ascended on high (Ac 1:9)</a:t>
            </a:r>
            <a:endParaRPr lang="en-US" altLang="x-none" sz="2400" b="1" dirty="0"/>
          </a:p>
        </p:txBody>
      </p:sp>
      <p:sp>
        <p:nvSpPr>
          <p:cNvPr id="21" name="AutoShape 15"/>
          <p:cNvSpPr>
            <a:spLocks noChangeArrowheads="1"/>
          </p:cNvSpPr>
          <p:nvPr/>
        </p:nvSpPr>
        <p:spPr bwMode="auto">
          <a:xfrm>
            <a:off x="538546" y="5628289"/>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Led captivity captive  (Psa 68:18)</a:t>
            </a:r>
          </a:p>
        </p:txBody>
      </p:sp>
      <p:sp>
        <p:nvSpPr>
          <p:cNvPr id="22" name="AutoShape 20"/>
          <p:cNvSpPr>
            <a:spLocks noChangeArrowheads="1"/>
          </p:cNvSpPr>
          <p:nvPr/>
        </p:nvSpPr>
        <p:spPr bwMode="auto">
          <a:xfrm>
            <a:off x="6684686" y="5628290"/>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ctr">
              <a:spcBef>
                <a:spcPct val="50000"/>
              </a:spcBef>
            </a:pPr>
            <a:r>
              <a:rPr lang="en-US" altLang="x-none" sz="2400" b="1" dirty="0" smtClean="0"/>
              <a:t>Led captivity captive (Eph 4:8)</a:t>
            </a:r>
            <a:endParaRPr lang="en-US" altLang="x-none" sz="2400" b="1" dirty="0"/>
          </a:p>
        </p:txBody>
      </p:sp>
    </p:spTree>
    <p:extLst>
      <p:ext uri="{BB962C8B-B14F-4D97-AF65-F5344CB8AC3E}">
        <p14:creationId xmlns:p14="http://schemas.microsoft.com/office/powerpoint/2010/main" val="32371333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2000"/>
                                        <p:tgtEl>
                                          <p:spTgt spid="1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2000"/>
                                        <p:tgtEl>
                                          <p:spTgt spid="17"/>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2000"/>
                                        <p:tgtEl>
                                          <p:spTgt spid="19"/>
                                        </p:tgtEl>
                                      </p:cBhvr>
                                    </p:animEffect>
                                  </p:childTnLst>
                                </p:cTn>
                              </p:par>
                            </p:childTnLst>
                          </p:cTn>
                        </p:par>
                        <p:par>
                          <p:cTn id="35" fill="hold">
                            <p:stCondLst>
                              <p:cond delay="2000"/>
                            </p:stCondLst>
                            <p:childTnLst>
                              <p:par>
                                <p:cTn id="36" presetID="22" presetClass="entr" presetSubtype="2"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2000"/>
                                        <p:tgtEl>
                                          <p:spTgt spid="21"/>
                                        </p:tgtEl>
                                      </p:cBhvr>
                                    </p:animEffect>
                                  </p:childTnLst>
                                </p:cTn>
                              </p:par>
                            </p:childTnLst>
                          </p:cTn>
                        </p:par>
                        <p:par>
                          <p:cTn id="44" fill="hold">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541" y="0"/>
            <a:ext cx="9364718" cy="9616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6588" y="961697"/>
            <a:ext cx="1182624" cy="5437632"/>
          </a:xfrm>
          <a:prstGeom prst="rect">
            <a:avLst/>
          </a:prstGeom>
        </p:spPr>
      </p:pic>
      <p:sp>
        <p:nvSpPr>
          <p:cNvPr id="11" name="AutoShape 15"/>
          <p:cNvSpPr>
            <a:spLocks noChangeArrowheads="1"/>
          </p:cNvSpPr>
          <p:nvPr/>
        </p:nvSpPr>
        <p:spPr bwMode="auto">
          <a:xfrm>
            <a:off x="574022" y="867101"/>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Fulfilled O.T. prophets (Lk 24:44)</a:t>
            </a:r>
            <a:endParaRPr lang="en-US" altLang="x-none" sz="2400" b="1" dirty="0"/>
          </a:p>
        </p:txBody>
      </p:sp>
      <p:sp>
        <p:nvSpPr>
          <p:cNvPr id="13" name="AutoShape 20"/>
          <p:cNvSpPr>
            <a:spLocks noChangeArrowheads="1"/>
          </p:cNvSpPr>
          <p:nvPr/>
        </p:nvSpPr>
        <p:spPr bwMode="auto">
          <a:xfrm>
            <a:off x="6672862" y="867101"/>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r"/>
            <a:r>
              <a:rPr lang="en-US" sz="2400" b="1" dirty="0" smtClean="0">
                <a:solidFill>
                  <a:srgbClr val="000000"/>
                </a:solidFill>
              </a:rPr>
              <a:t>Fulfilled prophecies of O.T. (Ac 3:18)</a:t>
            </a:r>
          </a:p>
        </p:txBody>
      </p:sp>
      <p:sp>
        <p:nvSpPr>
          <p:cNvPr id="15" name="AutoShape 15"/>
          <p:cNvSpPr>
            <a:spLocks noChangeArrowheads="1"/>
          </p:cNvSpPr>
          <p:nvPr/>
        </p:nvSpPr>
        <p:spPr bwMode="auto">
          <a:xfrm>
            <a:off x="562197" y="2057398"/>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Kingdom . . . at hand (Matt 3:2)</a:t>
            </a:r>
          </a:p>
        </p:txBody>
      </p:sp>
      <p:sp>
        <p:nvSpPr>
          <p:cNvPr id="16" name="AutoShape 20"/>
          <p:cNvSpPr>
            <a:spLocks noChangeArrowheads="1"/>
          </p:cNvSpPr>
          <p:nvPr/>
        </p:nvSpPr>
        <p:spPr bwMode="auto">
          <a:xfrm>
            <a:off x="6672862" y="2057399"/>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r">
              <a:spcBef>
                <a:spcPct val="50000"/>
              </a:spcBef>
            </a:pPr>
            <a:r>
              <a:rPr lang="en-US" altLang="x-none" sz="2400" b="1" dirty="0" smtClean="0"/>
              <a:t>Kingdom in existence (Col 1:13)</a:t>
            </a:r>
            <a:endParaRPr lang="en-US" altLang="x-none" sz="2400" b="1" dirty="0"/>
          </a:p>
        </p:txBody>
      </p:sp>
      <p:sp>
        <p:nvSpPr>
          <p:cNvPr id="17" name="AutoShape 15"/>
          <p:cNvSpPr>
            <a:spLocks noChangeArrowheads="1"/>
          </p:cNvSpPr>
          <p:nvPr/>
        </p:nvSpPr>
        <p:spPr bwMode="auto">
          <a:xfrm>
            <a:off x="550372" y="3247695"/>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Your kingdom come . . . (Matt 6:10)</a:t>
            </a:r>
          </a:p>
        </p:txBody>
      </p:sp>
      <p:sp>
        <p:nvSpPr>
          <p:cNvPr id="18" name="AutoShape 20"/>
          <p:cNvSpPr>
            <a:spLocks noChangeArrowheads="1"/>
          </p:cNvSpPr>
          <p:nvPr/>
        </p:nvSpPr>
        <p:spPr bwMode="auto">
          <a:xfrm>
            <a:off x="6661037" y="3247696"/>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ctr">
              <a:spcBef>
                <a:spcPct val="50000"/>
              </a:spcBef>
            </a:pPr>
            <a:r>
              <a:rPr lang="en-US" altLang="x-none" sz="2400" b="1" dirty="0" smtClean="0"/>
              <a:t>The kingdom came  (Ac 14:22)</a:t>
            </a:r>
            <a:endParaRPr lang="en-US" altLang="x-none" sz="2400" b="1" dirty="0"/>
          </a:p>
        </p:txBody>
      </p:sp>
      <p:sp>
        <p:nvSpPr>
          <p:cNvPr id="19" name="AutoShape 15"/>
          <p:cNvSpPr>
            <a:spLocks noChangeArrowheads="1"/>
          </p:cNvSpPr>
          <p:nvPr/>
        </p:nvSpPr>
        <p:spPr bwMode="auto">
          <a:xfrm>
            <a:off x="550371" y="4437992"/>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Kingdom of God at hand (Mk 1:15)</a:t>
            </a:r>
          </a:p>
        </p:txBody>
      </p:sp>
      <p:sp>
        <p:nvSpPr>
          <p:cNvPr id="20" name="AutoShape 20"/>
          <p:cNvSpPr>
            <a:spLocks noChangeArrowheads="1"/>
          </p:cNvSpPr>
          <p:nvPr/>
        </p:nvSpPr>
        <p:spPr bwMode="auto">
          <a:xfrm>
            <a:off x="6684687" y="4437993"/>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r">
              <a:spcBef>
                <a:spcPct val="50000"/>
              </a:spcBef>
            </a:pPr>
            <a:r>
              <a:rPr lang="en-US" altLang="x-none" sz="2400" b="1" dirty="0" smtClean="0"/>
              <a:t>Christians are in kingdom (Rev 1:9)</a:t>
            </a:r>
            <a:endParaRPr lang="en-US" altLang="x-none" sz="2400" b="1" dirty="0"/>
          </a:p>
        </p:txBody>
      </p:sp>
      <p:sp>
        <p:nvSpPr>
          <p:cNvPr id="21" name="AutoShape 15"/>
          <p:cNvSpPr>
            <a:spLocks noChangeArrowheads="1"/>
          </p:cNvSpPr>
          <p:nvPr/>
        </p:nvSpPr>
        <p:spPr bwMode="auto">
          <a:xfrm>
            <a:off x="538546" y="5628289"/>
            <a:ext cx="4880741" cy="1190297"/>
          </a:xfrm>
          <a:prstGeom prst="rightArrow">
            <a:avLst>
              <a:gd name="adj1" fmla="val 50000"/>
              <a:gd name="adj2" fmla="val 88462"/>
            </a:avLst>
          </a:prstGeom>
          <a:solidFill>
            <a:schemeClr val="bg1"/>
          </a:solidFill>
          <a:ln w="9525">
            <a:solidFill>
              <a:schemeClr val="tx1"/>
            </a:solidFill>
            <a:miter lim="800000"/>
            <a:headEnd/>
            <a:tailEnd/>
          </a:ln>
          <a:effectLst/>
        </p:spPr>
        <p:txBody>
          <a:bodyPr wrap="none" anchor="ctr"/>
          <a:lstStyle/>
          <a:p>
            <a:pPr>
              <a:spcBef>
                <a:spcPct val="50000"/>
              </a:spcBef>
            </a:pPr>
            <a:r>
              <a:rPr lang="en-US" altLang="x-none" sz="2400" b="1" dirty="0" smtClean="0"/>
              <a:t>Kingdom came w/power (Mk 9:1)</a:t>
            </a:r>
          </a:p>
        </p:txBody>
      </p:sp>
      <p:sp>
        <p:nvSpPr>
          <p:cNvPr id="22" name="AutoShape 20"/>
          <p:cNvSpPr>
            <a:spLocks noChangeArrowheads="1"/>
          </p:cNvSpPr>
          <p:nvPr/>
        </p:nvSpPr>
        <p:spPr bwMode="auto">
          <a:xfrm>
            <a:off x="6684686" y="5628290"/>
            <a:ext cx="4880741" cy="1190296"/>
          </a:xfrm>
          <a:prstGeom prst="leftArrow">
            <a:avLst>
              <a:gd name="adj1" fmla="val 50000"/>
              <a:gd name="adj2" fmla="val 88462"/>
            </a:avLst>
          </a:prstGeom>
          <a:solidFill>
            <a:schemeClr val="bg1">
              <a:lumMod val="85000"/>
            </a:schemeClr>
          </a:solidFill>
          <a:ln w="9525">
            <a:solidFill>
              <a:schemeClr val="tx1"/>
            </a:solidFill>
            <a:miter lim="800000"/>
            <a:headEnd/>
            <a:tailEnd/>
          </a:ln>
          <a:effectLst/>
        </p:spPr>
        <p:txBody>
          <a:bodyPr wrap="none" anchor="ctr"/>
          <a:lstStyle/>
          <a:p>
            <a:pPr algn="r">
              <a:spcBef>
                <a:spcPct val="50000"/>
              </a:spcBef>
            </a:pPr>
            <a:r>
              <a:rPr lang="en-US" altLang="x-none" sz="2400" b="1" dirty="0" smtClean="0"/>
              <a:t>        Power came w/Holy Spirit (Ac 2:1-4)</a:t>
            </a:r>
            <a:endParaRPr lang="en-US" altLang="x-none" sz="2400" b="1" dirty="0"/>
          </a:p>
        </p:txBody>
      </p:sp>
      <p:sp>
        <p:nvSpPr>
          <p:cNvPr id="26" name="Line Callout 1 25"/>
          <p:cNvSpPr/>
          <p:nvPr/>
        </p:nvSpPr>
        <p:spPr>
          <a:xfrm>
            <a:off x="491246" y="1100669"/>
            <a:ext cx="4741154" cy="5197062"/>
          </a:xfrm>
          <a:prstGeom prst="borderCallout1">
            <a:avLst>
              <a:gd name="adj1" fmla="val 46771"/>
              <a:gd name="adj2" fmla="val 99171"/>
              <a:gd name="adj3" fmla="val 46683"/>
              <a:gd name="adj4" fmla="val 117387"/>
            </a:avLst>
          </a:prstGeom>
          <a:solidFill>
            <a:schemeClr val="accent1">
              <a:lumMod val="20000"/>
              <a:lumOff val="8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ysClr val="windowText" lastClr="000000"/>
              </a:solidFill>
              <a:latin typeface="Arial" charset="0"/>
              <a:ea typeface="Arial" charset="0"/>
              <a:cs typeface="Arial" charset="0"/>
            </a:endParaRPr>
          </a:p>
          <a:p>
            <a:pPr algn="ctr"/>
            <a:r>
              <a:rPr lang="en-US" sz="2800" b="1" dirty="0" smtClean="0">
                <a:solidFill>
                  <a:sysClr val="windowText" lastClr="000000"/>
                </a:solidFill>
                <a:latin typeface="Arial" charset="0"/>
                <a:ea typeface="Arial" charset="0"/>
                <a:cs typeface="Arial" charset="0"/>
              </a:rPr>
              <a:t>Thus </a:t>
            </a:r>
            <a:r>
              <a:rPr lang="en-US" sz="2800" b="1" dirty="0">
                <a:solidFill>
                  <a:sysClr val="windowText" lastClr="000000"/>
                </a:solidFill>
                <a:latin typeface="Arial" charset="0"/>
                <a:ea typeface="Arial" charset="0"/>
                <a:cs typeface="Arial" charset="0"/>
              </a:rPr>
              <a:t>it is written, and thus it was necessary for the Christ to suffer and to rise from the dead the third day,  and that repentance and remission of sins should be preached in His name to all nations, </a:t>
            </a:r>
          </a:p>
          <a:p>
            <a:pPr algn="ctr"/>
            <a:r>
              <a:rPr lang="en-US" sz="3200" b="1" u="sng" dirty="0">
                <a:ln>
                  <a:solidFill>
                    <a:srgbClr val="C00000"/>
                  </a:solidFill>
                </a:ln>
                <a:solidFill>
                  <a:sysClr val="windowText" lastClr="000000"/>
                </a:solidFill>
                <a:latin typeface="Arial" charset="0"/>
                <a:ea typeface="Arial" charset="0"/>
                <a:cs typeface="Arial" charset="0"/>
              </a:rPr>
              <a:t>beginning</a:t>
            </a:r>
            <a:r>
              <a:rPr lang="en-US" sz="3200" b="1" dirty="0">
                <a:solidFill>
                  <a:sysClr val="windowText" lastClr="000000"/>
                </a:solidFill>
                <a:latin typeface="Arial" charset="0"/>
                <a:ea typeface="Arial" charset="0"/>
                <a:cs typeface="Arial" charset="0"/>
              </a:rPr>
              <a:t> </a:t>
            </a:r>
            <a:r>
              <a:rPr lang="en-US" sz="2800" b="1" dirty="0">
                <a:solidFill>
                  <a:sysClr val="windowText" lastClr="000000"/>
                </a:solidFill>
                <a:latin typeface="Arial" charset="0"/>
                <a:ea typeface="Arial" charset="0"/>
                <a:cs typeface="Arial" charset="0"/>
              </a:rPr>
              <a:t>at Jerusalem.</a:t>
            </a:r>
          </a:p>
          <a:p>
            <a:pPr algn="ctr"/>
            <a:r>
              <a:rPr lang="en-US" sz="2800" b="1" dirty="0">
                <a:solidFill>
                  <a:sysClr val="windowText" lastClr="000000"/>
                </a:solidFill>
                <a:latin typeface="Arial" charset="0"/>
                <a:ea typeface="Arial" charset="0"/>
                <a:cs typeface="Arial" charset="0"/>
              </a:rPr>
              <a:t>(Lk 24:46-47)</a:t>
            </a:r>
          </a:p>
          <a:p>
            <a:pPr algn="ctr"/>
            <a:endParaRPr lang="en-US" sz="2800" b="1" dirty="0">
              <a:solidFill>
                <a:sysClr val="windowText" lastClr="000000"/>
              </a:solidFill>
              <a:latin typeface="Arial" charset="0"/>
              <a:ea typeface="Arial" charset="0"/>
              <a:cs typeface="Arial" charset="0"/>
            </a:endParaRPr>
          </a:p>
        </p:txBody>
      </p:sp>
      <p:sp>
        <p:nvSpPr>
          <p:cNvPr id="27" name="Line Callout 1 26"/>
          <p:cNvSpPr/>
          <p:nvPr/>
        </p:nvSpPr>
        <p:spPr>
          <a:xfrm>
            <a:off x="6942840" y="1117603"/>
            <a:ext cx="4741154" cy="5197062"/>
          </a:xfrm>
          <a:prstGeom prst="borderCallout1">
            <a:avLst>
              <a:gd name="adj1" fmla="val 46446"/>
              <a:gd name="adj2" fmla="val 596"/>
              <a:gd name="adj3" fmla="val 46357"/>
              <a:gd name="adj4" fmla="val -20119"/>
            </a:avLst>
          </a:prstGeom>
          <a:solidFill>
            <a:schemeClr val="accent1">
              <a:lumMod val="20000"/>
              <a:lumOff val="8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ysClr val="windowText" lastClr="000000"/>
              </a:solidFill>
              <a:latin typeface="Arial" charset="0"/>
              <a:ea typeface="Arial" charset="0"/>
              <a:cs typeface="Arial" charset="0"/>
            </a:endParaRPr>
          </a:p>
          <a:p>
            <a:pPr algn="ctr"/>
            <a:r>
              <a:rPr lang="en-US" sz="2800" b="1" dirty="0">
                <a:solidFill>
                  <a:sysClr val="windowText" lastClr="000000"/>
                </a:solidFill>
                <a:latin typeface="Arial" charset="0"/>
                <a:ea typeface="Arial" charset="0"/>
                <a:cs typeface="Arial" charset="0"/>
              </a:rPr>
              <a:t>And as I began to </a:t>
            </a:r>
          </a:p>
          <a:p>
            <a:pPr algn="ctr"/>
            <a:r>
              <a:rPr lang="en-US" sz="2800" b="1" dirty="0">
                <a:solidFill>
                  <a:sysClr val="windowText" lastClr="000000"/>
                </a:solidFill>
                <a:latin typeface="Arial" charset="0"/>
                <a:ea typeface="Arial" charset="0"/>
                <a:cs typeface="Arial" charset="0"/>
              </a:rPr>
              <a:t>speak, the Holy Spirit fell upon them, as upon us at the </a:t>
            </a:r>
            <a:r>
              <a:rPr lang="en-US" sz="3200" b="1" u="sng" dirty="0">
                <a:ln>
                  <a:solidFill>
                    <a:srgbClr val="C00000"/>
                  </a:solidFill>
                </a:ln>
                <a:solidFill>
                  <a:sysClr val="windowText" lastClr="000000"/>
                </a:solidFill>
                <a:latin typeface="Arial" charset="0"/>
                <a:ea typeface="Arial" charset="0"/>
                <a:cs typeface="Arial" charset="0"/>
              </a:rPr>
              <a:t>beginning</a:t>
            </a:r>
            <a:r>
              <a:rPr lang="en-US" sz="2800" b="1" dirty="0">
                <a:solidFill>
                  <a:sysClr val="windowText" lastClr="000000"/>
                </a:solidFill>
                <a:latin typeface="Arial" charset="0"/>
                <a:ea typeface="Arial" charset="0"/>
                <a:cs typeface="Arial" charset="0"/>
              </a:rPr>
              <a:t>. </a:t>
            </a:r>
            <a:r>
              <a:rPr lang="en-US" sz="2800" b="1" dirty="0" smtClean="0">
                <a:solidFill>
                  <a:sysClr val="windowText" lastClr="000000"/>
                </a:solidFill>
                <a:latin typeface="Arial" charset="0"/>
                <a:ea typeface="Arial" charset="0"/>
                <a:cs typeface="Arial" charset="0"/>
              </a:rPr>
              <a:t>Then </a:t>
            </a:r>
            <a:r>
              <a:rPr lang="en-US" sz="2800" b="1" dirty="0">
                <a:solidFill>
                  <a:sysClr val="windowText" lastClr="000000"/>
                </a:solidFill>
                <a:latin typeface="Arial" charset="0"/>
                <a:ea typeface="Arial" charset="0"/>
                <a:cs typeface="Arial" charset="0"/>
              </a:rPr>
              <a:t>I remembered the word of the Lord, how He said, John indeed baptized with water, but you shall be baptized with the Holy Spirit. </a:t>
            </a:r>
          </a:p>
          <a:p>
            <a:pPr algn="ctr"/>
            <a:r>
              <a:rPr lang="en-US" sz="2800" b="1" dirty="0">
                <a:solidFill>
                  <a:sysClr val="windowText" lastClr="000000"/>
                </a:solidFill>
                <a:latin typeface="Arial" charset="0"/>
                <a:ea typeface="Arial" charset="0"/>
                <a:cs typeface="Arial" charset="0"/>
              </a:rPr>
              <a:t>(Acts 11:15-16)</a:t>
            </a:r>
          </a:p>
          <a:p>
            <a:pPr algn="ctr"/>
            <a:endParaRPr lang="en-US" sz="2800" b="1" dirty="0">
              <a:solidFill>
                <a:sysClr val="windowText" lastClr="000000"/>
              </a:solidFill>
              <a:latin typeface="Arial" charset="0"/>
              <a:ea typeface="Arial" charset="0"/>
              <a:cs typeface="Arial" charset="0"/>
            </a:endParaRPr>
          </a:p>
        </p:txBody>
      </p:sp>
    </p:spTree>
    <p:extLst>
      <p:ext uri="{BB962C8B-B14F-4D97-AF65-F5344CB8AC3E}">
        <p14:creationId xmlns:p14="http://schemas.microsoft.com/office/powerpoint/2010/main" val="134195409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2000"/>
                                        <p:tgtEl>
                                          <p:spTgt spid="1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2000"/>
                                        <p:tgtEl>
                                          <p:spTgt spid="17"/>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2000"/>
                                        <p:tgtEl>
                                          <p:spTgt spid="19"/>
                                        </p:tgtEl>
                                      </p:cBhvr>
                                    </p:animEffect>
                                  </p:childTnLst>
                                </p:cTn>
                              </p:par>
                            </p:childTnLst>
                          </p:cTn>
                        </p:par>
                        <p:par>
                          <p:cTn id="35" fill="hold">
                            <p:stCondLst>
                              <p:cond delay="2000"/>
                            </p:stCondLst>
                            <p:childTnLst>
                              <p:par>
                                <p:cTn id="36" presetID="22" presetClass="entr" presetSubtype="2"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2000"/>
                                        <p:tgtEl>
                                          <p:spTgt spid="21"/>
                                        </p:tgtEl>
                                      </p:cBhvr>
                                    </p:animEffect>
                                  </p:childTnLst>
                                </p:cTn>
                              </p:par>
                            </p:childTnLst>
                          </p:cTn>
                        </p:par>
                        <p:par>
                          <p:cTn id="44" fill="hold">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000"/>
                                        <p:tgtEl>
                                          <p:spTgt spid="11"/>
                                        </p:tgtEl>
                                      </p:cBhvr>
                                    </p:animEffect>
                                    <p:set>
                                      <p:cBhvr>
                                        <p:cTn id="52" dur="1" fill="hold">
                                          <p:stCondLst>
                                            <p:cond delay="1999"/>
                                          </p:stCondLst>
                                        </p:cTn>
                                        <p:tgtEl>
                                          <p:spTgt spid="1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15"/>
                                        </p:tgtEl>
                                      </p:cBhvr>
                                    </p:animEffect>
                                    <p:set>
                                      <p:cBhvr>
                                        <p:cTn id="55" dur="1" fill="hold">
                                          <p:stCondLst>
                                            <p:cond delay="1999"/>
                                          </p:stCondLst>
                                        </p:cTn>
                                        <p:tgtEl>
                                          <p:spTgt spid="1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17"/>
                                        </p:tgtEl>
                                      </p:cBhvr>
                                    </p:animEffect>
                                    <p:set>
                                      <p:cBhvr>
                                        <p:cTn id="58" dur="1" fill="hold">
                                          <p:stCondLst>
                                            <p:cond delay="1999"/>
                                          </p:stCondLst>
                                        </p:cTn>
                                        <p:tgtEl>
                                          <p:spTgt spid="1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19"/>
                                        </p:tgtEl>
                                      </p:cBhvr>
                                    </p:animEffect>
                                    <p:set>
                                      <p:cBhvr>
                                        <p:cTn id="61" dur="1" fill="hold">
                                          <p:stCondLst>
                                            <p:cond delay="1999"/>
                                          </p:stCondLst>
                                        </p:cTn>
                                        <p:tgtEl>
                                          <p:spTgt spid="1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2000"/>
                                        <p:tgtEl>
                                          <p:spTgt spid="21"/>
                                        </p:tgtEl>
                                      </p:cBhvr>
                                    </p:animEffect>
                                    <p:set>
                                      <p:cBhvr>
                                        <p:cTn id="64" dur="1" fill="hold">
                                          <p:stCondLst>
                                            <p:cond delay="1999"/>
                                          </p:stCondLst>
                                        </p:cTn>
                                        <p:tgtEl>
                                          <p:spTgt spid="2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13"/>
                                        </p:tgtEl>
                                      </p:cBhvr>
                                    </p:animEffect>
                                    <p:set>
                                      <p:cBhvr>
                                        <p:cTn id="67" dur="1" fill="hold">
                                          <p:stCondLst>
                                            <p:cond delay="1999"/>
                                          </p:stCondLst>
                                        </p:cTn>
                                        <p:tgtEl>
                                          <p:spTgt spid="1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16"/>
                                        </p:tgtEl>
                                      </p:cBhvr>
                                    </p:animEffect>
                                    <p:set>
                                      <p:cBhvr>
                                        <p:cTn id="70" dur="1" fill="hold">
                                          <p:stCondLst>
                                            <p:cond delay="1999"/>
                                          </p:stCondLst>
                                        </p:cTn>
                                        <p:tgtEl>
                                          <p:spTgt spid="16"/>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18"/>
                                        </p:tgtEl>
                                      </p:cBhvr>
                                    </p:animEffect>
                                    <p:set>
                                      <p:cBhvr>
                                        <p:cTn id="73" dur="1" fill="hold">
                                          <p:stCondLst>
                                            <p:cond delay="1999"/>
                                          </p:stCondLst>
                                        </p:cTn>
                                        <p:tgtEl>
                                          <p:spTgt spid="18"/>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2000"/>
                                        <p:tgtEl>
                                          <p:spTgt spid="20"/>
                                        </p:tgtEl>
                                      </p:cBhvr>
                                    </p:animEffect>
                                    <p:set>
                                      <p:cBhvr>
                                        <p:cTn id="76" dur="1" fill="hold">
                                          <p:stCondLst>
                                            <p:cond delay="1999"/>
                                          </p:stCondLst>
                                        </p:cTn>
                                        <p:tgtEl>
                                          <p:spTgt spid="20"/>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22"/>
                                        </p:tgtEl>
                                      </p:cBhvr>
                                    </p:animEffect>
                                    <p:set>
                                      <p:cBhvr>
                                        <p:cTn id="79" dur="1" fill="hold">
                                          <p:stCondLst>
                                            <p:cond delay="1999"/>
                                          </p:stCondLst>
                                        </p:cTn>
                                        <p:tgtEl>
                                          <p:spTgt spid="22"/>
                                        </p:tgtEl>
                                        <p:attrNameLst>
                                          <p:attrName>style.visibility</p:attrName>
                                        </p:attrNameLst>
                                      </p:cBhvr>
                                      <p:to>
                                        <p:strVal val="hidden"/>
                                      </p:to>
                                    </p:set>
                                  </p:childTnLst>
                                </p:cTn>
                              </p:par>
                              <p:par>
                                <p:cTn id="80" presetID="2" presetClass="entr" presetSubtype="8"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2000" fill="hold"/>
                                        <p:tgtEl>
                                          <p:spTgt spid="26"/>
                                        </p:tgtEl>
                                        <p:attrNameLst>
                                          <p:attrName>ppt_x</p:attrName>
                                        </p:attrNameLst>
                                      </p:cBhvr>
                                      <p:tavLst>
                                        <p:tav tm="0">
                                          <p:val>
                                            <p:strVal val="0-#ppt_w/2"/>
                                          </p:val>
                                        </p:tav>
                                        <p:tav tm="100000">
                                          <p:val>
                                            <p:strVal val="#ppt_x"/>
                                          </p:val>
                                        </p:tav>
                                      </p:tavLst>
                                    </p:anim>
                                    <p:anim calcmode="lin" valueType="num">
                                      <p:cBhvr additive="base">
                                        <p:cTn id="83" dur="2000" fill="hold"/>
                                        <p:tgtEl>
                                          <p:spTgt spid="26"/>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000" fill="hold"/>
                                        <p:tgtEl>
                                          <p:spTgt spid="27"/>
                                        </p:tgtEl>
                                        <p:attrNameLst>
                                          <p:attrName>ppt_x</p:attrName>
                                        </p:attrNameLst>
                                      </p:cBhvr>
                                      <p:tavLst>
                                        <p:tav tm="0">
                                          <p:val>
                                            <p:strVal val="1+#ppt_w/2"/>
                                          </p:val>
                                        </p:tav>
                                        <p:tav tm="100000">
                                          <p:val>
                                            <p:strVal val="#ppt_x"/>
                                          </p:val>
                                        </p:tav>
                                      </p:tavLst>
                                    </p:anim>
                                    <p:anim calcmode="lin" valueType="num">
                                      <p:cBhvr additive="base">
                                        <p:cTn id="87" dur="2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Text Box 13"/>
          <p:cNvSpPr txBox="1">
            <a:spLocks noChangeArrowheads="1"/>
          </p:cNvSpPr>
          <p:nvPr/>
        </p:nvSpPr>
        <p:spPr bwMode="auto">
          <a:xfrm>
            <a:off x="77823" y="961698"/>
            <a:ext cx="11950149"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85750" indent="-285750">
              <a:spcBef>
                <a:spcPct val="50000"/>
              </a:spcBef>
              <a:buClr>
                <a:srgbClr val="C00000"/>
              </a:buClr>
              <a:buSzPct val="150000"/>
              <a:buFont typeface="Wingdings" charset="2"/>
              <a:buChar char="v"/>
            </a:pPr>
            <a:r>
              <a:rPr lang="en-US" altLang="x-none" sz="2800" b="1" dirty="0" smtClean="0">
                <a:solidFill>
                  <a:schemeClr val="bg1"/>
                </a:solidFill>
                <a:effectLst>
                  <a:outerShdw blurRad="38100" dist="38100" dir="2700000" algn="tl">
                    <a:srgbClr val="C0C0C0"/>
                  </a:outerShdw>
                </a:effectLst>
              </a:rPr>
              <a:t> </a:t>
            </a:r>
            <a:r>
              <a:rPr lang="en-US" altLang="x-none" sz="3200" b="1" u="sng" dirty="0" smtClean="0">
                <a:ln>
                  <a:solidFill>
                    <a:srgbClr val="C00000"/>
                  </a:solidFill>
                </a:ln>
                <a:effectLst>
                  <a:outerShdw blurRad="38100" dist="38100" dir="2700000" algn="tl">
                    <a:srgbClr val="C0C0C0"/>
                  </a:outerShdw>
                </a:effectLst>
              </a:rPr>
              <a:t>Added </a:t>
            </a:r>
            <a:r>
              <a:rPr lang="en-US" altLang="x-none" sz="3200" b="1" u="sng" dirty="0">
                <a:ln>
                  <a:solidFill>
                    <a:srgbClr val="C00000"/>
                  </a:solidFill>
                </a:ln>
                <a:effectLst>
                  <a:outerShdw blurRad="38100" dist="38100" dir="2700000" algn="tl">
                    <a:srgbClr val="C0C0C0"/>
                  </a:outerShdw>
                </a:effectLst>
              </a:rPr>
              <a:t>to </a:t>
            </a:r>
            <a:r>
              <a:rPr lang="en-US" altLang="x-none" sz="3200" b="1" u="sng" dirty="0" smtClean="0">
                <a:ln>
                  <a:solidFill>
                    <a:srgbClr val="C00000"/>
                  </a:solidFill>
                </a:ln>
                <a:effectLst>
                  <a:outerShdw blurRad="38100" dist="38100" dir="2700000" algn="tl">
                    <a:srgbClr val="C0C0C0"/>
                  </a:outerShdw>
                </a:effectLst>
              </a:rPr>
              <a:t>it by the </a:t>
            </a:r>
            <a:r>
              <a:rPr lang="en-US" altLang="x-none" sz="3200" b="1" u="sng" dirty="0">
                <a:ln>
                  <a:solidFill>
                    <a:srgbClr val="C00000"/>
                  </a:solidFill>
                </a:ln>
                <a:effectLst>
                  <a:outerShdw blurRad="38100" dist="38100" dir="2700000" algn="tl">
                    <a:srgbClr val="C0C0C0"/>
                  </a:outerShdw>
                </a:effectLst>
              </a:rPr>
              <a:t>Lord</a:t>
            </a:r>
            <a:r>
              <a:rPr lang="en-US" altLang="x-none" sz="3200" b="1" dirty="0">
                <a:effectLst>
                  <a:outerShdw blurRad="38100" dist="38100" dir="2700000" algn="tl">
                    <a:srgbClr val="C0C0C0"/>
                  </a:outerShdw>
                </a:effectLst>
              </a:rPr>
              <a:t>: “And the Lord added to the church daily those who were being saved.” (</a:t>
            </a:r>
            <a:r>
              <a:rPr lang="en-US" altLang="x-none" sz="3200" b="1" dirty="0" smtClean="0">
                <a:effectLst>
                  <a:outerShdw blurRad="38100" dist="38100" dir="2700000" algn="tl">
                    <a:srgbClr val="C0C0C0"/>
                  </a:outerShdw>
                </a:effectLst>
              </a:rPr>
              <a:t>Ac </a:t>
            </a:r>
            <a:r>
              <a:rPr lang="en-US" altLang="x-none" sz="3200" b="1" dirty="0">
                <a:effectLst>
                  <a:outerShdw blurRad="38100" dist="38100" dir="2700000" algn="tl">
                    <a:srgbClr val="C0C0C0"/>
                  </a:outerShdw>
                </a:effectLst>
              </a:rPr>
              <a:t>2:47)</a:t>
            </a:r>
          </a:p>
          <a:p>
            <a:pPr marL="285750" indent="-285750">
              <a:spcBef>
                <a:spcPct val="50000"/>
              </a:spcBef>
              <a:buClr>
                <a:srgbClr val="C00000"/>
              </a:buClr>
              <a:buSzPct val="150000"/>
              <a:buFont typeface="Wingdings" charset="2"/>
              <a:buChar char="v"/>
            </a:pPr>
            <a:r>
              <a:rPr lang="en-US" altLang="x-none" sz="3200" b="1" dirty="0" smtClean="0">
                <a:effectLst>
                  <a:outerShdw blurRad="38100" dist="38100" dir="2700000" algn="tl">
                    <a:srgbClr val="C0C0C0"/>
                  </a:outerShdw>
                </a:effectLst>
              </a:rPr>
              <a:t> </a:t>
            </a:r>
            <a:r>
              <a:rPr lang="en-US" altLang="x-none" sz="3200" b="1" u="sng" dirty="0" smtClean="0">
                <a:ln>
                  <a:solidFill>
                    <a:srgbClr val="C00000"/>
                  </a:solidFill>
                </a:ln>
                <a:effectLst>
                  <a:outerShdw blurRad="38100" dist="38100" dir="2700000" algn="tl">
                    <a:srgbClr val="C0C0C0"/>
                  </a:outerShdw>
                </a:effectLst>
              </a:rPr>
              <a:t>Name </a:t>
            </a:r>
            <a:r>
              <a:rPr lang="en-US" altLang="x-none" sz="3200" b="1" u="sng" dirty="0">
                <a:ln>
                  <a:solidFill>
                    <a:srgbClr val="C00000"/>
                  </a:solidFill>
                </a:ln>
                <a:effectLst>
                  <a:outerShdw blurRad="38100" dist="38100" dir="2700000" algn="tl">
                    <a:srgbClr val="C0C0C0"/>
                  </a:outerShdw>
                </a:effectLst>
              </a:rPr>
              <a:t>recorded in Heaven</a:t>
            </a:r>
            <a:r>
              <a:rPr lang="en-US" altLang="x-none" sz="3200" b="1" dirty="0">
                <a:effectLst>
                  <a:outerShdw blurRad="38100" dist="38100" dir="2700000" algn="tl">
                    <a:srgbClr val="C0C0C0"/>
                  </a:outerShdw>
                </a:effectLst>
              </a:rPr>
              <a:t>: “the general assembly and church of the firstborn who are registered in heaven” (</a:t>
            </a:r>
            <a:r>
              <a:rPr lang="en-US" altLang="x-none" sz="3200" b="1" dirty="0" smtClean="0">
                <a:effectLst>
                  <a:outerShdw blurRad="38100" dist="38100" dir="2700000" algn="tl">
                    <a:srgbClr val="C0C0C0"/>
                  </a:outerShdw>
                </a:effectLst>
              </a:rPr>
              <a:t>Heb </a:t>
            </a:r>
            <a:r>
              <a:rPr lang="en-US" altLang="x-none" sz="3200" b="1" dirty="0">
                <a:effectLst>
                  <a:outerShdw blurRad="38100" dist="38100" dir="2700000" algn="tl">
                    <a:srgbClr val="C0C0C0"/>
                  </a:outerShdw>
                </a:effectLst>
              </a:rPr>
              <a:t>12:23</a:t>
            </a:r>
            <a:r>
              <a:rPr lang="en-US" altLang="x-none" sz="3200" b="1" dirty="0" smtClean="0">
                <a:effectLst>
                  <a:outerShdw blurRad="38100" dist="38100" dir="2700000" algn="tl">
                    <a:srgbClr val="C0C0C0"/>
                  </a:outerShdw>
                </a:effectLst>
              </a:rPr>
              <a:t>)</a:t>
            </a:r>
          </a:p>
          <a:p>
            <a:pPr marL="285750" indent="-285750">
              <a:spcBef>
                <a:spcPct val="50000"/>
              </a:spcBef>
              <a:buClr>
                <a:srgbClr val="C00000"/>
              </a:buClr>
              <a:buSzPct val="150000"/>
              <a:buFont typeface="Wingdings" charset="2"/>
              <a:buChar char="v"/>
            </a:pPr>
            <a:r>
              <a:rPr lang="en-US" altLang="x-none" sz="3200" b="1" dirty="0" smtClean="0">
                <a:effectLst>
                  <a:outerShdw blurRad="38100" dist="38100" dir="2700000" algn="tl">
                    <a:srgbClr val="C0C0C0"/>
                  </a:outerShdw>
                </a:effectLst>
              </a:rPr>
              <a:t> </a:t>
            </a:r>
            <a:r>
              <a:rPr lang="en-US" altLang="x-none" sz="3200" b="1" u="sng" dirty="0" smtClean="0">
                <a:ln>
                  <a:solidFill>
                    <a:srgbClr val="C00000"/>
                  </a:solidFill>
                </a:ln>
                <a:effectLst>
                  <a:outerShdw blurRad="38100" dist="38100" dir="2700000" algn="tl">
                    <a:srgbClr val="C0C0C0"/>
                  </a:outerShdw>
                </a:effectLst>
              </a:rPr>
              <a:t>Name </a:t>
            </a:r>
            <a:r>
              <a:rPr lang="en-US" altLang="x-none" sz="3200" b="1" u="sng" dirty="0">
                <a:ln>
                  <a:solidFill>
                    <a:srgbClr val="C00000"/>
                  </a:solidFill>
                </a:ln>
                <a:effectLst>
                  <a:outerShdw blurRad="38100" dist="38100" dir="2700000" algn="tl">
                    <a:srgbClr val="C0C0C0"/>
                  </a:outerShdw>
                </a:effectLst>
              </a:rPr>
              <a:t>can be removed by the Lord</a:t>
            </a:r>
            <a:r>
              <a:rPr lang="en-US" altLang="x-none" sz="3200" b="1" dirty="0">
                <a:effectLst>
                  <a:outerShdw blurRad="38100" dist="38100" dir="2700000" algn="tl">
                    <a:srgbClr val="C0C0C0"/>
                  </a:outerShdw>
                </a:effectLst>
              </a:rPr>
              <a:t>: “He who overcomes shall be clothed in white garments, and I will not blot out his name from the Book of Life” (</a:t>
            </a:r>
            <a:r>
              <a:rPr lang="en-US" altLang="x-none" sz="3200" b="1" dirty="0" smtClean="0">
                <a:effectLst>
                  <a:outerShdw blurRad="38100" dist="38100" dir="2700000" algn="tl">
                    <a:srgbClr val="C0C0C0"/>
                  </a:outerShdw>
                </a:effectLst>
              </a:rPr>
              <a:t>Rev </a:t>
            </a:r>
            <a:r>
              <a:rPr lang="en-US" altLang="x-none" sz="3200" b="1" dirty="0">
                <a:effectLst>
                  <a:outerShdw blurRad="38100" dist="38100" dir="2700000" algn="tl">
                    <a:srgbClr val="C0C0C0"/>
                  </a:outerShdw>
                </a:effectLst>
              </a:rPr>
              <a:t>3:5</a:t>
            </a:r>
            <a:r>
              <a:rPr lang="en-US" altLang="x-none" sz="3200" b="1" dirty="0" smtClean="0">
                <a:effectLst>
                  <a:outerShdw blurRad="38100" dist="38100" dir="2700000" algn="tl">
                    <a:srgbClr val="C0C0C0"/>
                  </a:outerShdw>
                </a:effectLst>
              </a:rPr>
              <a:t>)</a:t>
            </a:r>
          </a:p>
          <a:p>
            <a:pPr marL="285750" indent="-285750">
              <a:spcBef>
                <a:spcPct val="50000"/>
              </a:spcBef>
              <a:buClr>
                <a:srgbClr val="C00000"/>
              </a:buClr>
              <a:buSzPct val="150000"/>
              <a:buFont typeface="Wingdings" charset="2"/>
              <a:buChar char="v"/>
            </a:pPr>
            <a:r>
              <a:rPr lang="en-US" altLang="x-none" sz="3200" b="1" dirty="0" smtClean="0">
                <a:effectLst>
                  <a:outerShdw blurRad="38100" dist="38100" dir="2700000" algn="tl">
                    <a:srgbClr val="C0C0C0"/>
                  </a:outerShdw>
                </a:effectLst>
              </a:rPr>
              <a:t> </a:t>
            </a:r>
            <a:r>
              <a:rPr lang="en-US" altLang="x-none" sz="3200" b="1" u="sng" dirty="0" smtClean="0">
                <a:ln>
                  <a:solidFill>
                    <a:srgbClr val="C00000"/>
                  </a:solidFill>
                </a:ln>
                <a:effectLst>
                  <a:outerShdw blurRad="38100" dist="38100" dir="2700000" algn="tl">
                    <a:srgbClr val="C0C0C0"/>
                  </a:outerShdw>
                </a:effectLst>
              </a:rPr>
              <a:t>But in order to be added</a:t>
            </a:r>
            <a:r>
              <a:rPr lang="en-US" altLang="x-none" sz="3200" b="1" dirty="0" smtClean="0">
                <a:effectLst>
                  <a:outerShdw blurRad="38100" dist="38100" dir="2700000" algn="tl">
                    <a:srgbClr val="C0C0C0"/>
                  </a:outerShdw>
                </a:effectLst>
              </a:rPr>
              <a:t>: “T</a:t>
            </a:r>
            <a:r>
              <a:rPr lang="en-US" sz="3200" b="1" dirty="0" smtClean="0"/>
              <a:t>hen </a:t>
            </a:r>
            <a:r>
              <a:rPr lang="en-US" sz="3200" b="1" dirty="0"/>
              <a:t>those who </a:t>
            </a:r>
            <a:r>
              <a:rPr lang="en-US" sz="3200" b="1" dirty="0" smtClean="0"/>
              <a:t>gladly </a:t>
            </a:r>
            <a:r>
              <a:rPr lang="en-US" sz="3200" b="1" dirty="0"/>
              <a:t>received his word were baptized; and that day about three thousand souls were added to </a:t>
            </a:r>
            <a:r>
              <a:rPr lang="en-US" sz="3200" b="1" dirty="0" smtClean="0"/>
              <a:t>them” (Ac 2:41)</a:t>
            </a:r>
            <a:endParaRPr lang="en-US" altLang="x-none" sz="3200" b="1" dirty="0">
              <a:effectLst>
                <a:outerShdw blurRad="38100" dist="38100" dir="2700000" algn="tl">
                  <a:srgbClr val="C0C0C0"/>
                </a:outerShdw>
              </a:effectLst>
            </a:endParaRPr>
          </a:p>
        </p:txBody>
      </p:sp>
      <p:sp>
        <p:nvSpPr>
          <p:cNvPr id="24" name="Rectangle 23"/>
          <p:cNvSpPr/>
          <p:nvPr/>
        </p:nvSpPr>
        <p:spPr>
          <a:xfrm>
            <a:off x="-5932" y="19179"/>
            <a:ext cx="12150634" cy="707886"/>
          </a:xfrm>
          <a:prstGeom prst="rect">
            <a:avLst/>
          </a:prstGeom>
          <a:noFill/>
        </p:spPr>
        <p:txBody>
          <a:bodyPr wrap="none" lIns="91440" tIns="45720" rIns="91440" bIns="45720">
            <a:spAutoFit/>
          </a:bodyPr>
          <a:lstStyle/>
          <a:p>
            <a:pPr algn="ctr"/>
            <a:r>
              <a:rPr lang="en-US" sz="4000" b="1" cap="none" spc="0" dirty="0" smtClean="0">
                <a:ln w="10160">
                  <a:solidFill>
                    <a:schemeClr val="tx1">
                      <a:lumMod val="50000"/>
                      <a:lumOff val="50000"/>
                    </a:schemeClr>
                  </a:solidFill>
                  <a:prstDash val="solid"/>
                </a:ln>
                <a:effectLst>
                  <a:outerShdw blurRad="38100" dist="22860" dir="5400000" algn="tl" rotWithShape="0">
                    <a:srgbClr val="000000">
                      <a:alpha val="30000"/>
                    </a:srgbClr>
                  </a:outerShdw>
                </a:effectLst>
              </a:rPr>
              <a:t>The church established in Acts 2 on the Day of Pentecost</a:t>
            </a:r>
            <a:endParaRPr lang="en-US" sz="4000" b="1" cap="none" spc="0" dirty="0">
              <a:ln w="10160">
                <a:solidFill>
                  <a:schemeClr val="tx1">
                    <a:lumMod val="50000"/>
                    <a:lumOff val="50000"/>
                  </a:schemeClr>
                </a:solidFill>
                <a:prstDash val="solid"/>
              </a:ln>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78448449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20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 calcmode="lin" valueType="num">
                                      <p:cBhvr>
                                        <p:cTn id="14" dur="2000" fill="hold"/>
                                        <p:tgtEl>
                                          <p:spTgt spid="23">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23">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p:cTn id="21" dur="2000" fill="hold"/>
                                        <p:tgtEl>
                                          <p:spTgt spid="23">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23">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 calcmode="lin" valueType="num">
                                      <p:cBhvr>
                                        <p:cTn id="28" dur="2000" fill="hold"/>
                                        <p:tgtEl>
                                          <p:spTgt spid="23">
                                            <p:txEl>
                                              <p:pRg st="3" end="3"/>
                                            </p:txEl>
                                          </p:spTgt>
                                        </p:tgtEl>
                                        <p:attrNameLst>
                                          <p:attrName>ppt_w</p:attrName>
                                        </p:attrNameLst>
                                      </p:cBhvr>
                                      <p:tavLst>
                                        <p:tav tm="0">
                                          <p:val>
                                            <p:strVal val="#ppt_w*0.70"/>
                                          </p:val>
                                        </p:tav>
                                        <p:tav tm="100000">
                                          <p:val>
                                            <p:strVal val="#ppt_w"/>
                                          </p:val>
                                        </p:tav>
                                      </p:tavLst>
                                    </p:anim>
                                    <p:anim calcmode="lin" valueType="num">
                                      <p:cBhvr>
                                        <p:cTn id="29" dur="2000" fill="hold"/>
                                        <p:tgtEl>
                                          <p:spTgt spid="23">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29220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42370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14" y="189186"/>
            <a:ext cx="11587654" cy="1073997"/>
          </a:xfrm>
          <a:prstGeom prst="rect">
            <a:avLst/>
          </a:prstGeom>
        </p:spPr>
      </p:pic>
      <p:cxnSp>
        <p:nvCxnSpPr>
          <p:cNvPr id="6" name="Straight Connector 5"/>
          <p:cNvCxnSpPr/>
          <p:nvPr/>
        </p:nvCxnSpPr>
        <p:spPr>
          <a:xfrm>
            <a:off x="252248" y="173421"/>
            <a:ext cx="11587655" cy="15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8014" y="1152821"/>
            <a:ext cx="11587655" cy="5262979"/>
          </a:xfrm>
          <a:prstGeom prst="rect">
            <a:avLst/>
          </a:prstGeom>
          <a:noFill/>
        </p:spPr>
        <p:txBody>
          <a:bodyPr wrap="square" rtlCol="0">
            <a:spAutoFit/>
          </a:bodyPr>
          <a:lstStyle/>
          <a:p>
            <a:pPr algn="ctr"/>
            <a:r>
              <a:rPr lang="en-US" sz="3200" b="1" dirty="0" smtClean="0"/>
              <a:t>Ephesians 3:</a:t>
            </a:r>
          </a:p>
          <a:p>
            <a:r>
              <a:rPr lang="en-US" sz="2800" b="1" baseline="30000" dirty="0" smtClean="0"/>
              <a:t>8 </a:t>
            </a:r>
            <a:r>
              <a:rPr lang="en-US" sz="2800" b="1" dirty="0" smtClean="0"/>
              <a:t>To me, who am less than the least of all the saints, this grace was given, that I should preach among the Gentiles the unsearchable riches of Christ, </a:t>
            </a:r>
            <a:r>
              <a:rPr lang="en-US" sz="2800" b="1" baseline="30000" dirty="0" smtClean="0"/>
              <a:t>9 </a:t>
            </a:r>
            <a:r>
              <a:rPr lang="en-US" sz="2800" b="1" dirty="0" smtClean="0"/>
              <a:t>and </a:t>
            </a:r>
            <a:r>
              <a:rPr lang="en-US" sz="2800" b="1" u="sng" dirty="0" smtClean="0">
                <a:ln>
                  <a:solidFill>
                    <a:srgbClr val="C00000"/>
                  </a:solidFill>
                </a:ln>
              </a:rPr>
              <a:t>to make all see what is the fellowship of the mystery, which from the beginning of the ages</a:t>
            </a:r>
            <a:r>
              <a:rPr lang="en-US" sz="2800" b="1" dirty="0" smtClean="0"/>
              <a:t> has been </a:t>
            </a:r>
            <a:r>
              <a:rPr lang="en-US" sz="2800" b="1" u="sng" dirty="0" smtClean="0">
                <a:ln>
                  <a:solidFill>
                    <a:srgbClr val="C00000"/>
                  </a:solidFill>
                </a:ln>
              </a:rPr>
              <a:t>hidden in God</a:t>
            </a:r>
            <a:r>
              <a:rPr lang="en-US" sz="2800" b="1" dirty="0" smtClean="0"/>
              <a:t> who created all things through Jesus Christ; </a:t>
            </a:r>
            <a:r>
              <a:rPr lang="en-US" sz="2800" b="1" baseline="30000" dirty="0" smtClean="0"/>
              <a:t>10 </a:t>
            </a:r>
            <a:r>
              <a:rPr lang="en-US" sz="2800" b="1" dirty="0" smtClean="0"/>
              <a:t>to the intent </a:t>
            </a:r>
            <a:r>
              <a:rPr lang="en-US" sz="2800" b="1" u="sng" dirty="0" smtClean="0">
                <a:ln>
                  <a:solidFill>
                    <a:srgbClr val="C00000"/>
                  </a:solidFill>
                </a:ln>
              </a:rPr>
              <a:t>that now the manifold wisdom of God might be made known by the </a:t>
            </a:r>
            <a:r>
              <a:rPr lang="en-US" sz="4000" b="1" u="sng" dirty="0" smtClean="0">
                <a:ln>
                  <a:solidFill>
                    <a:srgbClr val="C00000"/>
                  </a:solidFill>
                </a:ln>
              </a:rPr>
              <a:t>church</a:t>
            </a:r>
            <a:r>
              <a:rPr lang="en-US" sz="4000" b="1" dirty="0" smtClean="0"/>
              <a:t> </a:t>
            </a:r>
            <a:r>
              <a:rPr lang="en-US" sz="2800" b="1" dirty="0" smtClean="0"/>
              <a:t>to the principalities and powers in the heavenly places, </a:t>
            </a:r>
            <a:r>
              <a:rPr lang="en-US" sz="2800" b="1" baseline="30000" dirty="0" smtClean="0"/>
              <a:t>11 </a:t>
            </a:r>
            <a:r>
              <a:rPr lang="en-US" sz="2800" b="1" dirty="0" smtClean="0"/>
              <a:t>according to the </a:t>
            </a:r>
            <a:r>
              <a:rPr lang="en-US" sz="4000" b="1" u="sng" dirty="0" smtClean="0">
                <a:ln>
                  <a:solidFill>
                    <a:srgbClr val="C00000"/>
                  </a:solidFill>
                </a:ln>
              </a:rPr>
              <a:t>eternal purpose </a:t>
            </a:r>
            <a:r>
              <a:rPr lang="en-US" sz="2800" b="1" u="sng" dirty="0" smtClean="0">
                <a:ln>
                  <a:solidFill>
                    <a:srgbClr val="C00000"/>
                  </a:solidFill>
                </a:ln>
              </a:rPr>
              <a:t>which He accomplished in Christ Jesus our Lord</a:t>
            </a:r>
            <a:r>
              <a:rPr lang="en-US" sz="2800" b="1" dirty="0" smtClean="0"/>
              <a:t>, </a:t>
            </a:r>
            <a:r>
              <a:rPr lang="en-US" sz="2800" b="1" baseline="30000" dirty="0" smtClean="0"/>
              <a:t>12 </a:t>
            </a:r>
            <a:r>
              <a:rPr lang="en-US" sz="2800" b="1" dirty="0" smtClean="0"/>
              <a:t>in whom we have boldness and access with confidence through faith in Him. </a:t>
            </a:r>
            <a:r>
              <a:rPr lang="en-US" sz="2800" b="1" baseline="30000" dirty="0" smtClean="0"/>
              <a:t>13 </a:t>
            </a:r>
            <a:r>
              <a:rPr lang="en-US" sz="2800" b="1" dirty="0" smtClean="0"/>
              <a:t>Therefore I ask that you do not lose heart at my tribulations for you, which is your glory.</a:t>
            </a:r>
          </a:p>
        </p:txBody>
      </p:sp>
      <p:sp>
        <p:nvSpPr>
          <p:cNvPr id="2" name="Rounded Rectangle 1"/>
          <p:cNvSpPr/>
          <p:nvPr/>
        </p:nvSpPr>
        <p:spPr>
          <a:xfrm>
            <a:off x="2240925" y="3799267"/>
            <a:ext cx="2678806" cy="721217"/>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33784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par>
                          <p:cTn id="10" fill="hold">
                            <p:stCondLst>
                              <p:cond delay="4000"/>
                            </p:stCondLst>
                            <p:childTnLst>
                              <p:par>
                                <p:cTn id="11" presetID="16" presetClass="entr" presetSubtype="21" fill="hold" grpId="0" nodeType="afterEffect">
                                  <p:stCondLst>
                                    <p:cond delay="1600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14" y="189186"/>
            <a:ext cx="11587654" cy="1073997"/>
          </a:xfrm>
          <a:prstGeom prst="rect">
            <a:avLst/>
          </a:prstGeom>
        </p:spPr>
      </p:pic>
      <p:cxnSp>
        <p:nvCxnSpPr>
          <p:cNvPr id="6" name="Straight Connector 5"/>
          <p:cNvCxnSpPr/>
          <p:nvPr/>
        </p:nvCxnSpPr>
        <p:spPr>
          <a:xfrm>
            <a:off x="252248" y="173421"/>
            <a:ext cx="11587655" cy="15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8014" y="1152821"/>
            <a:ext cx="11587655" cy="2431435"/>
          </a:xfrm>
          <a:prstGeom prst="rect">
            <a:avLst/>
          </a:prstGeom>
          <a:noFill/>
        </p:spPr>
        <p:txBody>
          <a:bodyPr wrap="square" rtlCol="0">
            <a:spAutoFit/>
          </a:bodyPr>
          <a:lstStyle/>
          <a:p>
            <a:pPr algn="ctr"/>
            <a:r>
              <a:rPr lang="en-US" sz="3200" b="1" dirty="0" smtClean="0"/>
              <a:t>Romans 5:</a:t>
            </a:r>
          </a:p>
          <a:p>
            <a:r>
              <a:rPr lang="en-US" sz="2800" b="1" baseline="30000" dirty="0" smtClean="0"/>
              <a:t>6 </a:t>
            </a:r>
            <a:r>
              <a:rPr lang="en-US" sz="2800" b="1" dirty="0" smtClean="0"/>
              <a:t>For when we were still without strength, in due time Christ died for the ungodly. </a:t>
            </a:r>
            <a:r>
              <a:rPr lang="en-US" sz="2800" b="1" baseline="30000" dirty="0" smtClean="0"/>
              <a:t>7 </a:t>
            </a:r>
            <a:r>
              <a:rPr lang="en-US" sz="2800" b="1" dirty="0" smtClean="0"/>
              <a:t>For scarcely for a righteous man will one die; yet perhaps for a good man someone would even dare to die. </a:t>
            </a:r>
            <a:r>
              <a:rPr lang="en-US" sz="2800" b="1" baseline="30000" dirty="0" smtClean="0"/>
              <a:t>8 </a:t>
            </a:r>
            <a:r>
              <a:rPr lang="en-US" sz="2800" b="1" dirty="0" smtClean="0"/>
              <a:t>But God demonstrates His own love toward us, in that while we were still sinners, </a:t>
            </a:r>
            <a:r>
              <a:rPr lang="en-US" sz="3600" b="1" u="sng" dirty="0" smtClean="0">
                <a:ln>
                  <a:solidFill>
                    <a:srgbClr val="C00000"/>
                  </a:solidFill>
                </a:ln>
              </a:rPr>
              <a:t>Christ died for us</a:t>
            </a:r>
            <a:r>
              <a:rPr lang="en-US" sz="2800" b="1" dirty="0" smtClean="0"/>
              <a:t>. </a:t>
            </a:r>
          </a:p>
        </p:txBody>
      </p:sp>
      <p:sp>
        <p:nvSpPr>
          <p:cNvPr id="2" name="Rectangular Callout 1"/>
          <p:cNvSpPr/>
          <p:nvPr/>
        </p:nvSpPr>
        <p:spPr>
          <a:xfrm>
            <a:off x="2286000" y="4303986"/>
            <a:ext cx="7535918" cy="2364828"/>
          </a:xfrm>
          <a:prstGeom prst="wedgeRectCallout">
            <a:avLst>
              <a:gd name="adj1" fmla="val 51343"/>
              <a:gd name="adj2" fmla="val -83448"/>
            </a:avLst>
          </a:prstGeom>
          <a:solidFill>
            <a:srgbClr val="FFFFFF">
              <a:alpha val="69804"/>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He indeed was foreordained </a:t>
            </a:r>
            <a:r>
              <a:rPr lang="en-US" sz="2400" b="1" u="sng" dirty="0" smtClean="0">
                <a:ln>
                  <a:solidFill>
                    <a:srgbClr val="C00000"/>
                  </a:solidFill>
                </a:ln>
                <a:solidFill>
                  <a:schemeClr val="tx1"/>
                </a:solidFill>
              </a:rPr>
              <a:t>before the foundation of the world</a:t>
            </a:r>
            <a:r>
              <a:rPr lang="en-US" sz="2400" b="1" dirty="0" smtClean="0">
                <a:solidFill>
                  <a:schemeClr val="tx1"/>
                </a:solidFill>
              </a:rPr>
              <a:t>, but was manifest in these last times for you, </a:t>
            </a:r>
          </a:p>
          <a:p>
            <a:pPr algn="ctr"/>
            <a:r>
              <a:rPr lang="en-US" sz="2400" b="1" dirty="0" smtClean="0">
                <a:solidFill>
                  <a:schemeClr val="tx1"/>
                </a:solidFill>
              </a:rPr>
              <a:t>(1 Pet 1:20)</a:t>
            </a:r>
          </a:p>
          <a:p>
            <a:pPr algn="ctr"/>
            <a:endParaRPr lang="en-US" sz="2400" b="1" dirty="0">
              <a:solidFill>
                <a:schemeClr val="tx1"/>
              </a:solidFill>
            </a:endParaRPr>
          </a:p>
          <a:p>
            <a:pPr algn="ctr"/>
            <a:r>
              <a:rPr lang="en-US" sz="2400" b="1" dirty="0">
                <a:solidFill>
                  <a:schemeClr val="tx1"/>
                </a:solidFill>
              </a:rPr>
              <a:t>J</a:t>
            </a:r>
            <a:r>
              <a:rPr lang="en-US" sz="2400" b="1" dirty="0" smtClean="0">
                <a:solidFill>
                  <a:schemeClr val="tx1"/>
                </a:solidFill>
              </a:rPr>
              <a:t>ust as He chose us in Him </a:t>
            </a:r>
            <a:r>
              <a:rPr lang="en-US" sz="2400" b="1" u="sng" dirty="0" smtClean="0">
                <a:ln>
                  <a:solidFill>
                    <a:srgbClr val="C00000"/>
                  </a:solidFill>
                </a:ln>
                <a:solidFill>
                  <a:schemeClr val="tx1"/>
                </a:solidFill>
              </a:rPr>
              <a:t>before the foundation of the world</a:t>
            </a:r>
            <a:r>
              <a:rPr lang="en-US" sz="2400" b="1" dirty="0" smtClean="0">
                <a:solidFill>
                  <a:schemeClr val="tx1"/>
                </a:solidFill>
              </a:rPr>
              <a:t>, (Eph 1:4)</a:t>
            </a:r>
            <a:endParaRPr lang="en-US" sz="2400" b="1" dirty="0">
              <a:solidFill>
                <a:schemeClr val="tx1"/>
              </a:solidFill>
            </a:endParaRPr>
          </a:p>
        </p:txBody>
      </p:sp>
    </p:spTree>
    <p:extLst>
      <p:ext uri="{BB962C8B-B14F-4D97-AF65-F5344CB8AC3E}">
        <p14:creationId xmlns:p14="http://schemas.microsoft.com/office/powerpoint/2010/main" val="2383101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14" y="189186"/>
            <a:ext cx="11587654" cy="1073997"/>
          </a:xfrm>
          <a:prstGeom prst="rect">
            <a:avLst/>
          </a:prstGeom>
        </p:spPr>
      </p:pic>
      <p:cxnSp>
        <p:nvCxnSpPr>
          <p:cNvPr id="6" name="Straight Connector 5"/>
          <p:cNvCxnSpPr/>
          <p:nvPr/>
        </p:nvCxnSpPr>
        <p:spPr>
          <a:xfrm>
            <a:off x="252248" y="173421"/>
            <a:ext cx="11587655" cy="15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12"/>
          <p:cNvSpPr txBox="1">
            <a:spLocks noChangeArrowheads="1"/>
          </p:cNvSpPr>
          <p:nvPr/>
        </p:nvSpPr>
        <p:spPr bwMode="auto">
          <a:xfrm>
            <a:off x="252249" y="1255490"/>
            <a:ext cx="11587654" cy="5447645"/>
          </a:xfrm>
          <a:prstGeom prst="rect">
            <a:avLst/>
          </a:prstGeom>
          <a:solidFill>
            <a:srgbClr val="FFFFFF">
              <a:alpha val="70196"/>
            </a:srgbClr>
          </a:solidFill>
          <a:ln>
            <a:noFill/>
          </a:ln>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342900" indent="-342900" eaLnBrk="1" hangingPunct="1">
              <a:lnSpc>
                <a:spcPct val="150000"/>
              </a:lnSpc>
              <a:spcBef>
                <a:spcPct val="50000"/>
              </a:spcBef>
              <a:buClr>
                <a:srgbClr val="2E3064"/>
              </a:buClr>
              <a:buSzPct val="140000"/>
              <a:buFont typeface="Wingdings" charset="2"/>
              <a:buChar char="Ø"/>
            </a:pPr>
            <a:r>
              <a:rPr lang="en-US" b="1" dirty="0" smtClean="0">
                <a:solidFill>
                  <a:schemeClr val="bg1"/>
                </a:solidFill>
              </a:rPr>
              <a:t> </a:t>
            </a:r>
            <a:r>
              <a:rPr lang="en-US" b="1" dirty="0" smtClean="0"/>
              <a:t>Salvation in Christ was </a:t>
            </a:r>
            <a:r>
              <a:rPr lang="en-US" b="1" dirty="0"/>
              <a:t>f</a:t>
            </a:r>
            <a:r>
              <a:rPr lang="en-US" b="1" dirty="0" smtClean="0"/>
              <a:t>oreordained by God before </a:t>
            </a:r>
            <a:r>
              <a:rPr lang="en-US" b="1" dirty="0"/>
              <a:t>Creation </a:t>
            </a:r>
            <a:r>
              <a:rPr lang="en-US" b="1" dirty="0" smtClean="0"/>
              <a:t>(Eph 1:4-5;     1 Pet 1:18-20)</a:t>
            </a:r>
            <a:endParaRPr lang="en-US" b="1" dirty="0"/>
          </a:p>
          <a:p>
            <a:pPr marL="342900" indent="-342900" eaLnBrk="1" hangingPunct="1">
              <a:lnSpc>
                <a:spcPct val="150000"/>
              </a:lnSpc>
              <a:spcBef>
                <a:spcPct val="50000"/>
              </a:spcBef>
              <a:buClr>
                <a:srgbClr val="2E3064"/>
              </a:buClr>
              <a:buSzPct val="140000"/>
              <a:buFont typeface="Wingdings" charset="2"/>
              <a:buChar char="Ø"/>
            </a:pPr>
            <a:r>
              <a:rPr lang="en-US" b="1" dirty="0" smtClean="0"/>
              <a:t> This Salvation remained a </a:t>
            </a:r>
            <a:r>
              <a:rPr lang="en-US" b="1" dirty="0"/>
              <a:t>hidden mystery </a:t>
            </a:r>
            <a:r>
              <a:rPr lang="en-US" b="1" dirty="0" smtClean="0"/>
              <a:t>(Rom 16:25-26; Col </a:t>
            </a:r>
            <a:r>
              <a:rPr lang="en-US" b="1" dirty="0"/>
              <a:t>1:26)</a:t>
            </a:r>
          </a:p>
          <a:p>
            <a:pPr marL="342900" indent="-342900" eaLnBrk="1" hangingPunct="1">
              <a:lnSpc>
                <a:spcPct val="150000"/>
              </a:lnSpc>
              <a:spcBef>
                <a:spcPct val="50000"/>
              </a:spcBef>
              <a:buClr>
                <a:srgbClr val="2E3064"/>
              </a:buClr>
              <a:buSzPct val="140000"/>
              <a:buFont typeface="Wingdings" charset="2"/>
              <a:buChar char="Ø"/>
            </a:pPr>
            <a:r>
              <a:rPr lang="en-US" b="1" dirty="0" smtClean="0"/>
              <a:t> Throughout </a:t>
            </a:r>
            <a:r>
              <a:rPr lang="en-US" b="1" dirty="0"/>
              <a:t>O.T. God gave </a:t>
            </a:r>
            <a:r>
              <a:rPr lang="en-US" b="1" dirty="0" smtClean="0"/>
              <a:t>prophecies (bits </a:t>
            </a:r>
            <a:r>
              <a:rPr lang="en-US" b="1" dirty="0"/>
              <a:t>&amp; </a:t>
            </a:r>
            <a:r>
              <a:rPr lang="en-US" b="1" dirty="0" smtClean="0"/>
              <a:t>pieces) </a:t>
            </a:r>
            <a:r>
              <a:rPr lang="en-US" b="1" dirty="0"/>
              <a:t>(1 Peter </a:t>
            </a:r>
            <a:r>
              <a:rPr lang="en-US" b="1" dirty="0" smtClean="0"/>
              <a:t>1:10-12)</a:t>
            </a:r>
            <a:endParaRPr lang="en-US" b="1" dirty="0"/>
          </a:p>
          <a:p>
            <a:pPr marL="342900" indent="-342900" eaLnBrk="1" hangingPunct="1">
              <a:lnSpc>
                <a:spcPct val="150000"/>
              </a:lnSpc>
              <a:spcBef>
                <a:spcPct val="50000"/>
              </a:spcBef>
              <a:buClr>
                <a:srgbClr val="2E3064"/>
              </a:buClr>
              <a:buSzPct val="140000"/>
              <a:buFont typeface="Wingdings" charset="2"/>
              <a:buChar char="Ø"/>
            </a:pPr>
            <a:r>
              <a:rPr lang="en-US" b="1" dirty="0" smtClean="0"/>
              <a:t> It </a:t>
            </a:r>
            <a:r>
              <a:rPr lang="en-US" b="1" dirty="0" smtClean="0"/>
              <a:t>remained a mystery until the fullness of time (Eph 1:10; Gal 4:4)</a:t>
            </a:r>
          </a:p>
          <a:p>
            <a:pPr marL="342900" indent="-342900" eaLnBrk="1" hangingPunct="1">
              <a:lnSpc>
                <a:spcPct val="150000"/>
              </a:lnSpc>
              <a:spcBef>
                <a:spcPct val="50000"/>
              </a:spcBef>
              <a:buClr>
                <a:srgbClr val="2E3064"/>
              </a:buClr>
              <a:buSzPct val="140000"/>
              <a:buFont typeface="Wingdings" charset="2"/>
              <a:buChar char="Ø"/>
            </a:pPr>
            <a:r>
              <a:rPr lang="en-US" b="1" dirty="0"/>
              <a:t> </a:t>
            </a:r>
            <a:r>
              <a:rPr lang="en-US" b="1" dirty="0" smtClean="0"/>
              <a:t>Is NOW fulfilled in Jesus Christ (Eph 2:13)</a:t>
            </a:r>
          </a:p>
          <a:p>
            <a:pPr marL="342900" indent="-342900" eaLnBrk="1" hangingPunct="1">
              <a:lnSpc>
                <a:spcPct val="150000"/>
              </a:lnSpc>
              <a:spcBef>
                <a:spcPct val="50000"/>
              </a:spcBef>
              <a:buClr>
                <a:srgbClr val="2E3064"/>
              </a:buClr>
              <a:buSzPct val="140000"/>
              <a:buFont typeface="Wingdings" charset="2"/>
              <a:buChar char="Ø"/>
            </a:pPr>
            <a:r>
              <a:rPr lang="en-US" b="1" dirty="0"/>
              <a:t> </a:t>
            </a:r>
            <a:r>
              <a:rPr lang="en-US" b="1" dirty="0" smtClean="0"/>
              <a:t>This revealed mystery is: </a:t>
            </a:r>
            <a:r>
              <a:rPr lang="en-US" b="1" i="1" u="sng" dirty="0" smtClean="0"/>
              <a:t>reconciliation of all sinners to God in one body, the church</a:t>
            </a:r>
            <a:r>
              <a:rPr lang="en-US" b="1" dirty="0" smtClean="0"/>
              <a:t> (Eph 2:14-22)</a:t>
            </a:r>
            <a:endParaRPr lang="en-US" b="1" dirty="0"/>
          </a:p>
        </p:txBody>
      </p:sp>
    </p:spTree>
    <p:extLst>
      <p:ext uri="{BB962C8B-B14F-4D97-AF65-F5344CB8AC3E}">
        <p14:creationId xmlns:p14="http://schemas.microsoft.com/office/powerpoint/2010/main" val="67681009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2000" fill="hold"/>
                                        <p:tgtEl>
                                          <p:spTgt spid="8">
                                            <p:bg/>
                                          </p:spTgt>
                                        </p:tgtEl>
                                        <p:attrNameLst>
                                          <p:attrName>ppt_w</p:attrName>
                                        </p:attrNameLst>
                                      </p:cBhvr>
                                      <p:tavLst>
                                        <p:tav tm="0">
                                          <p:val>
                                            <p:strVal val="#ppt_w*0.70"/>
                                          </p:val>
                                        </p:tav>
                                        <p:tav tm="100000">
                                          <p:val>
                                            <p:strVal val="#ppt_w"/>
                                          </p:val>
                                        </p:tav>
                                      </p:tavLst>
                                    </p:anim>
                                    <p:anim calcmode="lin" valueType="num">
                                      <p:cBhvr>
                                        <p:cTn id="8" dur="2000" fill="hold"/>
                                        <p:tgtEl>
                                          <p:spTgt spid="8">
                                            <p:bg/>
                                          </p:spTgt>
                                        </p:tgtEl>
                                        <p:attrNameLst>
                                          <p:attrName>ppt_h</p:attrName>
                                        </p:attrNameLst>
                                      </p:cBhvr>
                                      <p:tavLst>
                                        <p:tav tm="0">
                                          <p:val>
                                            <p:strVal val="#ppt_h"/>
                                          </p:val>
                                        </p:tav>
                                        <p:tav tm="100000">
                                          <p:val>
                                            <p:strVal val="#ppt_h"/>
                                          </p:val>
                                        </p:tav>
                                      </p:tavLst>
                                    </p:anim>
                                    <p:animEffect transition="in" filter="fade">
                                      <p:cBhvr>
                                        <p:cTn id="9" dur="2000"/>
                                        <p:tgtEl>
                                          <p:spTgt spid="8">
                                            <p:bg/>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2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4" dur="2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2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21" dur="2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22" dur="20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2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8" dur="2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9" dur="20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 calcmode="lin" valueType="num">
                                      <p:cBhvr>
                                        <p:cTn id="34" dur="2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35" dur="2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36" dur="2000"/>
                                        <p:tgtEl>
                                          <p:spTgt spid="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 calcmode="lin" valueType="num">
                                      <p:cBhvr>
                                        <p:cTn id="41" dur="2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42" dur="2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43" dur="20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 calcmode="lin" valueType="num">
                                      <p:cBhvr>
                                        <p:cTn id="48" dur="2000" fill="hold"/>
                                        <p:tgtEl>
                                          <p:spTgt spid="8">
                                            <p:txEl>
                                              <p:pRg st="5" end="5"/>
                                            </p:txEl>
                                          </p:spTgt>
                                        </p:tgtEl>
                                        <p:attrNameLst>
                                          <p:attrName>ppt_w</p:attrName>
                                        </p:attrNameLst>
                                      </p:cBhvr>
                                      <p:tavLst>
                                        <p:tav tm="0">
                                          <p:val>
                                            <p:strVal val="#ppt_w*0.70"/>
                                          </p:val>
                                        </p:tav>
                                        <p:tav tm="100000">
                                          <p:val>
                                            <p:strVal val="#ppt_w"/>
                                          </p:val>
                                        </p:tav>
                                      </p:tavLst>
                                    </p:anim>
                                    <p:anim calcmode="lin" valueType="num">
                                      <p:cBhvr>
                                        <p:cTn id="49" dur="2000" fill="hold"/>
                                        <p:tgtEl>
                                          <p:spTgt spid="8">
                                            <p:txEl>
                                              <p:pRg st="5" end="5"/>
                                            </p:txEl>
                                          </p:spTgt>
                                        </p:tgtEl>
                                        <p:attrNameLst>
                                          <p:attrName>ppt_h</p:attrName>
                                        </p:attrNameLst>
                                      </p:cBhvr>
                                      <p:tavLst>
                                        <p:tav tm="0">
                                          <p:val>
                                            <p:strVal val="#ppt_h"/>
                                          </p:val>
                                        </p:tav>
                                        <p:tav tm="100000">
                                          <p:val>
                                            <p:strVal val="#ppt_h"/>
                                          </p:val>
                                        </p:tav>
                                      </p:tavLst>
                                    </p:anim>
                                    <p:animEffect transition="in" filter="fade">
                                      <p:cBhvr>
                                        <p:cTn id="50"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5"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CC"/>
        </a:solidFill>
        <a:effectLst/>
      </p:bgPr>
    </p:bg>
    <p:spTree>
      <p:nvGrpSpPr>
        <p:cNvPr id="1" name=""/>
        <p:cNvGrpSpPr/>
        <p:nvPr/>
      </p:nvGrpSpPr>
      <p:grpSpPr>
        <a:xfrm>
          <a:off x="0" y="0"/>
          <a:ext cx="0" cy="0"/>
          <a:chOff x="0" y="0"/>
          <a:chExt cx="0" cy="0"/>
        </a:xfrm>
      </p:grpSpPr>
      <p:pic>
        <p:nvPicPr>
          <p:cNvPr id="8194" name="Picture 2" descr="ttp://i2.wp.com/2x2virtualchurch.com/wp-content/uploads/2013/04/goodshepherd1.jpg"/>
          <p:cNvPicPr>
            <a:picLocks noChangeAspect="1" noChangeArrowheads="1"/>
          </p:cNvPicPr>
          <p:nvPr/>
        </p:nvPicPr>
        <p:blipFill rotWithShape="1">
          <a:blip r:embed="rId2">
            <a:extLst>
              <a:ext uri="{28A0092B-C50C-407E-A947-70E740481C1C}">
                <a14:useLocalDpi xmlns:a14="http://schemas.microsoft.com/office/drawing/2010/main" val="0"/>
              </a:ext>
            </a:extLst>
          </a:blip>
          <a:srcRect l="50690" r="-1" b="12543"/>
          <a:stretch/>
        </p:blipFill>
        <p:spPr bwMode="auto">
          <a:xfrm flipH="1">
            <a:off x="239611" y="0"/>
            <a:ext cx="1951796" cy="252248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328"/>
          <a:stretch/>
        </p:blipFill>
        <p:spPr>
          <a:xfrm>
            <a:off x="1858141" y="236483"/>
            <a:ext cx="9997527" cy="2603053"/>
          </a:xfrm>
          <a:prstGeom prst="rect">
            <a:avLst/>
          </a:prstGeom>
        </p:spPr>
      </p:pic>
      <p:sp>
        <p:nvSpPr>
          <p:cNvPr id="4" name="TextBox 3"/>
          <p:cNvSpPr txBox="1"/>
          <p:nvPr/>
        </p:nvSpPr>
        <p:spPr>
          <a:xfrm>
            <a:off x="249871" y="2393732"/>
            <a:ext cx="11616057" cy="4401205"/>
          </a:xfrm>
          <a:prstGeom prst="rect">
            <a:avLst/>
          </a:prstGeom>
          <a:noFill/>
        </p:spPr>
        <p:txBody>
          <a:bodyPr wrap="square" rtlCol="0">
            <a:spAutoFit/>
          </a:bodyPr>
          <a:lstStyle/>
          <a:p>
            <a:pPr algn="ctr"/>
            <a:r>
              <a:rPr lang="en-US" sz="3200" b="1" dirty="0" smtClean="0"/>
              <a:t>Matthew</a:t>
            </a:r>
            <a:r>
              <a:rPr lang="en-US" sz="3200" b="1" baseline="30000" dirty="0" smtClean="0"/>
              <a:t> </a:t>
            </a:r>
            <a:r>
              <a:rPr lang="en-US" sz="3200" b="1" dirty="0" smtClean="0"/>
              <a:t>16:13</a:t>
            </a:r>
            <a:r>
              <a:rPr lang="en-US" sz="3200" b="1" baseline="30000" dirty="0" smtClean="0"/>
              <a:t> </a:t>
            </a:r>
          </a:p>
          <a:p>
            <a:r>
              <a:rPr lang="en-US" sz="2400" b="1" baseline="30000" dirty="0" smtClean="0"/>
              <a:t>8 </a:t>
            </a:r>
            <a:r>
              <a:rPr lang="en-US" sz="2400" b="1" dirty="0" smtClean="0"/>
              <a:t>When Jesus came into the region of Caesarea Philippi, He asked His disciples, saying, who do men say that I, the Son of Man, am? </a:t>
            </a:r>
            <a:r>
              <a:rPr lang="en-US" sz="2400" b="1" baseline="30000" dirty="0" smtClean="0"/>
              <a:t>14 </a:t>
            </a:r>
            <a:r>
              <a:rPr lang="en-US" sz="2400" b="1" dirty="0" smtClean="0"/>
              <a:t>So they said, some say John the Baptist, some Elijah, and others Jeremiah or one of the prophets. </a:t>
            </a:r>
            <a:r>
              <a:rPr lang="en-US" sz="2400" b="1" baseline="30000" dirty="0" smtClean="0"/>
              <a:t>15 </a:t>
            </a:r>
            <a:r>
              <a:rPr lang="en-US" sz="2400" b="1" dirty="0" smtClean="0"/>
              <a:t>He said to them, but who do you say that I am? </a:t>
            </a:r>
            <a:r>
              <a:rPr lang="en-US" sz="2400" b="1" baseline="30000" dirty="0" smtClean="0"/>
              <a:t>16 </a:t>
            </a:r>
            <a:r>
              <a:rPr lang="en-US" sz="2400" b="1" dirty="0" smtClean="0"/>
              <a:t>Simon Peter answered and said, you are the Christ, the Son of the living God. </a:t>
            </a:r>
            <a:r>
              <a:rPr lang="en-US" sz="2400" b="1" baseline="30000" dirty="0" smtClean="0"/>
              <a:t>17 </a:t>
            </a:r>
            <a:r>
              <a:rPr lang="en-US" sz="2400" b="1" dirty="0" smtClean="0"/>
              <a:t>Jesus answered and said to him, blessed are you, Simon Bar-Jonah, for flesh and blood has not revealed this to you, but My Father who is in heaven. </a:t>
            </a:r>
            <a:r>
              <a:rPr lang="en-US" sz="2400" b="1" baseline="30000" dirty="0" smtClean="0"/>
              <a:t>18 </a:t>
            </a:r>
            <a:r>
              <a:rPr lang="en-US" sz="2400" b="1" dirty="0" smtClean="0"/>
              <a:t>And I also say to you that you are Peter, and on this rock </a:t>
            </a:r>
            <a:r>
              <a:rPr lang="en-US" sz="3200" b="1" u="sng" dirty="0" smtClean="0">
                <a:ln>
                  <a:solidFill>
                    <a:srgbClr val="C00000"/>
                  </a:solidFill>
                </a:ln>
              </a:rPr>
              <a:t>I will build My church</a:t>
            </a:r>
            <a:r>
              <a:rPr lang="en-US" sz="2400" b="1" dirty="0" smtClean="0"/>
              <a:t>, and the gates of Hades shall not prevail against it. </a:t>
            </a:r>
            <a:r>
              <a:rPr lang="en-US" sz="2400" b="1" baseline="30000" dirty="0" smtClean="0"/>
              <a:t>19 </a:t>
            </a:r>
            <a:r>
              <a:rPr lang="en-US" sz="2400" b="1" dirty="0" smtClean="0"/>
              <a:t>And I will give you the keys of the kingdom of heaven, and whatever you bind on earth will be bound in heaven, and whatever you loose on earth will be loosed in heaven.</a:t>
            </a:r>
            <a:endParaRPr lang="en-US" sz="2400" b="1" dirty="0"/>
          </a:p>
        </p:txBody>
      </p:sp>
    </p:spTree>
    <p:extLst>
      <p:ext uri="{BB962C8B-B14F-4D97-AF65-F5344CB8AC3E}">
        <p14:creationId xmlns:p14="http://schemas.microsoft.com/office/powerpoint/2010/main" val="155988809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ttp://www.britannicaindia.com/image/post/Merriam%20Webster/MW%20Desk%20Diction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850"/>
            <a:ext cx="2459421" cy="34281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459421" y="4083268"/>
            <a:ext cx="7851227" cy="2506717"/>
            <a:chOff x="2459421" y="4083268"/>
            <a:chExt cx="7851227" cy="2506717"/>
          </a:xfrm>
        </p:grpSpPr>
        <p:sp>
          <p:nvSpPr>
            <p:cNvPr id="6" name="Rectangle 5"/>
            <p:cNvSpPr/>
            <p:nvPr/>
          </p:nvSpPr>
          <p:spPr>
            <a:xfrm>
              <a:off x="2459421" y="4083268"/>
              <a:ext cx="7851227" cy="2506717"/>
            </a:xfrm>
            <a:prstGeom prst="rect">
              <a:avLst/>
            </a:prstGeom>
            <a:solidFill>
              <a:srgbClr val="2E3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01309" y="4217275"/>
              <a:ext cx="7709339" cy="2308324"/>
            </a:xfrm>
            <a:prstGeom prst="rect">
              <a:avLst/>
            </a:prstGeom>
            <a:noFill/>
          </p:spPr>
          <p:txBody>
            <a:bodyPr wrap="square" rtlCol="0">
              <a:spAutoFit/>
            </a:bodyPr>
            <a:lstStyle/>
            <a:p>
              <a:r>
                <a:rPr lang="en-US" sz="2400" b="1" dirty="0" smtClean="0">
                  <a:solidFill>
                    <a:schemeClr val="bg1"/>
                  </a:solidFill>
                </a:rPr>
                <a:t>1: a building for public and especially Christian worship</a:t>
              </a:r>
            </a:p>
            <a:p>
              <a:r>
                <a:rPr lang="en-US" sz="2400" b="1" dirty="0" smtClean="0">
                  <a:solidFill>
                    <a:schemeClr val="bg1"/>
                  </a:solidFill>
                </a:rPr>
                <a:t>2: the clergy or clerical profession (the church as a possible career)</a:t>
              </a:r>
            </a:p>
            <a:p>
              <a:r>
                <a:rPr lang="en-US" sz="2400" b="1" dirty="0" smtClean="0">
                  <a:solidFill>
                    <a:schemeClr val="bg1"/>
                  </a:solidFill>
                </a:rPr>
                <a:t>3: a public divine worship; </a:t>
              </a:r>
              <a:r>
                <a:rPr lang="en-US" sz="2400" b="1" i="1" dirty="0" smtClean="0">
                  <a:solidFill>
                    <a:schemeClr val="bg1"/>
                  </a:solidFill>
                </a:rPr>
                <a:t>goes to church every Sunday</a:t>
              </a:r>
            </a:p>
            <a:p>
              <a:r>
                <a:rPr lang="en-US" sz="2400" b="1" dirty="0">
                  <a:solidFill>
                    <a:schemeClr val="bg1"/>
                  </a:solidFill>
                </a:rPr>
                <a:t>4</a:t>
              </a:r>
              <a:r>
                <a:rPr lang="en-US" sz="2400" b="1" dirty="0" smtClean="0">
                  <a:solidFill>
                    <a:schemeClr val="bg1"/>
                  </a:solidFill>
                </a:rPr>
                <a:t>: often capitalized :  a body or organization of religious believers: such as </a:t>
              </a:r>
              <a:r>
                <a:rPr lang="en-US" sz="2400" b="1" u="sng" dirty="0" smtClean="0">
                  <a:solidFill>
                    <a:schemeClr val="bg1"/>
                  </a:solidFill>
                </a:rPr>
                <a:t>Presbyterian Church</a:t>
              </a:r>
              <a:endParaRPr lang="en-US" sz="2400" b="1" u="sng" dirty="0">
                <a:solidFill>
                  <a:schemeClr val="bg1"/>
                </a:solidFill>
              </a:endParaRPr>
            </a:p>
          </p:txBody>
        </p:sp>
      </p:grpSp>
    </p:spTree>
    <p:extLst>
      <p:ext uri="{BB962C8B-B14F-4D97-AF65-F5344CB8AC3E}">
        <p14:creationId xmlns:p14="http://schemas.microsoft.com/office/powerpoint/2010/main" val="128241869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ppt_w*0.70"/>
                                          </p:val>
                                        </p:tav>
                                        <p:tav tm="100000">
                                          <p:val>
                                            <p:strVal val="#ppt_w"/>
                                          </p:val>
                                        </p:tav>
                                      </p:tavLst>
                                    </p:anim>
                                    <p:anim calcmode="lin" valueType="num">
                                      <p:cBhvr>
                                        <p:cTn id="8" dur="2000" fill="hold"/>
                                        <p:tgtEl>
                                          <p:spTgt spid="2050"/>
                                        </p:tgtEl>
                                        <p:attrNameLst>
                                          <p:attrName>ppt_h</p:attrName>
                                        </p:attrNameLst>
                                      </p:cBhvr>
                                      <p:tavLst>
                                        <p:tav tm="0">
                                          <p:val>
                                            <p:strVal val="#ppt_h"/>
                                          </p:val>
                                        </p:tav>
                                        <p:tav tm="100000">
                                          <p:val>
                                            <p:strVal val="#ppt_h"/>
                                          </p:val>
                                        </p:tav>
                                      </p:tavLst>
                                    </p:anim>
                                    <p:animEffect transition="in" filter="fade">
                                      <p:cBhvr>
                                        <p:cTn id="9" dur="2000"/>
                                        <p:tgtEl>
                                          <p:spTgt spid="2050"/>
                                        </p:tgtEl>
                                      </p:cBhvr>
                                    </p:animEffect>
                                  </p:childTnLst>
                                </p:cTn>
                              </p:par>
                            </p:childTnLst>
                          </p:cTn>
                        </p:par>
                        <p:par>
                          <p:cTn id="10" fill="hold">
                            <p:stCondLst>
                              <p:cond delay="2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308" r="2848" b="22767"/>
          <a:stretch/>
        </p:blipFill>
        <p:spPr>
          <a:xfrm>
            <a:off x="6280386" y="1371600"/>
            <a:ext cx="5780236" cy="10878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67" y="2288063"/>
            <a:ext cx="5389885" cy="4419706"/>
          </a:xfrm>
          <a:prstGeom prst="rect">
            <a:avLst/>
          </a:prstGeom>
          <a:effectLst>
            <a:softEdge rad="127000"/>
          </a:effec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5532" r="1627"/>
          <a:stretch/>
        </p:blipFill>
        <p:spPr>
          <a:xfrm>
            <a:off x="6280386" y="2288063"/>
            <a:ext cx="5354566" cy="4419061"/>
          </a:xfrm>
          <a:prstGeom prst="rect">
            <a:avLst/>
          </a:prstGeom>
          <a:effectLst>
            <a:softEdge rad="127000"/>
          </a:effectLst>
        </p:spPr>
      </p:pic>
    </p:spTree>
    <p:extLst>
      <p:ext uri="{BB962C8B-B14F-4D97-AF65-F5344CB8AC3E}">
        <p14:creationId xmlns:p14="http://schemas.microsoft.com/office/powerpoint/2010/main" val="124373858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strVal val="#ppt_w*0.70"/>
                                          </p:val>
                                        </p:tav>
                                        <p:tav tm="100000">
                                          <p:val>
                                            <p:strVal val="#ppt_w"/>
                                          </p:val>
                                        </p:tav>
                                      </p:tavLst>
                                    </p:anim>
                                    <p:anim calcmode="lin" valueType="num">
                                      <p:cBhvr>
                                        <p:cTn id="8" dur="2000" fill="hold"/>
                                        <p:tgtEl>
                                          <p:spTgt spid="11"/>
                                        </p:tgtEl>
                                        <p:attrNameLst>
                                          <p:attrName>ppt_h</p:attrName>
                                        </p:attrNameLst>
                                      </p:cBhvr>
                                      <p:tavLst>
                                        <p:tav tm="0">
                                          <p:val>
                                            <p:strVal val="#ppt_h"/>
                                          </p:val>
                                        </p:tav>
                                        <p:tav tm="100000">
                                          <p:val>
                                            <p:strVal val="#ppt_h"/>
                                          </p:val>
                                        </p:tav>
                                      </p:tavLst>
                                    </p:anim>
                                    <p:animEffect transition="in" filter="fade">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2000" fill="hold"/>
                                        <p:tgtEl>
                                          <p:spTgt spid="12"/>
                                        </p:tgtEl>
                                        <p:attrNameLst>
                                          <p:attrName>ppt_w</p:attrName>
                                        </p:attrNameLst>
                                      </p:cBhvr>
                                      <p:tavLst>
                                        <p:tav tm="0">
                                          <p:val>
                                            <p:strVal val="#ppt_w*0.70"/>
                                          </p:val>
                                        </p:tav>
                                        <p:tav tm="100000">
                                          <p:val>
                                            <p:strVal val="#ppt_w"/>
                                          </p:val>
                                        </p:tav>
                                      </p:tavLst>
                                    </p:anim>
                                    <p:anim calcmode="lin" valueType="num">
                                      <p:cBhvr>
                                        <p:cTn id="15" dur="2000" fill="hold"/>
                                        <p:tgtEl>
                                          <p:spTgt spid="12"/>
                                        </p:tgtEl>
                                        <p:attrNameLst>
                                          <p:attrName>ppt_h</p:attrName>
                                        </p:attrNameLst>
                                      </p:cBhvr>
                                      <p:tavLst>
                                        <p:tav tm="0">
                                          <p:val>
                                            <p:strVal val="#ppt_h"/>
                                          </p:val>
                                        </p:tav>
                                        <p:tav tm="100000">
                                          <p:val>
                                            <p:strVal val="#ppt_h"/>
                                          </p:val>
                                        </p:tav>
                                      </p:tavLst>
                                    </p:anim>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8281" r="1837" b="20784"/>
          <a:stretch/>
        </p:blipFill>
        <p:spPr>
          <a:xfrm>
            <a:off x="6007546" y="1277007"/>
            <a:ext cx="5900246" cy="12612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939" y="2366350"/>
            <a:ext cx="4340774" cy="4340774"/>
          </a:xfrm>
          <a:prstGeom prst="rect">
            <a:avLst/>
          </a:prstGeom>
          <a:effectLst>
            <a:softEdge rad="127000"/>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865" r="29588"/>
          <a:stretch/>
        </p:blipFill>
        <p:spPr>
          <a:xfrm>
            <a:off x="6780313" y="2366350"/>
            <a:ext cx="4354711" cy="4346144"/>
          </a:xfrm>
          <a:prstGeom prst="rect">
            <a:avLst/>
          </a:prstGeom>
          <a:effectLst>
            <a:softEdge rad="127000"/>
          </a:effectLst>
        </p:spPr>
      </p:pic>
    </p:spTree>
    <p:extLst>
      <p:ext uri="{BB962C8B-B14F-4D97-AF65-F5344CB8AC3E}">
        <p14:creationId xmlns:p14="http://schemas.microsoft.com/office/powerpoint/2010/main" val="47192075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strVal val="#ppt_w*0.70"/>
                                          </p:val>
                                        </p:tav>
                                        <p:tav tm="100000">
                                          <p:val>
                                            <p:strVal val="#ppt_w"/>
                                          </p:val>
                                        </p:tav>
                                      </p:tavLst>
                                    </p:anim>
                                    <p:anim calcmode="lin" valueType="num">
                                      <p:cBhvr>
                                        <p:cTn id="15" dur="2000" fill="hold"/>
                                        <p:tgtEl>
                                          <p:spTgt spid="7"/>
                                        </p:tgtEl>
                                        <p:attrNameLst>
                                          <p:attrName>ppt_h</p:attrName>
                                        </p:attrNameLst>
                                      </p:cBhvr>
                                      <p:tavLst>
                                        <p:tav tm="0">
                                          <p:val>
                                            <p:strVal val="#ppt_h"/>
                                          </p:val>
                                        </p:tav>
                                        <p:tav tm="100000">
                                          <p:val>
                                            <p:strVal val="#ppt_h"/>
                                          </p:val>
                                        </p:tav>
                                      </p:tavLst>
                                    </p:anim>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1164</Words>
  <Application>Microsoft Macintosh PowerPoint</Application>
  <PresentationFormat>Widescreen</PresentationFormat>
  <Paragraphs>96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JR Bronger</cp:lastModifiedBy>
  <cp:revision>50</cp:revision>
  <dcterms:created xsi:type="dcterms:W3CDTF">2017-07-06T14:32:35Z</dcterms:created>
  <dcterms:modified xsi:type="dcterms:W3CDTF">2017-07-23T12:54:14Z</dcterms:modified>
</cp:coreProperties>
</file>