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77" r:id="rId8"/>
    <p:sldId id="278" r:id="rId9"/>
    <p:sldId id="279" r:id="rId10"/>
    <p:sldId id="264" r:id="rId11"/>
    <p:sldId id="280" r:id="rId12"/>
    <p:sldId id="281" r:id="rId13"/>
    <p:sldId id="282" r:id="rId14"/>
    <p:sldId id="265" r:id="rId15"/>
    <p:sldId id="283" r:id="rId16"/>
    <p:sldId id="284" r:id="rId17"/>
    <p:sldId id="266" r:id="rId18"/>
    <p:sldId id="285" r:id="rId19"/>
    <p:sldId id="286" r:id="rId20"/>
    <p:sldId id="267" r:id="rId21"/>
    <p:sldId id="287" r:id="rId22"/>
    <p:sldId id="268" r:id="rId23"/>
    <p:sldId id="269" r:id="rId24"/>
    <p:sldId id="288" r:id="rId25"/>
    <p:sldId id="270" r:id="rId26"/>
    <p:sldId id="289" r:id="rId27"/>
    <p:sldId id="290" r:id="rId28"/>
    <p:sldId id="271" r:id="rId29"/>
    <p:sldId id="291" r:id="rId30"/>
    <p:sldId id="272" r:id="rId31"/>
    <p:sldId id="292" r:id="rId32"/>
    <p:sldId id="259" r:id="rId33"/>
    <p:sldId id="273" r:id="rId34"/>
    <p:sldId id="274" r:id="rId35"/>
    <p:sldId id="275" r:id="rId36"/>
    <p:sldId id="276"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p:scale>
          <a:sx n="52" d="100"/>
          <a:sy n="52" d="100"/>
        </p:scale>
        <p:origin x="3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176681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240269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340525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29943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4109126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330123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424283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393359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278673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373196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783532-D14D-41D6-82FC-873E0CE12DCF}" type="datetimeFigureOut">
              <a:rPr lang="en-US" smtClean="0"/>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2F21C4-21EE-4FCD-A40F-16A173F19365}" type="slidenum">
              <a:rPr lang="en-US" smtClean="0"/>
              <a:t>‹#›</a:t>
            </a:fld>
            <a:endParaRPr lang="en-US" dirty="0"/>
          </a:p>
        </p:txBody>
      </p:sp>
    </p:spTree>
    <p:extLst>
      <p:ext uri="{BB962C8B-B14F-4D97-AF65-F5344CB8AC3E}">
        <p14:creationId xmlns:p14="http://schemas.microsoft.com/office/powerpoint/2010/main" val="32244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83532-D14D-41D6-82FC-873E0CE12DCF}" type="datetimeFigureOut">
              <a:rPr lang="en-US" smtClean="0"/>
              <a:t>7/27/2017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21C4-21EE-4FCD-A40F-16A173F19365}" type="slidenum">
              <a:rPr lang="en-US" smtClean="0"/>
              <a:t>‹#›</a:t>
            </a:fld>
            <a:endParaRPr lang="en-US" dirty="0"/>
          </a:p>
        </p:txBody>
      </p:sp>
    </p:spTree>
    <p:extLst>
      <p:ext uri="{BB962C8B-B14F-4D97-AF65-F5344CB8AC3E}">
        <p14:creationId xmlns:p14="http://schemas.microsoft.com/office/powerpoint/2010/main" val="2039366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9095-DBB5-4DF5-97F4-9E6C95F1A62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FAA381E6-BD85-4BF0-9AC4-7FFA2CEF268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0116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solidFill>
                  <a:schemeClr val="accent1"/>
                </a:solidFill>
              </a:rPr>
              <a:t>Paul Sent to Open Eyes…</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u="sng" dirty="0"/>
              <a:t>The word</a:t>
            </a:r>
            <a:r>
              <a:rPr lang="en-US" sz="3200" b="1" dirty="0"/>
              <a:t> preached opens eyes </a:t>
            </a:r>
          </a:p>
          <a:p>
            <a:pPr marL="0" indent="0">
              <a:buNone/>
            </a:pPr>
            <a:r>
              <a:rPr lang="en-US" sz="3200" b="1" dirty="0"/>
              <a:t>	Christ is proclaiming light both to the 	people (Jews) and Gentiles through the 	Gospel (Acts 26:23, 2Tim. 1:10)</a:t>
            </a:r>
          </a:p>
          <a:p>
            <a:pPr marL="0" indent="0">
              <a:buNone/>
            </a:pPr>
            <a:endParaRPr lang="en-US" sz="3200" b="1" dirty="0"/>
          </a:p>
          <a:p>
            <a:pPr marL="0" indent="0">
              <a:buNone/>
            </a:pPr>
            <a:r>
              <a:rPr lang="en-US" dirty="0"/>
              <a:t>		</a:t>
            </a:r>
          </a:p>
        </p:txBody>
      </p:sp>
      <p:sp>
        <p:nvSpPr>
          <p:cNvPr id="4" name="Arrow: Right 3">
            <a:extLst>
              <a:ext uri="{FF2B5EF4-FFF2-40B4-BE49-F238E27FC236}">
                <a16:creationId xmlns:a16="http://schemas.microsoft.com/office/drawing/2014/main" id="{5E1C227F-799D-435F-9027-78BC017F140A}"/>
              </a:ext>
            </a:extLst>
          </p:cNvPr>
          <p:cNvSpPr/>
          <p:nvPr/>
        </p:nvSpPr>
        <p:spPr>
          <a:xfrm>
            <a:off x="139446" y="23731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0709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solidFill>
                  <a:schemeClr val="accent1"/>
                </a:solidFill>
              </a:rPr>
              <a:t>Paul Sent to Open Eyes…</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u="sng" dirty="0"/>
              <a:t>The word</a:t>
            </a:r>
            <a:r>
              <a:rPr lang="en-US" sz="3200" b="1" dirty="0"/>
              <a:t> preached opens eyes </a:t>
            </a:r>
          </a:p>
          <a:p>
            <a:pPr marL="0" indent="0">
              <a:buNone/>
            </a:pPr>
            <a:r>
              <a:rPr lang="en-US" sz="3200" b="1" dirty="0"/>
              <a:t>	Christ is proclaiming light both to the 	people (Jews) and Gentiles through the 	Gospel (Acts 26:23, 2Tim. 1:10)</a:t>
            </a:r>
          </a:p>
          <a:p>
            <a:r>
              <a:rPr lang="en-US" sz="3200" b="1" dirty="0"/>
              <a:t>Opens eyes of ignorance (Acts 8:29-31, 35)</a:t>
            </a:r>
          </a:p>
          <a:p>
            <a:pPr marL="0" indent="0">
              <a:buNone/>
            </a:pPr>
            <a:r>
              <a:rPr lang="en-US" dirty="0"/>
              <a:t>		</a:t>
            </a:r>
          </a:p>
        </p:txBody>
      </p:sp>
      <p:sp>
        <p:nvSpPr>
          <p:cNvPr id="4" name="Arrow: Right 3">
            <a:extLst>
              <a:ext uri="{FF2B5EF4-FFF2-40B4-BE49-F238E27FC236}">
                <a16:creationId xmlns:a16="http://schemas.microsoft.com/office/drawing/2014/main" id="{5E1C227F-799D-435F-9027-78BC017F140A}"/>
              </a:ext>
            </a:extLst>
          </p:cNvPr>
          <p:cNvSpPr/>
          <p:nvPr/>
        </p:nvSpPr>
        <p:spPr>
          <a:xfrm>
            <a:off x="139446" y="23731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671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solidFill>
                  <a:schemeClr val="accent1"/>
                </a:solidFill>
              </a:rPr>
              <a:t>Paul Sent to Open Eyes…</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u="sng" dirty="0"/>
              <a:t>The word</a:t>
            </a:r>
            <a:r>
              <a:rPr lang="en-US" sz="3200" b="1" dirty="0"/>
              <a:t> preached opens eyes </a:t>
            </a:r>
          </a:p>
          <a:p>
            <a:pPr marL="0" indent="0">
              <a:buNone/>
            </a:pPr>
            <a:r>
              <a:rPr lang="en-US" sz="3200" b="1" dirty="0"/>
              <a:t>	Christ is proclaiming light both to the 	people (Jews) and Gentiles through the 	Gospel (Acts 26:23, 2Tim. 1:10)</a:t>
            </a:r>
          </a:p>
          <a:p>
            <a:r>
              <a:rPr lang="en-US" sz="3200" b="1" dirty="0"/>
              <a:t>Opens eyes of ignorance (Acts 8:29-31, 35)</a:t>
            </a:r>
          </a:p>
          <a:p>
            <a:r>
              <a:rPr lang="en-US" sz="3200" b="1" dirty="0"/>
              <a:t>Opens eyes to Christ  - Acts 8:5</a:t>
            </a:r>
          </a:p>
          <a:p>
            <a:pPr marL="0" indent="0">
              <a:buNone/>
            </a:pPr>
            <a:r>
              <a:rPr lang="en-US" dirty="0"/>
              <a:t>		</a:t>
            </a:r>
          </a:p>
        </p:txBody>
      </p:sp>
      <p:sp>
        <p:nvSpPr>
          <p:cNvPr id="4" name="Arrow: Right 3">
            <a:extLst>
              <a:ext uri="{FF2B5EF4-FFF2-40B4-BE49-F238E27FC236}">
                <a16:creationId xmlns:a16="http://schemas.microsoft.com/office/drawing/2014/main" id="{5E1C227F-799D-435F-9027-78BC017F140A}"/>
              </a:ext>
            </a:extLst>
          </p:cNvPr>
          <p:cNvSpPr/>
          <p:nvPr/>
        </p:nvSpPr>
        <p:spPr>
          <a:xfrm>
            <a:off x="139446" y="23731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8707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solidFill>
                  <a:schemeClr val="accent1"/>
                </a:solidFill>
              </a:rPr>
              <a:t>Paul Sent to Open Eyes…</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u="sng" dirty="0"/>
              <a:t>The word</a:t>
            </a:r>
            <a:r>
              <a:rPr lang="en-US" sz="3200" b="1" dirty="0"/>
              <a:t> preached opens eyes </a:t>
            </a:r>
          </a:p>
          <a:p>
            <a:pPr marL="0" indent="0">
              <a:buNone/>
            </a:pPr>
            <a:r>
              <a:rPr lang="en-US" sz="3200" b="1" dirty="0"/>
              <a:t>	Christ is proclaiming light both to the 	people (Jews) and Gentiles through the 	Gospel (Acts 26:23, 2Tim. 1:10)</a:t>
            </a:r>
          </a:p>
          <a:p>
            <a:r>
              <a:rPr lang="en-US" sz="3200" b="1" dirty="0"/>
              <a:t>Opens eyes of ignorance (Acts 8:29-31, 35)</a:t>
            </a:r>
          </a:p>
          <a:p>
            <a:r>
              <a:rPr lang="en-US" sz="3200" b="1" dirty="0"/>
              <a:t>Opens eyes to Christ  - Acts 8:5</a:t>
            </a:r>
          </a:p>
          <a:p>
            <a:r>
              <a:rPr lang="en-US" sz="3200" b="1" dirty="0"/>
              <a:t>Opens eyes to the Kingdom Acts 8:12</a:t>
            </a:r>
          </a:p>
          <a:p>
            <a:pPr marL="0" indent="0">
              <a:buNone/>
            </a:pPr>
            <a:r>
              <a:rPr lang="en-US" dirty="0"/>
              <a:t>		</a:t>
            </a:r>
          </a:p>
        </p:txBody>
      </p:sp>
      <p:sp>
        <p:nvSpPr>
          <p:cNvPr id="4" name="Arrow: Right 3">
            <a:extLst>
              <a:ext uri="{FF2B5EF4-FFF2-40B4-BE49-F238E27FC236}">
                <a16:creationId xmlns:a16="http://schemas.microsoft.com/office/drawing/2014/main" id="{5E1C227F-799D-435F-9027-78BC017F140A}"/>
              </a:ext>
            </a:extLst>
          </p:cNvPr>
          <p:cNvSpPr/>
          <p:nvPr/>
        </p:nvSpPr>
        <p:spPr>
          <a:xfrm>
            <a:off x="139446" y="23731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5939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BELIEVING IS ESSENTIAL TO “TURNING”</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dirty="0">
                <a:solidFill>
                  <a:srgbClr val="FFC000"/>
                </a:solidFill>
              </a:rPr>
              <a:t>Turning to the lord in Trust … (Acts 11:20-21)</a:t>
            </a:r>
          </a:p>
          <a:p>
            <a:pPr marL="0" indent="0">
              <a:buNone/>
            </a:pPr>
            <a:endParaRPr lang="en-US" sz="3200" b="1" dirty="0">
              <a:solidFill>
                <a:srgbClr val="FFC000"/>
              </a:solidFill>
            </a:endParaRPr>
          </a:p>
          <a:p>
            <a:pPr marL="0" indent="0">
              <a:buNone/>
            </a:pPr>
            <a:endParaRPr lang="en-US" sz="3200" b="1" dirty="0">
              <a:solidFill>
                <a:srgbClr val="FFC000"/>
              </a:solidFill>
            </a:endParaRPr>
          </a:p>
          <a:p>
            <a:pPr marL="0" indent="0">
              <a:buNone/>
            </a:pPr>
            <a:r>
              <a:rPr lang="en-US" sz="3200" b="1" dirty="0"/>
              <a:t>	</a:t>
            </a:r>
            <a:endParaRPr lang="en-US" dirty="0"/>
          </a:p>
        </p:txBody>
      </p:sp>
    </p:spTree>
    <p:extLst>
      <p:ext uri="{BB962C8B-B14F-4D97-AF65-F5344CB8AC3E}">
        <p14:creationId xmlns:p14="http://schemas.microsoft.com/office/powerpoint/2010/main" val="3198936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BELIEVING IS ESSENTIAL TO “TURNING”</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dirty="0">
                <a:solidFill>
                  <a:srgbClr val="FFC000"/>
                </a:solidFill>
              </a:rPr>
              <a:t>Turning to the lord in Trust … (Acts 11:20-21)</a:t>
            </a:r>
          </a:p>
          <a:p>
            <a:pPr marL="0" indent="0">
              <a:buNone/>
            </a:pPr>
            <a:endParaRPr lang="en-US" sz="3200" b="1" dirty="0">
              <a:solidFill>
                <a:srgbClr val="FFC000"/>
              </a:solidFill>
            </a:endParaRPr>
          </a:p>
          <a:p>
            <a:pPr marL="0" indent="0">
              <a:buNone/>
            </a:pPr>
            <a:endParaRPr lang="en-US" sz="3200" b="1" dirty="0">
              <a:solidFill>
                <a:srgbClr val="FFC000"/>
              </a:solidFill>
            </a:endParaRPr>
          </a:p>
          <a:p>
            <a:pPr marL="0" indent="0">
              <a:buNone/>
            </a:pPr>
            <a:r>
              <a:rPr lang="en-US" sz="3200" b="1" dirty="0"/>
              <a:t>	Evidence for trust- Reading the Lord’s 	miracles (John 20:30-31)</a:t>
            </a:r>
          </a:p>
          <a:p>
            <a:pPr marL="0" indent="0">
              <a:buNone/>
            </a:pPr>
            <a:r>
              <a:rPr lang="en-US" dirty="0"/>
              <a:t>		</a:t>
            </a:r>
          </a:p>
        </p:txBody>
      </p:sp>
      <p:sp>
        <p:nvSpPr>
          <p:cNvPr id="6" name="Arrow: Right 5">
            <a:extLst>
              <a:ext uri="{FF2B5EF4-FFF2-40B4-BE49-F238E27FC236}">
                <a16:creationId xmlns:a16="http://schemas.microsoft.com/office/drawing/2014/main" id="{37DD0FC5-7C6E-407F-89A7-01270C39A4B3}"/>
              </a:ext>
            </a:extLst>
          </p:cNvPr>
          <p:cNvSpPr/>
          <p:nvPr/>
        </p:nvSpPr>
        <p:spPr>
          <a:xfrm>
            <a:off x="781050" y="3366486"/>
            <a:ext cx="742950" cy="321276"/>
          </a:xfrm>
          <a:prstGeom prst="rightArrow">
            <a:avLst>
              <a:gd name="adj1" fmla="val 115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9962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BELIEVING IS ESSENTIAL TO “TURNING”</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pPr marL="0" indent="0">
              <a:buNone/>
            </a:pPr>
            <a:r>
              <a:rPr lang="en-US" sz="3200" b="1" dirty="0">
                <a:solidFill>
                  <a:srgbClr val="FFC000"/>
                </a:solidFill>
              </a:rPr>
              <a:t>Turning to the lord in Trust … (Acts 11:20-21)</a:t>
            </a:r>
          </a:p>
          <a:p>
            <a:pPr marL="0" indent="0">
              <a:buNone/>
            </a:pPr>
            <a:endParaRPr lang="en-US" sz="3200" b="1" dirty="0">
              <a:solidFill>
                <a:srgbClr val="FFC000"/>
              </a:solidFill>
            </a:endParaRPr>
          </a:p>
          <a:p>
            <a:pPr marL="0" indent="0">
              <a:buNone/>
            </a:pPr>
            <a:endParaRPr lang="en-US" sz="3200" b="1" dirty="0">
              <a:solidFill>
                <a:srgbClr val="FFC000"/>
              </a:solidFill>
            </a:endParaRPr>
          </a:p>
          <a:p>
            <a:pPr marL="0" indent="0">
              <a:buNone/>
            </a:pPr>
            <a:r>
              <a:rPr lang="en-US" sz="3200" b="1" dirty="0"/>
              <a:t>	Evidence for trust- Reading the Lord’s 	miracles (John 20:30-31)</a:t>
            </a:r>
          </a:p>
          <a:p>
            <a:pPr marL="914400" lvl="2" indent="0">
              <a:buNone/>
            </a:pPr>
            <a:r>
              <a:rPr lang="en-US" sz="3200" b="1" dirty="0"/>
              <a:t>Evidence for trust – Jesus’ Resurrection – Eye witnesses (I Cor. 15:5-6)</a:t>
            </a:r>
          </a:p>
          <a:p>
            <a:pPr marL="0" indent="0">
              <a:buNone/>
            </a:pPr>
            <a:r>
              <a:rPr lang="en-US" dirty="0"/>
              <a:t>		</a:t>
            </a:r>
          </a:p>
        </p:txBody>
      </p:sp>
      <p:sp>
        <p:nvSpPr>
          <p:cNvPr id="5" name="Arrow: Right 4">
            <a:extLst>
              <a:ext uri="{FF2B5EF4-FFF2-40B4-BE49-F238E27FC236}">
                <a16:creationId xmlns:a16="http://schemas.microsoft.com/office/drawing/2014/main" id="{D870C9BE-7CEF-4CFE-9FE9-7B61F34472D8}"/>
              </a:ext>
            </a:extLst>
          </p:cNvPr>
          <p:cNvSpPr/>
          <p:nvPr/>
        </p:nvSpPr>
        <p:spPr>
          <a:xfrm>
            <a:off x="781050" y="4431956"/>
            <a:ext cx="742950" cy="321276"/>
          </a:xfrm>
          <a:prstGeom prst="rightArrow">
            <a:avLst>
              <a:gd name="adj1" fmla="val 115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37DD0FC5-7C6E-407F-89A7-01270C39A4B3}"/>
              </a:ext>
            </a:extLst>
          </p:cNvPr>
          <p:cNvSpPr/>
          <p:nvPr/>
        </p:nvSpPr>
        <p:spPr>
          <a:xfrm>
            <a:off x="781050" y="3366486"/>
            <a:ext cx="742950" cy="321276"/>
          </a:xfrm>
          <a:prstGeom prst="rightArrow">
            <a:avLst>
              <a:gd name="adj1" fmla="val 115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6436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REPENTING - ESSENTIAL TO “TURNING”</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Repentance and turning are two different actions </a:t>
            </a:r>
            <a:r>
              <a:rPr lang="en-US" sz="3200" b="1" dirty="0">
                <a:solidFill>
                  <a:schemeClr val="accent5"/>
                </a:solidFill>
              </a:rPr>
              <a:t>(Acts 3:19)</a:t>
            </a:r>
          </a:p>
          <a:p>
            <a:pPr marL="0" indent="0">
              <a:buNone/>
            </a:pPr>
            <a:r>
              <a:rPr lang="en-US" sz="3200" b="1" dirty="0"/>
              <a:t>	</a:t>
            </a:r>
            <a:r>
              <a:rPr lang="en-US" dirty="0"/>
              <a:t>		</a:t>
            </a:r>
          </a:p>
        </p:txBody>
      </p:sp>
    </p:spTree>
    <p:extLst>
      <p:ext uri="{BB962C8B-B14F-4D97-AF65-F5344CB8AC3E}">
        <p14:creationId xmlns:p14="http://schemas.microsoft.com/office/powerpoint/2010/main" val="2150024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REPENTING - ESSENTIAL TO “TURNING”</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Repentance and turning are two different actions </a:t>
            </a:r>
            <a:r>
              <a:rPr lang="en-US" sz="3200" b="1" dirty="0">
                <a:solidFill>
                  <a:schemeClr val="accent5"/>
                </a:solidFill>
              </a:rPr>
              <a:t>(Acts 3:19)</a:t>
            </a:r>
          </a:p>
          <a:p>
            <a:r>
              <a:rPr lang="en-US" sz="3200" b="1" dirty="0"/>
              <a:t>Repentance is the change of mind that results in a change of living </a:t>
            </a:r>
          </a:p>
          <a:p>
            <a:pPr marL="0" indent="0">
              <a:buNone/>
            </a:pPr>
            <a:endParaRPr lang="en-US" sz="3200" b="1" dirty="0">
              <a:solidFill>
                <a:srgbClr val="FFC000"/>
              </a:solidFill>
            </a:endParaRPr>
          </a:p>
          <a:p>
            <a:pPr marL="0" indent="0">
              <a:buNone/>
            </a:pPr>
            <a:r>
              <a:rPr lang="en-US" sz="3200" b="1" dirty="0"/>
              <a:t>	</a:t>
            </a:r>
            <a:r>
              <a:rPr lang="en-US" dirty="0"/>
              <a:t>		</a:t>
            </a:r>
          </a:p>
        </p:txBody>
      </p:sp>
    </p:spTree>
    <p:extLst>
      <p:ext uri="{BB962C8B-B14F-4D97-AF65-F5344CB8AC3E}">
        <p14:creationId xmlns:p14="http://schemas.microsoft.com/office/powerpoint/2010/main" val="3652104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REPENTING - ESSENTIAL TO “TURNING”</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Repentance and turning are two different actions </a:t>
            </a:r>
            <a:r>
              <a:rPr lang="en-US" sz="3200" b="1" dirty="0">
                <a:solidFill>
                  <a:schemeClr val="accent5"/>
                </a:solidFill>
              </a:rPr>
              <a:t>(Acts 3:19)</a:t>
            </a:r>
          </a:p>
          <a:p>
            <a:r>
              <a:rPr lang="en-US" sz="3200" b="1" dirty="0"/>
              <a:t>Repentance is the change of mind that results in a change of living </a:t>
            </a:r>
          </a:p>
          <a:p>
            <a:r>
              <a:rPr lang="en-US" sz="3200" b="1" dirty="0"/>
              <a:t>Produced by Godly Sorrow </a:t>
            </a:r>
            <a:r>
              <a:rPr lang="en-US" sz="3200" b="1" dirty="0">
                <a:solidFill>
                  <a:schemeClr val="accent5"/>
                </a:solidFill>
              </a:rPr>
              <a:t>(2 Cor. 7:10) </a:t>
            </a:r>
            <a:r>
              <a:rPr lang="en-US" sz="3200" b="1" dirty="0"/>
              <a:t>Change – fruits of repentance </a:t>
            </a:r>
            <a:r>
              <a:rPr lang="en-US" sz="3200" b="1" dirty="0">
                <a:solidFill>
                  <a:schemeClr val="accent5"/>
                </a:solidFill>
              </a:rPr>
              <a:t>(Matt. 3:8)</a:t>
            </a:r>
          </a:p>
          <a:p>
            <a:pPr marL="0" indent="0">
              <a:buNone/>
            </a:pPr>
            <a:endParaRPr lang="en-US" sz="3200" b="1" dirty="0">
              <a:solidFill>
                <a:srgbClr val="FFC000"/>
              </a:solidFill>
            </a:endParaRPr>
          </a:p>
          <a:p>
            <a:pPr marL="0" indent="0">
              <a:buNone/>
            </a:pPr>
            <a:r>
              <a:rPr lang="en-US" sz="3200" b="1" dirty="0"/>
              <a:t>	</a:t>
            </a:r>
            <a:r>
              <a:rPr lang="en-US" dirty="0"/>
              <a:t>		</a:t>
            </a:r>
          </a:p>
        </p:txBody>
      </p:sp>
    </p:spTree>
    <p:extLst>
      <p:ext uri="{BB962C8B-B14F-4D97-AF65-F5344CB8AC3E}">
        <p14:creationId xmlns:p14="http://schemas.microsoft.com/office/powerpoint/2010/main" val="340507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082FE8-476E-4BA7-A128-BC05446C2AD5}"/>
              </a:ext>
            </a:extLst>
          </p:cNvPr>
          <p:cNvSpPr/>
          <p:nvPr/>
        </p:nvSpPr>
        <p:spPr>
          <a:xfrm>
            <a:off x="1" y="1"/>
            <a:ext cx="9144000" cy="6858000"/>
          </a:xfrm>
          <a:prstGeom prst="rect">
            <a:avLst/>
          </a:prstGeom>
          <a:blipFill dpi="0" rotWithShape="1">
            <a:blip r:embed="rId2">
              <a:alphaModFix amt="18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C449ED5-805F-4B3C-B4BE-5B590ED6ECE4}"/>
              </a:ext>
            </a:extLst>
          </p:cNvPr>
          <p:cNvSpPr/>
          <p:nvPr/>
        </p:nvSpPr>
        <p:spPr>
          <a:xfrm>
            <a:off x="-29413" y="2967335"/>
            <a:ext cx="920284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rgbClr val="00B0F0"/>
                </a:solidFill>
                <a:effectLst/>
              </a:rPr>
              <a:t>Acts: The Pattern of Conversion</a:t>
            </a:r>
          </a:p>
        </p:txBody>
      </p:sp>
    </p:spTree>
    <p:extLst>
      <p:ext uri="{BB962C8B-B14F-4D97-AF65-F5344CB8AC3E}">
        <p14:creationId xmlns:p14="http://schemas.microsoft.com/office/powerpoint/2010/main" val="110325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Turning leads to Remission of Sins… Acts 26:18, 3:19</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Jesus promised preaching of repentance and remission of sins  - Jerusalem              </a:t>
            </a:r>
            <a:r>
              <a:rPr lang="en-US" sz="3200" b="1" dirty="0">
                <a:solidFill>
                  <a:srgbClr val="0070C0"/>
                </a:solidFill>
              </a:rPr>
              <a:t>(Lk. 24:47)</a:t>
            </a:r>
            <a:endParaRPr lang="en-US" sz="3200" b="1" dirty="0"/>
          </a:p>
          <a:p>
            <a:r>
              <a:rPr lang="en-US" sz="3200" b="1" dirty="0"/>
              <a:t>Peter fulfills promise: </a:t>
            </a:r>
            <a:r>
              <a:rPr lang="en-US" sz="3200" b="1" i="1" u="sng" dirty="0"/>
              <a:t>Repent </a:t>
            </a:r>
            <a:r>
              <a:rPr lang="en-US" sz="3200" b="1" i="1" dirty="0"/>
              <a:t>ye, and </a:t>
            </a:r>
            <a:r>
              <a:rPr lang="en-US" sz="3200" b="1" i="1" u="sng" dirty="0"/>
              <a:t>be baptized	</a:t>
            </a:r>
            <a:r>
              <a:rPr lang="en-US" sz="3200" b="1" i="1" dirty="0"/>
              <a:t> every one of you </a:t>
            </a:r>
            <a:r>
              <a:rPr lang="en-US" sz="3200" b="1" i="1" u="sng" dirty="0"/>
              <a:t>in the name of Jesus Christ </a:t>
            </a:r>
            <a:r>
              <a:rPr lang="en-US" sz="3200" b="1" i="1" dirty="0"/>
              <a:t>for </a:t>
            </a:r>
            <a:r>
              <a:rPr lang="en-US" sz="3200" b="1" i="1" u="sng" dirty="0"/>
              <a:t>the remission of your sins; </a:t>
            </a:r>
            <a:r>
              <a:rPr lang="en-US" sz="3200" b="1" i="1" dirty="0"/>
              <a:t>and ye shall receive the gift of the Holy Spirit </a:t>
            </a:r>
            <a:r>
              <a:rPr lang="en-US" sz="3200" b="1" i="1" dirty="0">
                <a:solidFill>
                  <a:srgbClr val="0070C0"/>
                </a:solidFill>
              </a:rPr>
              <a:t>(Acts 2:38) </a:t>
            </a:r>
          </a:p>
        </p:txBody>
      </p:sp>
    </p:spTree>
    <p:extLst>
      <p:ext uri="{BB962C8B-B14F-4D97-AF65-F5344CB8AC3E}">
        <p14:creationId xmlns:p14="http://schemas.microsoft.com/office/powerpoint/2010/main" val="2371566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Turning leads to Remission of Sins… Acts 26:18, 3:19</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Jesus promised preaching of repentance and remission of sins  - Jerusalem              </a:t>
            </a:r>
            <a:r>
              <a:rPr lang="en-US" sz="3200" b="1" dirty="0">
                <a:solidFill>
                  <a:srgbClr val="0070C0"/>
                </a:solidFill>
              </a:rPr>
              <a:t>(Lk. 24:47)</a:t>
            </a:r>
            <a:endParaRPr lang="en-US" sz="3200" b="1" dirty="0"/>
          </a:p>
          <a:p>
            <a:r>
              <a:rPr lang="en-US" sz="3200" b="1" dirty="0"/>
              <a:t>Peter fulfills promise: </a:t>
            </a:r>
            <a:r>
              <a:rPr lang="en-US" sz="3200" b="1" i="1" u="sng" dirty="0"/>
              <a:t>Repent </a:t>
            </a:r>
            <a:r>
              <a:rPr lang="en-US" sz="3200" b="1" i="1" dirty="0"/>
              <a:t>ye, and </a:t>
            </a:r>
            <a:r>
              <a:rPr lang="en-US" sz="3200" b="1" i="1" u="sng" dirty="0"/>
              <a:t>be baptized	</a:t>
            </a:r>
            <a:r>
              <a:rPr lang="en-US" sz="3200" b="1" i="1" dirty="0"/>
              <a:t> every one of you </a:t>
            </a:r>
            <a:r>
              <a:rPr lang="en-US" sz="3200" b="1" i="1" u="sng" dirty="0"/>
              <a:t>in the name of Jesus Christ </a:t>
            </a:r>
            <a:r>
              <a:rPr lang="en-US" sz="3200" b="1" i="1" dirty="0"/>
              <a:t>for </a:t>
            </a:r>
            <a:r>
              <a:rPr lang="en-US" sz="3200" b="1" i="1" u="sng" dirty="0"/>
              <a:t>the remission of your sins; </a:t>
            </a:r>
            <a:r>
              <a:rPr lang="en-US" sz="3200" b="1" i="1" dirty="0"/>
              <a:t>and ye shall receive the gift of the Holy Spirit </a:t>
            </a:r>
            <a:r>
              <a:rPr lang="en-US" sz="3200" b="1" i="1" dirty="0">
                <a:solidFill>
                  <a:srgbClr val="0070C0"/>
                </a:solidFill>
              </a:rPr>
              <a:t>(Acts 2:38) </a:t>
            </a:r>
          </a:p>
          <a:p>
            <a:r>
              <a:rPr lang="en-US" sz="3200" b="1" i="1" dirty="0"/>
              <a:t>CONFESSION precedes BAPTISM (Acts 8:35-39)</a:t>
            </a:r>
            <a:endParaRPr lang="en-US" i="1" dirty="0"/>
          </a:p>
        </p:txBody>
      </p:sp>
    </p:spTree>
    <p:extLst>
      <p:ext uri="{BB962C8B-B14F-4D97-AF65-F5344CB8AC3E}">
        <p14:creationId xmlns:p14="http://schemas.microsoft.com/office/powerpoint/2010/main" val="2402598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Turning leads to an INHERITANCE…         I Pet. 1:3-5</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Because of God’s Mercy </a:t>
            </a:r>
          </a:p>
          <a:p>
            <a:r>
              <a:rPr lang="en-US" sz="3200" b="1" dirty="0"/>
              <a:t>Based upon Jesus’ Resurrection </a:t>
            </a:r>
          </a:p>
          <a:p>
            <a:r>
              <a:rPr lang="en-US" sz="3200" b="1" dirty="0"/>
              <a:t>Inheritance…</a:t>
            </a:r>
          </a:p>
          <a:p>
            <a:pPr marL="0" indent="0">
              <a:buNone/>
            </a:pPr>
            <a:r>
              <a:rPr lang="en-US" sz="3200" b="1" dirty="0"/>
              <a:t>	</a:t>
            </a:r>
            <a:r>
              <a:rPr lang="en-US" sz="3200" b="1" dirty="0">
                <a:solidFill>
                  <a:srgbClr val="00B050"/>
                </a:solidFill>
              </a:rPr>
              <a:t>Incorruptible </a:t>
            </a:r>
          </a:p>
          <a:p>
            <a:pPr marL="0" indent="0">
              <a:buNone/>
            </a:pPr>
            <a:r>
              <a:rPr lang="en-US" sz="3200" b="1" dirty="0">
                <a:solidFill>
                  <a:srgbClr val="00B050"/>
                </a:solidFill>
              </a:rPr>
              <a:t>	Undefiled</a:t>
            </a:r>
          </a:p>
          <a:p>
            <a:pPr marL="0" indent="0">
              <a:buNone/>
            </a:pPr>
            <a:r>
              <a:rPr lang="en-US" sz="3200" b="1" dirty="0">
                <a:solidFill>
                  <a:srgbClr val="00B050"/>
                </a:solidFill>
              </a:rPr>
              <a:t>	Fadeth not away </a:t>
            </a:r>
          </a:p>
        </p:txBody>
      </p:sp>
    </p:spTree>
    <p:extLst>
      <p:ext uri="{BB962C8B-B14F-4D97-AF65-F5344CB8AC3E}">
        <p14:creationId xmlns:p14="http://schemas.microsoft.com/office/powerpoint/2010/main" val="1225061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Saved From The Wrath To Come!</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God’s Wrath is ahead for all who do not turn </a:t>
            </a:r>
            <a:r>
              <a:rPr lang="en-US" sz="3200" b="1" dirty="0">
                <a:solidFill>
                  <a:srgbClr val="C00000"/>
                </a:solidFill>
              </a:rPr>
              <a:t>(I Thess. 1:10, Rom. 5:8-9)</a:t>
            </a:r>
          </a:p>
        </p:txBody>
      </p:sp>
    </p:spTree>
    <p:extLst>
      <p:ext uri="{BB962C8B-B14F-4D97-AF65-F5344CB8AC3E}">
        <p14:creationId xmlns:p14="http://schemas.microsoft.com/office/powerpoint/2010/main" val="148384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Saved From The Wrath To Come!</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God’s Wrath is ahead for all who do not turn </a:t>
            </a:r>
            <a:r>
              <a:rPr lang="en-US" sz="3200" b="1" dirty="0">
                <a:solidFill>
                  <a:srgbClr val="C00000"/>
                </a:solidFill>
              </a:rPr>
              <a:t>(I Thess. 1:10, Rom. 5:8-9)</a:t>
            </a:r>
          </a:p>
          <a:p>
            <a:r>
              <a:rPr lang="en-US" sz="3200" b="1" dirty="0"/>
              <a:t>TURN or BURN ! </a:t>
            </a:r>
            <a:r>
              <a:rPr lang="en-US" sz="3200" b="1" dirty="0">
                <a:solidFill>
                  <a:srgbClr val="C00000"/>
                </a:solidFill>
              </a:rPr>
              <a:t>(Matt. 10:28, 13:41-42)</a:t>
            </a:r>
          </a:p>
        </p:txBody>
      </p:sp>
    </p:spTree>
    <p:extLst>
      <p:ext uri="{BB962C8B-B14F-4D97-AF65-F5344CB8AC3E}">
        <p14:creationId xmlns:p14="http://schemas.microsoft.com/office/powerpoint/2010/main" val="2504848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Behold the PATTERN…</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HEARING the preached word – </a:t>
            </a:r>
          </a:p>
          <a:p>
            <a:r>
              <a:rPr lang="en-US" sz="3200" b="1" dirty="0"/>
              <a:t>BELIEVING -trust in the Lord to save –</a:t>
            </a:r>
          </a:p>
          <a:p>
            <a:r>
              <a:rPr lang="en-US" sz="3200" b="1" dirty="0"/>
              <a:t>CONFESS – who He  is – the Son of God –</a:t>
            </a:r>
          </a:p>
          <a:p>
            <a:r>
              <a:rPr lang="en-US" sz="3200" b="1" dirty="0"/>
              <a:t>REPENTANCE – a mind to turn a new  direction due to godly sorrow – </a:t>
            </a:r>
          </a:p>
          <a:p>
            <a:r>
              <a:rPr lang="en-US" sz="3200" b="1" dirty="0"/>
              <a:t>BAPTISM – for the remission of sins – </a:t>
            </a:r>
          </a:p>
          <a:p>
            <a:r>
              <a:rPr lang="en-US" sz="3200" b="1" dirty="0"/>
              <a:t>JOY – seasons of refreshing from the presence of the Lord – the One we have turned to. </a:t>
            </a:r>
          </a:p>
          <a:p>
            <a:pPr marL="0" indent="0">
              <a:buNone/>
            </a:pPr>
            <a:endParaRPr lang="en-US" sz="3200" b="1" dirty="0">
              <a:solidFill>
                <a:srgbClr val="C00000"/>
              </a:solidFill>
            </a:endParaRPr>
          </a:p>
        </p:txBody>
      </p:sp>
    </p:spTree>
    <p:extLst>
      <p:ext uri="{BB962C8B-B14F-4D97-AF65-F5344CB8AC3E}">
        <p14:creationId xmlns:p14="http://schemas.microsoft.com/office/powerpoint/2010/main" val="3368586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Behold the PATTERN…</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HEARING the preached word – </a:t>
            </a:r>
          </a:p>
          <a:p>
            <a:r>
              <a:rPr lang="en-US" sz="3200" b="1" dirty="0"/>
              <a:t>BELIEVING -trust in the Lord to save –</a:t>
            </a:r>
          </a:p>
          <a:p>
            <a:r>
              <a:rPr lang="en-US" sz="3200" b="1" dirty="0"/>
              <a:t>CONFESS – who He  is – the Son of God –</a:t>
            </a:r>
          </a:p>
          <a:p>
            <a:r>
              <a:rPr lang="en-US" sz="3200" b="1" dirty="0"/>
              <a:t>REPENTANCE – a mind to turn a new  direction due to godly sorrow – </a:t>
            </a:r>
          </a:p>
          <a:p>
            <a:r>
              <a:rPr lang="en-US" sz="3200" b="1" dirty="0"/>
              <a:t>BAPTISM – for the remission of sins – </a:t>
            </a:r>
          </a:p>
          <a:p>
            <a:r>
              <a:rPr lang="en-US" sz="3200" b="1" dirty="0"/>
              <a:t>JOY – seasons of refreshing from the presence of the Lord – the One we have turned to. </a:t>
            </a:r>
          </a:p>
          <a:p>
            <a:r>
              <a:rPr lang="en-US" sz="3200" b="1" dirty="0">
                <a:solidFill>
                  <a:srgbClr val="00B0F0"/>
                </a:solidFill>
              </a:rPr>
              <a:t>Eunuch</a:t>
            </a:r>
            <a:r>
              <a:rPr lang="en-US" sz="3200" b="1" dirty="0"/>
              <a:t> Acts 8:35-39</a:t>
            </a:r>
          </a:p>
          <a:p>
            <a:pPr marL="0" indent="0">
              <a:buNone/>
            </a:pPr>
            <a:endParaRPr lang="en-US" sz="3200" b="1" dirty="0">
              <a:solidFill>
                <a:srgbClr val="C00000"/>
              </a:solidFill>
            </a:endParaRPr>
          </a:p>
        </p:txBody>
      </p:sp>
    </p:spTree>
    <p:extLst>
      <p:ext uri="{BB962C8B-B14F-4D97-AF65-F5344CB8AC3E}">
        <p14:creationId xmlns:p14="http://schemas.microsoft.com/office/powerpoint/2010/main" val="2489074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Behold the PATTERN…</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lnSpcReduction="10000"/>
          </a:bodyPr>
          <a:lstStyle/>
          <a:p>
            <a:r>
              <a:rPr lang="en-US" sz="3200" b="1" dirty="0"/>
              <a:t>HEARING the preached word – </a:t>
            </a:r>
          </a:p>
          <a:p>
            <a:r>
              <a:rPr lang="en-US" sz="3200" b="1" dirty="0"/>
              <a:t>BELIEVING -trust in the Lord to save –</a:t>
            </a:r>
          </a:p>
          <a:p>
            <a:r>
              <a:rPr lang="en-US" sz="3200" b="1" dirty="0"/>
              <a:t>CONFESS – who He  is – the Son of God –</a:t>
            </a:r>
          </a:p>
          <a:p>
            <a:r>
              <a:rPr lang="en-US" sz="3200" b="1" dirty="0"/>
              <a:t>REPENTANCE – a mind to turn a new  direction due to godly sorrow – </a:t>
            </a:r>
          </a:p>
          <a:p>
            <a:r>
              <a:rPr lang="en-US" sz="3200" b="1" dirty="0"/>
              <a:t>BAPTISM – for the remission of sins – </a:t>
            </a:r>
          </a:p>
          <a:p>
            <a:r>
              <a:rPr lang="en-US" sz="3200" b="1" dirty="0"/>
              <a:t>JOY – seasons of refreshing from the presence of the Lord – the One we have turned to. </a:t>
            </a:r>
          </a:p>
          <a:p>
            <a:r>
              <a:rPr lang="en-US" sz="3200" b="1" dirty="0">
                <a:solidFill>
                  <a:srgbClr val="00B0F0"/>
                </a:solidFill>
              </a:rPr>
              <a:t>Eunuch</a:t>
            </a:r>
            <a:r>
              <a:rPr lang="en-US" sz="3200" b="1" dirty="0"/>
              <a:t> Acts 8:35-39</a:t>
            </a:r>
          </a:p>
          <a:p>
            <a:r>
              <a:rPr lang="en-US" sz="3200" b="1" dirty="0">
                <a:solidFill>
                  <a:srgbClr val="00B0F0"/>
                </a:solidFill>
              </a:rPr>
              <a:t>Jailor </a:t>
            </a:r>
            <a:r>
              <a:rPr lang="en-US" sz="3200" b="1" dirty="0"/>
              <a:t>Acts 16:23-34</a:t>
            </a:r>
          </a:p>
          <a:p>
            <a:endParaRPr lang="en-US" sz="3200" b="1" dirty="0">
              <a:solidFill>
                <a:srgbClr val="C00000"/>
              </a:solidFill>
            </a:endParaRPr>
          </a:p>
        </p:txBody>
      </p:sp>
    </p:spTree>
    <p:extLst>
      <p:ext uri="{BB962C8B-B14F-4D97-AF65-F5344CB8AC3E}">
        <p14:creationId xmlns:p14="http://schemas.microsoft.com/office/powerpoint/2010/main" val="3406591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u="sng" dirty="0">
                <a:solidFill>
                  <a:schemeClr val="accent1"/>
                </a:solidFill>
              </a:rPr>
              <a:t>Understand</a:t>
            </a:r>
            <a:r>
              <a:rPr lang="en-US" sz="4000" b="1" dirty="0">
                <a:solidFill>
                  <a:schemeClr val="accent1"/>
                </a:solidFill>
              </a:rPr>
              <a:t> the PATTERN…</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Sometimes the record is highlighting specific steps – </a:t>
            </a:r>
            <a:r>
              <a:rPr lang="en-US" sz="3200" b="1" u="sng" dirty="0"/>
              <a:t>without excluding </a:t>
            </a:r>
            <a:r>
              <a:rPr lang="en-US" sz="3200" b="1" dirty="0"/>
              <a:t>the others (Acts 18:8)- Hearing – Believed - Baptized</a:t>
            </a:r>
          </a:p>
        </p:txBody>
      </p:sp>
    </p:spTree>
    <p:extLst>
      <p:ext uri="{BB962C8B-B14F-4D97-AF65-F5344CB8AC3E}">
        <p14:creationId xmlns:p14="http://schemas.microsoft.com/office/powerpoint/2010/main" val="727651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u="sng" dirty="0">
                <a:solidFill>
                  <a:schemeClr val="accent1"/>
                </a:solidFill>
              </a:rPr>
              <a:t>Understand</a:t>
            </a:r>
            <a:r>
              <a:rPr lang="en-US" sz="4000" b="1" dirty="0">
                <a:solidFill>
                  <a:schemeClr val="accent1"/>
                </a:solidFill>
              </a:rPr>
              <a:t> the PATTERN…</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lnSpcReduction="10000"/>
          </a:bodyPr>
          <a:lstStyle/>
          <a:p>
            <a:r>
              <a:rPr lang="en-US" sz="3200" b="1" dirty="0"/>
              <a:t>Sometimes the record is highlighting specific steps – </a:t>
            </a:r>
            <a:r>
              <a:rPr lang="en-US" sz="3200" b="1" u="sng" dirty="0"/>
              <a:t>without excluding </a:t>
            </a:r>
            <a:r>
              <a:rPr lang="en-US" sz="3200" b="1" dirty="0"/>
              <a:t>the others (Acts 18:8)- Hearing – Believed - Baptized</a:t>
            </a:r>
          </a:p>
          <a:p>
            <a:r>
              <a:rPr lang="en-US" sz="3200" b="1" dirty="0"/>
              <a:t>Sometimes FAITH is </a:t>
            </a:r>
            <a:r>
              <a:rPr lang="en-US" sz="3200" b="1" u="sng" dirty="0"/>
              <a:t>INCLUSIVE OF SPECIFIC STEPS (</a:t>
            </a:r>
            <a:r>
              <a:rPr lang="en-US" sz="3200" b="1" dirty="0"/>
              <a:t>Acts 26:18)</a:t>
            </a:r>
          </a:p>
          <a:p>
            <a:pPr lvl="1"/>
            <a:r>
              <a:rPr lang="en-US" sz="2800" b="1" dirty="0"/>
              <a:t>Sanctified by </a:t>
            </a:r>
            <a:r>
              <a:rPr lang="en-US" sz="2800" b="1" u="sng" dirty="0"/>
              <a:t>faith</a:t>
            </a:r>
            <a:r>
              <a:rPr lang="en-US" sz="2800" b="1" dirty="0"/>
              <a:t> – not </a:t>
            </a:r>
            <a:r>
              <a:rPr lang="en-US" sz="2800" b="1" u="sng" dirty="0"/>
              <a:t>faith only </a:t>
            </a:r>
          </a:p>
          <a:p>
            <a:pPr lvl="1"/>
            <a:r>
              <a:rPr lang="en-US" sz="2800" b="1" dirty="0"/>
              <a:t>Can you be sanctified while still in your sins?</a:t>
            </a:r>
          </a:p>
          <a:p>
            <a:pPr lvl="1"/>
            <a:r>
              <a:rPr lang="en-US" sz="2800" b="1" dirty="0"/>
              <a:t>Repentance and Remission of sins is for the remission of sins (Acts 2:38)</a:t>
            </a:r>
          </a:p>
          <a:p>
            <a:pPr lvl="1"/>
            <a:r>
              <a:rPr lang="en-US" sz="2800" b="1" dirty="0"/>
              <a:t>Believe on the Lord to be saved – included hearing Word, Repentance, baptism, joy      (Acts 16:30-34)</a:t>
            </a:r>
          </a:p>
        </p:txBody>
      </p:sp>
    </p:spTree>
    <p:extLst>
      <p:ext uri="{BB962C8B-B14F-4D97-AF65-F5344CB8AC3E}">
        <p14:creationId xmlns:p14="http://schemas.microsoft.com/office/powerpoint/2010/main" val="363161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40B9-5999-4C8A-86D6-511AC5EC5F48}"/>
              </a:ext>
            </a:extLst>
          </p:cNvPr>
          <p:cNvSpPr>
            <a:spLocks noGrp="1"/>
          </p:cNvSpPr>
          <p:nvPr>
            <p:ph type="title"/>
          </p:nvPr>
        </p:nvSpPr>
        <p:spPr/>
        <p:txBody>
          <a:bodyPr/>
          <a:lstStyle/>
          <a:p>
            <a:r>
              <a:rPr lang="en-US" b="1" dirty="0">
                <a:solidFill>
                  <a:srgbClr val="0070C0"/>
                </a:solidFill>
              </a:rPr>
              <a:t>CONVERSION …what is it? </a:t>
            </a:r>
          </a:p>
        </p:txBody>
      </p:sp>
      <p:sp>
        <p:nvSpPr>
          <p:cNvPr id="3" name="Content Placeholder 2">
            <a:extLst>
              <a:ext uri="{FF2B5EF4-FFF2-40B4-BE49-F238E27FC236}">
                <a16:creationId xmlns:a16="http://schemas.microsoft.com/office/drawing/2014/main" id="{44B8875A-B4E8-40F5-A770-4FB6E66AC182}"/>
              </a:ext>
            </a:extLst>
          </p:cNvPr>
          <p:cNvSpPr>
            <a:spLocks noGrp="1"/>
          </p:cNvSpPr>
          <p:nvPr>
            <p:ph idx="1"/>
          </p:nvPr>
        </p:nvSpPr>
        <p:spPr/>
        <p:txBody>
          <a:bodyPr>
            <a:normAutofit/>
          </a:bodyPr>
          <a:lstStyle/>
          <a:p>
            <a:r>
              <a:rPr lang="en-US" b="1" dirty="0"/>
              <a:t>Our word “conversion ” comes from the Latin: </a:t>
            </a:r>
            <a:r>
              <a:rPr lang="en-US" b="1" i="1" dirty="0"/>
              <a:t>“convers” </a:t>
            </a:r>
            <a:r>
              <a:rPr lang="en-US" b="1" dirty="0"/>
              <a:t>meaning to </a:t>
            </a:r>
            <a:r>
              <a:rPr lang="en-US" b="1" i="1" dirty="0"/>
              <a:t>“turn around”</a:t>
            </a:r>
          </a:p>
          <a:p>
            <a:r>
              <a:rPr lang="en-US" b="1" i="1" dirty="0"/>
              <a:t>Con </a:t>
            </a:r>
            <a:r>
              <a:rPr lang="en-US" b="1" dirty="0"/>
              <a:t>– all together; </a:t>
            </a:r>
            <a:r>
              <a:rPr lang="en-US" b="1" i="1" dirty="0"/>
              <a:t>Verte </a:t>
            </a:r>
            <a:r>
              <a:rPr lang="en-US" b="1" dirty="0"/>
              <a:t>– to turn </a:t>
            </a:r>
          </a:p>
          <a:p>
            <a:r>
              <a:rPr lang="en-US" b="1" dirty="0"/>
              <a:t>Turn from and send in a new direction </a:t>
            </a:r>
          </a:p>
          <a:p>
            <a:endParaRPr lang="en-US" b="1" dirty="0"/>
          </a:p>
          <a:p>
            <a:endParaRPr lang="en-US" b="1" dirty="0"/>
          </a:p>
          <a:p>
            <a:pPr marL="0" indent="0">
              <a:buNone/>
            </a:pPr>
            <a:endParaRPr lang="en-US" b="1" dirty="0"/>
          </a:p>
        </p:txBody>
      </p:sp>
    </p:spTree>
    <p:extLst>
      <p:ext uri="{BB962C8B-B14F-4D97-AF65-F5344CB8AC3E}">
        <p14:creationId xmlns:p14="http://schemas.microsoft.com/office/powerpoint/2010/main" val="3844222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THE PATTERN HAS BEEN BLURRED…</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Jesus: believe – baptized – Saved             (Mk. 16:16)</a:t>
            </a:r>
          </a:p>
          <a:p>
            <a:r>
              <a:rPr lang="en-US" sz="3200" b="1" dirty="0"/>
              <a:t>Catholics: baptized -saved - believe </a:t>
            </a:r>
          </a:p>
          <a:p>
            <a:r>
              <a:rPr lang="en-US" sz="3200" b="1" dirty="0"/>
              <a:t>Denominations: believe –saved- baptized </a:t>
            </a:r>
          </a:p>
          <a:p>
            <a:r>
              <a:rPr lang="en-US" sz="3200" b="1" dirty="0"/>
              <a:t> Jesus’ pattern is the pattern I must follow – hear gospel – believe – baptized – salvation                 (Mk. 16:15-16)</a:t>
            </a:r>
          </a:p>
          <a:p>
            <a:pPr marL="0" indent="0">
              <a:buNone/>
            </a:pPr>
            <a:endParaRPr lang="en-US" sz="2800" b="1" dirty="0"/>
          </a:p>
        </p:txBody>
      </p:sp>
    </p:spTree>
    <p:extLst>
      <p:ext uri="{BB962C8B-B14F-4D97-AF65-F5344CB8AC3E}">
        <p14:creationId xmlns:p14="http://schemas.microsoft.com/office/powerpoint/2010/main" val="3815666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a:xfrm>
            <a:off x="628650" y="365126"/>
            <a:ext cx="8194074" cy="1325563"/>
          </a:xfrm>
        </p:spPr>
        <p:txBody>
          <a:bodyPr>
            <a:normAutofit/>
          </a:bodyPr>
          <a:lstStyle/>
          <a:p>
            <a:r>
              <a:rPr lang="en-US" sz="4000" b="1" dirty="0">
                <a:solidFill>
                  <a:schemeClr val="accent1"/>
                </a:solidFill>
              </a:rPr>
              <a:t>THE PATTERN HAS BEEN BLURRED…</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3200" b="1" dirty="0"/>
              <a:t>Jesus: believe – baptized – Saved             (Mk. 16:16)</a:t>
            </a:r>
          </a:p>
          <a:p>
            <a:r>
              <a:rPr lang="en-US" sz="3200" b="1" dirty="0"/>
              <a:t>Catholics: baptized -saved - believe </a:t>
            </a:r>
          </a:p>
          <a:p>
            <a:r>
              <a:rPr lang="en-US" sz="3200" b="1" dirty="0"/>
              <a:t>Denominations: believe –saved- baptized </a:t>
            </a:r>
          </a:p>
          <a:p>
            <a:r>
              <a:rPr lang="en-US" sz="3200" b="1" dirty="0"/>
              <a:t> Jesus’ pattern is the pattern I must follow – hear gospel – believe – baptized – salvation                 (Mk. 16:15-16)</a:t>
            </a:r>
          </a:p>
          <a:p>
            <a:r>
              <a:rPr lang="en-US" sz="3200" b="1" dirty="0"/>
              <a:t>BUT YOU CAN SEE WITH OPENED EYES! </a:t>
            </a:r>
          </a:p>
          <a:p>
            <a:endParaRPr lang="en-US" sz="2800" b="1" dirty="0"/>
          </a:p>
        </p:txBody>
      </p:sp>
    </p:spTree>
    <p:extLst>
      <p:ext uri="{BB962C8B-B14F-4D97-AF65-F5344CB8AC3E}">
        <p14:creationId xmlns:p14="http://schemas.microsoft.com/office/powerpoint/2010/main" val="1843309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EC45BB-C3D0-431B-8F1B-C460F1F27BE1}"/>
              </a:ext>
            </a:extLst>
          </p:cNvPr>
          <p:cNvSpPr txBox="1"/>
          <p:nvPr/>
        </p:nvSpPr>
        <p:spPr>
          <a:xfrm>
            <a:off x="1878227" y="881071"/>
            <a:ext cx="5597611" cy="5509200"/>
          </a:xfrm>
          <a:prstGeom prst="rect">
            <a:avLst/>
          </a:prstGeom>
          <a:noFill/>
        </p:spPr>
        <p:txBody>
          <a:bodyPr wrap="square" rtlCol="0">
            <a:spAutoFit/>
          </a:bodyPr>
          <a:lstStyle/>
          <a:p>
            <a:r>
              <a:rPr lang="en-US" sz="3200" b="1" dirty="0"/>
              <a:t>“…delivering thee from the people, and from the Gentiles unto whom I send thee; to </a:t>
            </a:r>
            <a:r>
              <a:rPr lang="en-US" sz="3200" b="1" dirty="0">
                <a:solidFill>
                  <a:schemeClr val="accent4"/>
                </a:solidFill>
              </a:rPr>
              <a:t>open their eyes </a:t>
            </a:r>
            <a:r>
              <a:rPr lang="en-US" sz="3200" b="1" dirty="0"/>
              <a:t>that they may </a:t>
            </a:r>
            <a:r>
              <a:rPr lang="en-US" sz="3200" b="1" dirty="0">
                <a:solidFill>
                  <a:schemeClr val="accent1"/>
                </a:solidFill>
              </a:rPr>
              <a:t>turn from darkness to light and from the power of Satan unto God</a:t>
            </a:r>
            <a:r>
              <a:rPr lang="en-US" sz="3200" b="1" dirty="0"/>
              <a:t>, that they may </a:t>
            </a:r>
            <a:r>
              <a:rPr lang="en-US" sz="3200" b="1" dirty="0">
                <a:solidFill>
                  <a:schemeClr val="accent2"/>
                </a:solidFill>
              </a:rPr>
              <a:t>receive remission of sins </a:t>
            </a:r>
            <a:r>
              <a:rPr lang="en-US" sz="3200" b="1" dirty="0"/>
              <a:t>and an </a:t>
            </a:r>
            <a:r>
              <a:rPr lang="en-US" sz="3200" b="1" dirty="0">
                <a:solidFill>
                  <a:srgbClr val="00B050"/>
                </a:solidFill>
              </a:rPr>
              <a:t>inheritance</a:t>
            </a:r>
            <a:r>
              <a:rPr lang="en-US" sz="3200" b="1" dirty="0"/>
              <a:t>  among them that are </a:t>
            </a:r>
            <a:r>
              <a:rPr lang="en-US" sz="3200" b="1" dirty="0">
                <a:solidFill>
                  <a:srgbClr val="00B050"/>
                </a:solidFill>
              </a:rPr>
              <a:t>sanctified by faith </a:t>
            </a:r>
            <a:r>
              <a:rPr lang="en-US" sz="3200" b="1" dirty="0"/>
              <a:t>in Me” (Acts 26: 17-18)</a:t>
            </a:r>
          </a:p>
        </p:txBody>
      </p:sp>
      <p:sp>
        <p:nvSpPr>
          <p:cNvPr id="4" name="Rectangle 3">
            <a:extLst>
              <a:ext uri="{FF2B5EF4-FFF2-40B4-BE49-F238E27FC236}">
                <a16:creationId xmlns:a16="http://schemas.microsoft.com/office/drawing/2014/main" id="{416340E1-8D78-4858-98EB-25F4A5761375}"/>
              </a:ext>
            </a:extLst>
          </p:cNvPr>
          <p:cNvSpPr/>
          <p:nvPr/>
        </p:nvSpPr>
        <p:spPr>
          <a:xfrm>
            <a:off x="197811" y="52853"/>
            <a:ext cx="709258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Jesus speaking to Paul…</a:t>
            </a:r>
          </a:p>
        </p:txBody>
      </p:sp>
      <p:sp>
        <p:nvSpPr>
          <p:cNvPr id="6" name="TextBox 5">
            <a:extLst>
              <a:ext uri="{FF2B5EF4-FFF2-40B4-BE49-F238E27FC236}">
                <a16:creationId xmlns:a16="http://schemas.microsoft.com/office/drawing/2014/main" id="{00FA13A7-5D7F-4DF8-938C-6741DD199DC9}"/>
              </a:ext>
            </a:extLst>
          </p:cNvPr>
          <p:cNvSpPr txBox="1"/>
          <p:nvPr/>
        </p:nvSpPr>
        <p:spPr>
          <a:xfrm>
            <a:off x="296665" y="1802372"/>
            <a:ext cx="1680416" cy="461665"/>
          </a:xfrm>
          <a:prstGeom prst="rect">
            <a:avLst/>
          </a:prstGeom>
          <a:noFill/>
        </p:spPr>
        <p:txBody>
          <a:bodyPr wrap="square" rtlCol="0">
            <a:spAutoFit/>
          </a:bodyPr>
          <a:lstStyle/>
          <a:p>
            <a:r>
              <a:rPr lang="en-US" sz="2400" dirty="0"/>
              <a:t>Preaching</a:t>
            </a:r>
          </a:p>
        </p:txBody>
      </p:sp>
      <p:sp>
        <p:nvSpPr>
          <p:cNvPr id="7" name="Arrow: Right 6">
            <a:extLst>
              <a:ext uri="{FF2B5EF4-FFF2-40B4-BE49-F238E27FC236}">
                <a16:creationId xmlns:a16="http://schemas.microsoft.com/office/drawing/2014/main" id="{4D3B3628-E106-49C1-A5F8-DD1F6433C655}"/>
              </a:ext>
            </a:extLst>
          </p:cNvPr>
          <p:cNvSpPr/>
          <p:nvPr/>
        </p:nvSpPr>
        <p:spPr>
          <a:xfrm rot="12254842">
            <a:off x="843462" y="23985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Right 7">
            <a:extLst>
              <a:ext uri="{FF2B5EF4-FFF2-40B4-BE49-F238E27FC236}">
                <a16:creationId xmlns:a16="http://schemas.microsoft.com/office/drawing/2014/main" id="{645B96B9-596E-4FF9-BAE3-DBBC1CC2CB9F}"/>
              </a:ext>
            </a:extLst>
          </p:cNvPr>
          <p:cNvSpPr/>
          <p:nvPr/>
        </p:nvSpPr>
        <p:spPr>
          <a:xfrm rot="20075946">
            <a:off x="7223669" y="275794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C8D2087D-08F6-49A4-97CB-90EB9B3881C3}"/>
              </a:ext>
            </a:extLst>
          </p:cNvPr>
          <p:cNvSpPr txBox="1"/>
          <p:nvPr/>
        </p:nvSpPr>
        <p:spPr>
          <a:xfrm>
            <a:off x="6783860" y="1848538"/>
            <a:ext cx="2360140" cy="830997"/>
          </a:xfrm>
          <a:prstGeom prst="rect">
            <a:avLst/>
          </a:prstGeom>
          <a:noFill/>
        </p:spPr>
        <p:txBody>
          <a:bodyPr wrap="square" rtlCol="0">
            <a:spAutoFit/>
          </a:bodyPr>
          <a:lstStyle/>
          <a:p>
            <a:pPr algn="ctr"/>
            <a:r>
              <a:rPr lang="en-US" sz="2400" dirty="0"/>
              <a:t>Believe – Confess - Repent</a:t>
            </a:r>
          </a:p>
        </p:txBody>
      </p:sp>
      <p:sp>
        <p:nvSpPr>
          <p:cNvPr id="5" name="TextBox 4">
            <a:extLst>
              <a:ext uri="{FF2B5EF4-FFF2-40B4-BE49-F238E27FC236}">
                <a16:creationId xmlns:a16="http://schemas.microsoft.com/office/drawing/2014/main" id="{0297AD30-8B9D-4FAC-9B08-2D4A72F1B388}"/>
              </a:ext>
            </a:extLst>
          </p:cNvPr>
          <p:cNvSpPr txBox="1"/>
          <p:nvPr/>
        </p:nvSpPr>
        <p:spPr>
          <a:xfrm>
            <a:off x="197811" y="5004487"/>
            <a:ext cx="2088189" cy="830997"/>
          </a:xfrm>
          <a:prstGeom prst="rect">
            <a:avLst/>
          </a:prstGeom>
          <a:noFill/>
        </p:spPr>
        <p:txBody>
          <a:bodyPr wrap="square" rtlCol="0">
            <a:spAutoFit/>
          </a:bodyPr>
          <a:lstStyle/>
          <a:p>
            <a:r>
              <a:rPr lang="en-US" sz="2400" dirty="0"/>
              <a:t>Repent - Be Baptized</a:t>
            </a:r>
          </a:p>
        </p:txBody>
      </p:sp>
      <p:sp>
        <p:nvSpPr>
          <p:cNvPr id="9" name="Arrow: Right 8">
            <a:extLst>
              <a:ext uri="{FF2B5EF4-FFF2-40B4-BE49-F238E27FC236}">
                <a16:creationId xmlns:a16="http://schemas.microsoft.com/office/drawing/2014/main" id="{85C22397-2AE9-480D-8D55-2C2B9AD9A797}"/>
              </a:ext>
            </a:extLst>
          </p:cNvPr>
          <p:cNvSpPr/>
          <p:nvPr/>
        </p:nvSpPr>
        <p:spPr>
          <a:xfrm rot="8867572">
            <a:off x="966162" y="44759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Right 9">
            <a:extLst>
              <a:ext uri="{FF2B5EF4-FFF2-40B4-BE49-F238E27FC236}">
                <a16:creationId xmlns:a16="http://schemas.microsoft.com/office/drawing/2014/main" id="{F7C43CB9-EC64-485A-B135-AD6D3604FA33}"/>
              </a:ext>
            </a:extLst>
          </p:cNvPr>
          <p:cNvSpPr/>
          <p:nvPr/>
        </p:nvSpPr>
        <p:spPr>
          <a:xfrm rot="1216597">
            <a:off x="5312490" y="57542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DB19612-7D62-482A-9295-B22EF7DE1731}"/>
              </a:ext>
            </a:extLst>
          </p:cNvPr>
          <p:cNvSpPr txBox="1"/>
          <p:nvPr/>
        </p:nvSpPr>
        <p:spPr>
          <a:xfrm>
            <a:off x="6505833" y="5835484"/>
            <a:ext cx="1804086" cy="830997"/>
          </a:xfrm>
          <a:prstGeom prst="rect">
            <a:avLst/>
          </a:prstGeom>
          <a:noFill/>
        </p:spPr>
        <p:txBody>
          <a:bodyPr wrap="square" rtlCol="0">
            <a:spAutoFit/>
          </a:bodyPr>
          <a:lstStyle/>
          <a:p>
            <a:r>
              <a:rPr lang="en-US" sz="2400" dirty="0"/>
              <a:t>Inclusive of all steps </a:t>
            </a:r>
          </a:p>
        </p:txBody>
      </p:sp>
    </p:spTree>
    <p:extLst>
      <p:ext uri="{BB962C8B-B14F-4D97-AF65-F5344CB8AC3E}">
        <p14:creationId xmlns:p14="http://schemas.microsoft.com/office/powerpoint/2010/main" val="3132366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322D-4935-4E26-BF27-4753E64743C0}"/>
              </a:ext>
            </a:extLst>
          </p:cNvPr>
          <p:cNvSpPr>
            <a:spLocks noGrp="1"/>
          </p:cNvSpPr>
          <p:nvPr>
            <p:ph type="title"/>
          </p:nvPr>
        </p:nvSpPr>
        <p:spPr/>
        <p:txBody>
          <a:bodyPr/>
          <a:lstStyle/>
          <a:p>
            <a:r>
              <a:rPr lang="en-US" b="1" dirty="0">
                <a:solidFill>
                  <a:srgbClr val="002060"/>
                </a:solidFill>
              </a:rPr>
              <a:t>Who Does Jesus think He Is to tell me to turn?   </a:t>
            </a:r>
          </a:p>
        </p:txBody>
      </p:sp>
      <p:sp>
        <p:nvSpPr>
          <p:cNvPr id="3" name="TextBox 2">
            <a:extLst>
              <a:ext uri="{FF2B5EF4-FFF2-40B4-BE49-F238E27FC236}">
                <a16:creationId xmlns:a16="http://schemas.microsoft.com/office/drawing/2014/main" id="{6EB7ECA4-7B37-4581-8CC6-69F0674D8B8E}"/>
              </a:ext>
            </a:extLst>
          </p:cNvPr>
          <p:cNvSpPr txBox="1"/>
          <p:nvPr/>
        </p:nvSpPr>
        <p:spPr>
          <a:xfrm>
            <a:off x="628650" y="2014151"/>
            <a:ext cx="3249827" cy="1077218"/>
          </a:xfrm>
          <a:prstGeom prst="rect">
            <a:avLst/>
          </a:prstGeom>
          <a:noFill/>
        </p:spPr>
        <p:txBody>
          <a:bodyPr wrap="square" rtlCol="0">
            <a:spAutoFit/>
          </a:bodyPr>
          <a:lstStyle/>
          <a:p>
            <a:r>
              <a:rPr lang="en-US" sz="3200" b="1" dirty="0"/>
              <a:t>He is Your CREATOR </a:t>
            </a:r>
          </a:p>
        </p:txBody>
      </p:sp>
      <p:sp>
        <p:nvSpPr>
          <p:cNvPr id="6" name="TextBox 5">
            <a:extLst>
              <a:ext uri="{FF2B5EF4-FFF2-40B4-BE49-F238E27FC236}">
                <a16:creationId xmlns:a16="http://schemas.microsoft.com/office/drawing/2014/main" id="{E93C35E0-31CD-4E18-8972-38068C5BB927}"/>
              </a:ext>
            </a:extLst>
          </p:cNvPr>
          <p:cNvSpPr txBox="1"/>
          <p:nvPr/>
        </p:nvSpPr>
        <p:spPr>
          <a:xfrm>
            <a:off x="2953266" y="2272349"/>
            <a:ext cx="2372497" cy="523220"/>
          </a:xfrm>
          <a:prstGeom prst="rect">
            <a:avLst/>
          </a:prstGeom>
          <a:noFill/>
        </p:spPr>
        <p:txBody>
          <a:bodyPr wrap="square" rtlCol="0">
            <a:spAutoFit/>
          </a:bodyPr>
          <a:lstStyle/>
          <a:p>
            <a:r>
              <a:rPr lang="en-US" sz="2800" b="1" dirty="0">
                <a:solidFill>
                  <a:schemeClr val="accent1"/>
                </a:solidFill>
              </a:rPr>
              <a:t>Col 1:13-16</a:t>
            </a:r>
          </a:p>
        </p:txBody>
      </p:sp>
    </p:spTree>
    <p:extLst>
      <p:ext uri="{BB962C8B-B14F-4D97-AF65-F5344CB8AC3E}">
        <p14:creationId xmlns:p14="http://schemas.microsoft.com/office/powerpoint/2010/main" val="3401893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322D-4935-4E26-BF27-4753E64743C0}"/>
              </a:ext>
            </a:extLst>
          </p:cNvPr>
          <p:cNvSpPr>
            <a:spLocks noGrp="1"/>
          </p:cNvSpPr>
          <p:nvPr>
            <p:ph type="title"/>
          </p:nvPr>
        </p:nvSpPr>
        <p:spPr/>
        <p:txBody>
          <a:bodyPr/>
          <a:lstStyle/>
          <a:p>
            <a:r>
              <a:rPr lang="en-US" b="1" dirty="0">
                <a:solidFill>
                  <a:srgbClr val="002060"/>
                </a:solidFill>
              </a:rPr>
              <a:t>Who Does Jesus think He Is to tell me to turn?   </a:t>
            </a:r>
          </a:p>
        </p:txBody>
      </p:sp>
      <p:sp>
        <p:nvSpPr>
          <p:cNvPr id="3" name="TextBox 2">
            <a:extLst>
              <a:ext uri="{FF2B5EF4-FFF2-40B4-BE49-F238E27FC236}">
                <a16:creationId xmlns:a16="http://schemas.microsoft.com/office/drawing/2014/main" id="{6EB7ECA4-7B37-4581-8CC6-69F0674D8B8E}"/>
              </a:ext>
            </a:extLst>
          </p:cNvPr>
          <p:cNvSpPr txBox="1"/>
          <p:nvPr/>
        </p:nvSpPr>
        <p:spPr>
          <a:xfrm>
            <a:off x="628650" y="2014151"/>
            <a:ext cx="3249827" cy="1077218"/>
          </a:xfrm>
          <a:prstGeom prst="rect">
            <a:avLst/>
          </a:prstGeom>
          <a:noFill/>
        </p:spPr>
        <p:txBody>
          <a:bodyPr wrap="square" rtlCol="0">
            <a:spAutoFit/>
          </a:bodyPr>
          <a:lstStyle/>
          <a:p>
            <a:r>
              <a:rPr lang="en-US" sz="3200" b="1" dirty="0"/>
              <a:t>He is Your CREATOR </a:t>
            </a:r>
          </a:p>
        </p:txBody>
      </p:sp>
      <p:sp>
        <p:nvSpPr>
          <p:cNvPr id="4" name="TextBox 3">
            <a:extLst>
              <a:ext uri="{FF2B5EF4-FFF2-40B4-BE49-F238E27FC236}">
                <a16:creationId xmlns:a16="http://schemas.microsoft.com/office/drawing/2014/main" id="{8876714A-0931-4696-B99E-420A8DF80E82}"/>
              </a:ext>
            </a:extLst>
          </p:cNvPr>
          <p:cNvSpPr txBox="1"/>
          <p:nvPr/>
        </p:nvSpPr>
        <p:spPr>
          <a:xfrm>
            <a:off x="1705233" y="3440308"/>
            <a:ext cx="3855308" cy="1077218"/>
          </a:xfrm>
          <a:prstGeom prst="rect">
            <a:avLst/>
          </a:prstGeom>
          <a:noFill/>
        </p:spPr>
        <p:txBody>
          <a:bodyPr wrap="square" rtlCol="0">
            <a:spAutoFit/>
          </a:bodyPr>
          <a:lstStyle/>
          <a:p>
            <a:r>
              <a:rPr lang="en-US" sz="3200" b="1" dirty="0"/>
              <a:t>HE DIED FOR YOU – SO YOU COULD LIVE </a:t>
            </a:r>
          </a:p>
        </p:txBody>
      </p:sp>
      <p:sp>
        <p:nvSpPr>
          <p:cNvPr id="6" name="TextBox 5">
            <a:extLst>
              <a:ext uri="{FF2B5EF4-FFF2-40B4-BE49-F238E27FC236}">
                <a16:creationId xmlns:a16="http://schemas.microsoft.com/office/drawing/2014/main" id="{E93C35E0-31CD-4E18-8972-38068C5BB927}"/>
              </a:ext>
            </a:extLst>
          </p:cNvPr>
          <p:cNvSpPr txBox="1"/>
          <p:nvPr/>
        </p:nvSpPr>
        <p:spPr>
          <a:xfrm>
            <a:off x="2953266" y="2272349"/>
            <a:ext cx="2372497" cy="523220"/>
          </a:xfrm>
          <a:prstGeom prst="rect">
            <a:avLst/>
          </a:prstGeom>
          <a:noFill/>
        </p:spPr>
        <p:txBody>
          <a:bodyPr wrap="square" rtlCol="0">
            <a:spAutoFit/>
          </a:bodyPr>
          <a:lstStyle/>
          <a:p>
            <a:r>
              <a:rPr lang="en-US" sz="2800" b="1" dirty="0"/>
              <a:t>Col 1:13-16</a:t>
            </a:r>
          </a:p>
        </p:txBody>
      </p:sp>
      <p:sp>
        <p:nvSpPr>
          <p:cNvPr id="7" name="TextBox 6">
            <a:extLst>
              <a:ext uri="{FF2B5EF4-FFF2-40B4-BE49-F238E27FC236}">
                <a16:creationId xmlns:a16="http://schemas.microsoft.com/office/drawing/2014/main" id="{4C994206-E00A-4CB8-B149-1B1FC8611209}"/>
              </a:ext>
            </a:extLst>
          </p:cNvPr>
          <p:cNvSpPr txBox="1"/>
          <p:nvPr/>
        </p:nvSpPr>
        <p:spPr>
          <a:xfrm>
            <a:off x="5399903" y="3684223"/>
            <a:ext cx="1828800" cy="523220"/>
          </a:xfrm>
          <a:prstGeom prst="rect">
            <a:avLst/>
          </a:prstGeom>
          <a:noFill/>
        </p:spPr>
        <p:txBody>
          <a:bodyPr wrap="square" rtlCol="0">
            <a:spAutoFit/>
          </a:bodyPr>
          <a:lstStyle/>
          <a:p>
            <a:r>
              <a:rPr lang="en-US" sz="2800" b="1" dirty="0">
                <a:solidFill>
                  <a:schemeClr val="accent1"/>
                </a:solidFill>
              </a:rPr>
              <a:t>Rom. 5:8-9</a:t>
            </a:r>
          </a:p>
        </p:txBody>
      </p:sp>
    </p:spTree>
    <p:extLst>
      <p:ext uri="{BB962C8B-B14F-4D97-AF65-F5344CB8AC3E}">
        <p14:creationId xmlns:p14="http://schemas.microsoft.com/office/powerpoint/2010/main" val="2139379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322D-4935-4E26-BF27-4753E64743C0}"/>
              </a:ext>
            </a:extLst>
          </p:cNvPr>
          <p:cNvSpPr>
            <a:spLocks noGrp="1"/>
          </p:cNvSpPr>
          <p:nvPr>
            <p:ph type="title"/>
          </p:nvPr>
        </p:nvSpPr>
        <p:spPr/>
        <p:txBody>
          <a:bodyPr/>
          <a:lstStyle/>
          <a:p>
            <a:r>
              <a:rPr lang="en-US" b="1" dirty="0">
                <a:solidFill>
                  <a:srgbClr val="002060"/>
                </a:solidFill>
              </a:rPr>
              <a:t>Who Does Jesus think He Is to tell me to turn?   </a:t>
            </a:r>
          </a:p>
        </p:txBody>
      </p:sp>
      <p:sp>
        <p:nvSpPr>
          <p:cNvPr id="3" name="TextBox 2">
            <a:extLst>
              <a:ext uri="{FF2B5EF4-FFF2-40B4-BE49-F238E27FC236}">
                <a16:creationId xmlns:a16="http://schemas.microsoft.com/office/drawing/2014/main" id="{6EB7ECA4-7B37-4581-8CC6-69F0674D8B8E}"/>
              </a:ext>
            </a:extLst>
          </p:cNvPr>
          <p:cNvSpPr txBox="1"/>
          <p:nvPr/>
        </p:nvSpPr>
        <p:spPr>
          <a:xfrm>
            <a:off x="628650" y="2014151"/>
            <a:ext cx="3249827" cy="1077218"/>
          </a:xfrm>
          <a:prstGeom prst="rect">
            <a:avLst/>
          </a:prstGeom>
          <a:noFill/>
        </p:spPr>
        <p:txBody>
          <a:bodyPr wrap="square" rtlCol="0">
            <a:spAutoFit/>
          </a:bodyPr>
          <a:lstStyle/>
          <a:p>
            <a:r>
              <a:rPr lang="en-US" sz="3200" b="1" dirty="0"/>
              <a:t>He is Your CREATOR </a:t>
            </a:r>
          </a:p>
        </p:txBody>
      </p:sp>
      <p:sp>
        <p:nvSpPr>
          <p:cNvPr id="4" name="TextBox 3">
            <a:extLst>
              <a:ext uri="{FF2B5EF4-FFF2-40B4-BE49-F238E27FC236}">
                <a16:creationId xmlns:a16="http://schemas.microsoft.com/office/drawing/2014/main" id="{8876714A-0931-4696-B99E-420A8DF80E82}"/>
              </a:ext>
            </a:extLst>
          </p:cNvPr>
          <p:cNvSpPr txBox="1"/>
          <p:nvPr/>
        </p:nvSpPr>
        <p:spPr>
          <a:xfrm>
            <a:off x="1705233" y="3440308"/>
            <a:ext cx="3855308" cy="1077218"/>
          </a:xfrm>
          <a:prstGeom prst="rect">
            <a:avLst/>
          </a:prstGeom>
          <a:noFill/>
        </p:spPr>
        <p:txBody>
          <a:bodyPr wrap="square" rtlCol="0">
            <a:spAutoFit/>
          </a:bodyPr>
          <a:lstStyle/>
          <a:p>
            <a:r>
              <a:rPr lang="en-US" sz="3200" b="1" dirty="0"/>
              <a:t>HE DIED FOR YOU – SO YOU COULD LIVE </a:t>
            </a:r>
          </a:p>
        </p:txBody>
      </p:sp>
      <p:sp>
        <p:nvSpPr>
          <p:cNvPr id="5" name="TextBox 4">
            <a:extLst>
              <a:ext uri="{FF2B5EF4-FFF2-40B4-BE49-F238E27FC236}">
                <a16:creationId xmlns:a16="http://schemas.microsoft.com/office/drawing/2014/main" id="{9EC6AA65-5C2C-4763-812E-81FD78A4919D}"/>
              </a:ext>
            </a:extLst>
          </p:cNvPr>
          <p:cNvSpPr txBox="1"/>
          <p:nvPr/>
        </p:nvSpPr>
        <p:spPr>
          <a:xfrm>
            <a:off x="3534033" y="4730663"/>
            <a:ext cx="3274541" cy="1569660"/>
          </a:xfrm>
          <a:prstGeom prst="rect">
            <a:avLst/>
          </a:prstGeom>
          <a:noFill/>
        </p:spPr>
        <p:txBody>
          <a:bodyPr wrap="square" rtlCol="0">
            <a:spAutoFit/>
          </a:bodyPr>
          <a:lstStyle/>
          <a:p>
            <a:r>
              <a:rPr lang="en-US" sz="3200" b="1" dirty="0"/>
              <a:t>He has WARNED you of the WRATH TO COME </a:t>
            </a:r>
          </a:p>
        </p:txBody>
      </p:sp>
      <p:sp>
        <p:nvSpPr>
          <p:cNvPr id="6" name="TextBox 5">
            <a:extLst>
              <a:ext uri="{FF2B5EF4-FFF2-40B4-BE49-F238E27FC236}">
                <a16:creationId xmlns:a16="http://schemas.microsoft.com/office/drawing/2014/main" id="{E93C35E0-31CD-4E18-8972-38068C5BB927}"/>
              </a:ext>
            </a:extLst>
          </p:cNvPr>
          <p:cNvSpPr txBox="1"/>
          <p:nvPr/>
        </p:nvSpPr>
        <p:spPr>
          <a:xfrm>
            <a:off x="2953266" y="2272349"/>
            <a:ext cx="2372497" cy="523220"/>
          </a:xfrm>
          <a:prstGeom prst="rect">
            <a:avLst/>
          </a:prstGeom>
          <a:noFill/>
        </p:spPr>
        <p:txBody>
          <a:bodyPr wrap="square" rtlCol="0">
            <a:spAutoFit/>
          </a:bodyPr>
          <a:lstStyle/>
          <a:p>
            <a:r>
              <a:rPr lang="en-US" sz="2800" b="1" dirty="0"/>
              <a:t>Col 1:13-16</a:t>
            </a:r>
          </a:p>
        </p:txBody>
      </p:sp>
      <p:sp>
        <p:nvSpPr>
          <p:cNvPr id="7" name="TextBox 6">
            <a:extLst>
              <a:ext uri="{FF2B5EF4-FFF2-40B4-BE49-F238E27FC236}">
                <a16:creationId xmlns:a16="http://schemas.microsoft.com/office/drawing/2014/main" id="{4C994206-E00A-4CB8-B149-1B1FC8611209}"/>
              </a:ext>
            </a:extLst>
          </p:cNvPr>
          <p:cNvSpPr txBox="1"/>
          <p:nvPr/>
        </p:nvSpPr>
        <p:spPr>
          <a:xfrm>
            <a:off x="5399903" y="3684223"/>
            <a:ext cx="1828800" cy="523220"/>
          </a:xfrm>
          <a:prstGeom prst="rect">
            <a:avLst/>
          </a:prstGeom>
          <a:noFill/>
        </p:spPr>
        <p:txBody>
          <a:bodyPr wrap="square" rtlCol="0">
            <a:spAutoFit/>
          </a:bodyPr>
          <a:lstStyle/>
          <a:p>
            <a:r>
              <a:rPr lang="en-US" sz="2800" b="1" dirty="0"/>
              <a:t>Rom. 5:8-9</a:t>
            </a:r>
          </a:p>
        </p:txBody>
      </p:sp>
      <p:sp>
        <p:nvSpPr>
          <p:cNvPr id="8" name="TextBox 7">
            <a:extLst>
              <a:ext uri="{FF2B5EF4-FFF2-40B4-BE49-F238E27FC236}">
                <a16:creationId xmlns:a16="http://schemas.microsoft.com/office/drawing/2014/main" id="{77247566-57A8-4E40-8B71-1A4A708D541A}"/>
              </a:ext>
            </a:extLst>
          </p:cNvPr>
          <p:cNvSpPr txBox="1"/>
          <p:nvPr/>
        </p:nvSpPr>
        <p:spPr>
          <a:xfrm>
            <a:off x="6425513" y="5777103"/>
            <a:ext cx="2286000" cy="523220"/>
          </a:xfrm>
          <a:prstGeom prst="rect">
            <a:avLst/>
          </a:prstGeom>
          <a:noFill/>
        </p:spPr>
        <p:txBody>
          <a:bodyPr wrap="square" rtlCol="0">
            <a:spAutoFit/>
          </a:bodyPr>
          <a:lstStyle/>
          <a:p>
            <a:r>
              <a:rPr lang="en-US" sz="2800" b="1" dirty="0">
                <a:solidFill>
                  <a:schemeClr val="accent1"/>
                </a:solidFill>
              </a:rPr>
              <a:t>Matt. 10:28</a:t>
            </a:r>
          </a:p>
        </p:txBody>
      </p:sp>
    </p:spTree>
    <p:extLst>
      <p:ext uri="{BB962C8B-B14F-4D97-AF65-F5344CB8AC3E}">
        <p14:creationId xmlns:p14="http://schemas.microsoft.com/office/powerpoint/2010/main" val="2454665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424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40B9-5999-4C8A-86D6-511AC5EC5F48}"/>
              </a:ext>
            </a:extLst>
          </p:cNvPr>
          <p:cNvSpPr>
            <a:spLocks noGrp="1"/>
          </p:cNvSpPr>
          <p:nvPr>
            <p:ph type="title"/>
          </p:nvPr>
        </p:nvSpPr>
        <p:spPr/>
        <p:txBody>
          <a:bodyPr/>
          <a:lstStyle/>
          <a:p>
            <a:r>
              <a:rPr lang="en-US" b="1" dirty="0">
                <a:solidFill>
                  <a:srgbClr val="0070C0"/>
                </a:solidFill>
              </a:rPr>
              <a:t>CONVERSION …what is it? </a:t>
            </a:r>
          </a:p>
        </p:txBody>
      </p:sp>
      <p:sp>
        <p:nvSpPr>
          <p:cNvPr id="3" name="Content Placeholder 2">
            <a:extLst>
              <a:ext uri="{FF2B5EF4-FFF2-40B4-BE49-F238E27FC236}">
                <a16:creationId xmlns:a16="http://schemas.microsoft.com/office/drawing/2014/main" id="{44B8875A-B4E8-40F5-A770-4FB6E66AC182}"/>
              </a:ext>
            </a:extLst>
          </p:cNvPr>
          <p:cNvSpPr>
            <a:spLocks noGrp="1"/>
          </p:cNvSpPr>
          <p:nvPr>
            <p:ph idx="1"/>
          </p:nvPr>
        </p:nvSpPr>
        <p:spPr/>
        <p:txBody>
          <a:bodyPr>
            <a:normAutofit/>
          </a:bodyPr>
          <a:lstStyle/>
          <a:p>
            <a:r>
              <a:rPr lang="en-US" b="1" dirty="0"/>
              <a:t>Our word “conversion ” comes from the Latin: </a:t>
            </a:r>
            <a:r>
              <a:rPr lang="en-US" b="1" i="1" dirty="0"/>
              <a:t>“convers” </a:t>
            </a:r>
            <a:r>
              <a:rPr lang="en-US" b="1" dirty="0"/>
              <a:t>meaning to </a:t>
            </a:r>
            <a:r>
              <a:rPr lang="en-US" b="1" i="1" dirty="0"/>
              <a:t>“turn around”</a:t>
            </a:r>
          </a:p>
          <a:p>
            <a:r>
              <a:rPr lang="en-US" b="1" i="1" dirty="0"/>
              <a:t>Con </a:t>
            </a:r>
            <a:r>
              <a:rPr lang="en-US" b="1" dirty="0"/>
              <a:t>– all together; </a:t>
            </a:r>
            <a:r>
              <a:rPr lang="en-US" b="1" i="1" dirty="0"/>
              <a:t>Verte </a:t>
            </a:r>
            <a:r>
              <a:rPr lang="en-US" b="1" dirty="0"/>
              <a:t>– to turn </a:t>
            </a:r>
          </a:p>
          <a:p>
            <a:r>
              <a:rPr lang="en-US" b="1" dirty="0"/>
              <a:t>Turn from and send in a new direction </a:t>
            </a:r>
          </a:p>
          <a:p>
            <a:r>
              <a:rPr lang="en-US" b="1" dirty="0"/>
              <a:t>I Thess. 1:9: turn unto- turn from </a:t>
            </a:r>
          </a:p>
          <a:p>
            <a:endParaRPr lang="en-US" b="1" dirty="0"/>
          </a:p>
          <a:p>
            <a:pPr marL="0" indent="0">
              <a:buNone/>
            </a:pPr>
            <a:endParaRPr lang="en-US" b="1" dirty="0"/>
          </a:p>
          <a:p>
            <a:endParaRPr lang="en-US" b="1" dirty="0"/>
          </a:p>
          <a:p>
            <a:pPr marL="0" indent="0">
              <a:buNone/>
            </a:pPr>
            <a:endParaRPr lang="en-US" dirty="0"/>
          </a:p>
        </p:txBody>
      </p:sp>
      <p:sp>
        <p:nvSpPr>
          <p:cNvPr id="6" name="Arrow: Right 5">
            <a:extLst>
              <a:ext uri="{FF2B5EF4-FFF2-40B4-BE49-F238E27FC236}">
                <a16:creationId xmlns:a16="http://schemas.microsoft.com/office/drawing/2014/main" id="{B70CCC54-D1EC-4B12-81BF-247D7F27D4EF}"/>
              </a:ext>
            </a:extLst>
          </p:cNvPr>
          <p:cNvSpPr/>
          <p:nvPr/>
        </p:nvSpPr>
        <p:spPr>
          <a:xfrm>
            <a:off x="4473145" y="44432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Right 6">
            <a:extLst>
              <a:ext uri="{FF2B5EF4-FFF2-40B4-BE49-F238E27FC236}">
                <a16:creationId xmlns:a16="http://schemas.microsoft.com/office/drawing/2014/main" id="{4F6A19F6-2DA2-40F9-8524-4B9CFF9F3E52}"/>
              </a:ext>
            </a:extLst>
          </p:cNvPr>
          <p:cNvSpPr/>
          <p:nvPr/>
        </p:nvSpPr>
        <p:spPr>
          <a:xfrm rot="10800000">
            <a:off x="2061694" y="44482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DA15E429-FCDD-49E5-96BA-3C9BC641E776}"/>
              </a:ext>
            </a:extLst>
          </p:cNvPr>
          <p:cNvSpPr txBox="1"/>
          <p:nvPr/>
        </p:nvSpPr>
        <p:spPr>
          <a:xfrm>
            <a:off x="1815284" y="5044102"/>
            <a:ext cx="1373485" cy="830997"/>
          </a:xfrm>
          <a:prstGeom prst="rect">
            <a:avLst/>
          </a:prstGeom>
          <a:noFill/>
        </p:spPr>
        <p:txBody>
          <a:bodyPr wrap="square" rtlCol="0">
            <a:spAutoFit/>
          </a:bodyPr>
          <a:lstStyle/>
          <a:p>
            <a:pPr algn="ctr"/>
            <a:r>
              <a:rPr lang="en-US" sz="2400" b="1" dirty="0"/>
              <a:t>from  idols</a:t>
            </a:r>
          </a:p>
        </p:txBody>
      </p:sp>
      <p:sp>
        <p:nvSpPr>
          <p:cNvPr id="10" name="TextBox 9">
            <a:extLst>
              <a:ext uri="{FF2B5EF4-FFF2-40B4-BE49-F238E27FC236}">
                <a16:creationId xmlns:a16="http://schemas.microsoft.com/office/drawing/2014/main" id="{90FC1C57-D7E5-463B-80CF-F5DE08260C69}"/>
              </a:ext>
            </a:extLst>
          </p:cNvPr>
          <p:cNvSpPr txBox="1"/>
          <p:nvPr/>
        </p:nvSpPr>
        <p:spPr>
          <a:xfrm>
            <a:off x="4375403" y="4976634"/>
            <a:ext cx="1173892" cy="1200329"/>
          </a:xfrm>
          <a:prstGeom prst="rect">
            <a:avLst/>
          </a:prstGeom>
          <a:noFill/>
        </p:spPr>
        <p:txBody>
          <a:bodyPr wrap="square" rtlCol="0">
            <a:spAutoFit/>
          </a:bodyPr>
          <a:lstStyle/>
          <a:p>
            <a:pPr algn="ctr"/>
            <a:r>
              <a:rPr lang="en-US" sz="2400" b="1" dirty="0"/>
              <a:t>turned unto   God</a:t>
            </a:r>
          </a:p>
        </p:txBody>
      </p:sp>
      <p:sp>
        <p:nvSpPr>
          <p:cNvPr id="4" name="TextBox 3">
            <a:extLst>
              <a:ext uri="{FF2B5EF4-FFF2-40B4-BE49-F238E27FC236}">
                <a16:creationId xmlns:a16="http://schemas.microsoft.com/office/drawing/2014/main" id="{07366DFD-DEEA-4EB5-8396-27CC1DB00CA8}"/>
              </a:ext>
            </a:extLst>
          </p:cNvPr>
          <p:cNvSpPr txBox="1"/>
          <p:nvPr/>
        </p:nvSpPr>
        <p:spPr>
          <a:xfrm>
            <a:off x="2800256" y="4141426"/>
            <a:ext cx="2162093" cy="461665"/>
          </a:xfrm>
          <a:prstGeom prst="rect">
            <a:avLst/>
          </a:prstGeom>
          <a:noFill/>
        </p:spPr>
        <p:txBody>
          <a:bodyPr wrap="square" rtlCol="0">
            <a:spAutoFit/>
          </a:bodyPr>
          <a:lstStyle/>
          <a:p>
            <a:r>
              <a:rPr lang="en-US" sz="2400" b="1" dirty="0"/>
              <a:t>Thessalonians </a:t>
            </a:r>
          </a:p>
        </p:txBody>
      </p:sp>
    </p:spTree>
    <p:extLst>
      <p:ext uri="{BB962C8B-B14F-4D97-AF65-F5344CB8AC3E}">
        <p14:creationId xmlns:p14="http://schemas.microsoft.com/office/powerpoint/2010/main" val="3879636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EC45BB-C3D0-431B-8F1B-C460F1F27BE1}"/>
              </a:ext>
            </a:extLst>
          </p:cNvPr>
          <p:cNvSpPr txBox="1"/>
          <p:nvPr/>
        </p:nvSpPr>
        <p:spPr>
          <a:xfrm>
            <a:off x="1878227" y="881071"/>
            <a:ext cx="5597611" cy="5016758"/>
          </a:xfrm>
          <a:prstGeom prst="rect">
            <a:avLst/>
          </a:prstGeom>
          <a:noFill/>
        </p:spPr>
        <p:txBody>
          <a:bodyPr wrap="square" rtlCol="0">
            <a:spAutoFit/>
          </a:bodyPr>
          <a:lstStyle/>
          <a:p>
            <a:r>
              <a:rPr lang="en-US" sz="3200" b="1" dirty="0"/>
              <a:t>“…delivering thee from the people, and from the Gentiles unto whom I send thee, to open their eyes that they may turn from darkness to light and from the power of Satan unto God, that they may receive remission of sins and an inheritance  among them that are sanctified by faith in Me” </a:t>
            </a:r>
            <a:r>
              <a:rPr lang="en-US" sz="3200" b="1" dirty="0">
                <a:solidFill>
                  <a:srgbClr val="00B050"/>
                </a:solidFill>
              </a:rPr>
              <a:t>(Acts 26:17-18)</a:t>
            </a:r>
          </a:p>
        </p:txBody>
      </p:sp>
      <p:sp>
        <p:nvSpPr>
          <p:cNvPr id="4" name="Rectangle 3">
            <a:extLst>
              <a:ext uri="{FF2B5EF4-FFF2-40B4-BE49-F238E27FC236}">
                <a16:creationId xmlns:a16="http://schemas.microsoft.com/office/drawing/2014/main" id="{416340E1-8D78-4858-98EB-25F4A5761375}"/>
              </a:ext>
            </a:extLst>
          </p:cNvPr>
          <p:cNvSpPr/>
          <p:nvPr/>
        </p:nvSpPr>
        <p:spPr>
          <a:xfrm>
            <a:off x="197811" y="52853"/>
            <a:ext cx="709258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Jesus speaking to Paul…</a:t>
            </a:r>
          </a:p>
        </p:txBody>
      </p:sp>
    </p:spTree>
    <p:extLst>
      <p:ext uri="{BB962C8B-B14F-4D97-AF65-F5344CB8AC3E}">
        <p14:creationId xmlns:p14="http://schemas.microsoft.com/office/powerpoint/2010/main" val="419684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t>Why Paul Is Sent…</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4600" b="1" dirty="0"/>
              <a:t>Paul sent to </a:t>
            </a:r>
            <a:r>
              <a:rPr lang="en-US" sz="4600" b="1" u="sng" dirty="0"/>
              <a:t>open </a:t>
            </a:r>
            <a:r>
              <a:rPr lang="en-US" sz="4600" b="1" dirty="0"/>
              <a:t>the eyes of the Gentiles </a:t>
            </a:r>
            <a:r>
              <a:rPr lang="en-US" sz="4600" b="1" dirty="0">
                <a:solidFill>
                  <a:schemeClr val="accent1"/>
                </a:solidFill>
              </a:rPr>
              <a:t>(Acts 26:17)</a:t>
            </a:r>
          </a:p>
          <a:p>
            <a:pPr marL="0" indent="0">
              <a:buNone/>
            </a:pPr>
            <a:r>
              <a:rPr lang="en-US" dirty="0"/>
              <a:t>		</a:t>
            </a:r>
          </a:p>
        </p:txBody>
      </p:sp>
    </p:spTree>
    <p:extLst>
      <p:ext uri="{BB962C8B-B14F-4D97-AF65-F5344CB8AC3E}">
        <p14:creationId xmlns:p14="http://schemas.microsoft.com/office/powerpoint/2010/main" val="400398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t>Why Paul Is Sent…</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a:bodyPr>
          <a:lstStyle/>
          <a:p>
            <a:r>
              <a:rPr lang="en-US" sz="4600" b="1" dirty="0"/>
              <a:t>Paul sent to </a:t>
            </a:r>
            <a:r>
              <a:rPr lang="en-US" sz="4600" b="1" u="sng" dirty="0"/>
              <a:t>open </a:t>
            </a:r>
            <a:r>
              <a:rPr lang="en-US" sz="4600" b="1" dirty="0"/>
              <a:t>the eyes of the Gentiles </a:t>
            </a:r>
            <a:r>
              <a:rPr lang="en-US" sz="4600" b="1" dirty="0">
                <a:solidFill>
                  <a:schemeClr val="accent1"/>
                </a:solidFill>
              </a:rPr>
              <a:t>(Acts 26:17)</a:t>
            </a:r>
          </a:p>
          <a:p>
            <a:r>
              <a:rPr lang="en-US" sz="4600" b="1" dirty="0"/>
              <a:t>Our eyes are </a:t>
            </a:r>
            <a:r>
              <a:rPr lang="en-US" sz="4600" b="1" u="sng" dirty="0"/>
              <a:t>closed </a:t>
            </a:r>
            <a:r>
              <a:rPr lang="en-US" sz="4600" b="1" dirty="0"/>
              <a:t>in the darkness of ignorance </a:t>
            </a:r>
            <a:r>
              <a:rPr lang="en-US" sz="4600" b="1" dirty="0">
                <a:solidFill>
                  <a:schemeClr val="accent1"/>
                </a:solidFill>
              </a:rPr>
              <a:t>(Acts 26:18, Eph. 4:18-19)</a:t>
            </a:r>
          </a:p>
          <a:p>
            <a:pPr marL="0" indent="0">
              <a:buNone/>
            </a:pPr>
            <a:endParaRPr lang="en-US" sz="4600" b="1" dirty="0">
              <a:solidFill>
                <a:schemeClr val="accent1"/>
              </a:solidFill>
            </a:endParaRPr>
          </a:p>
          <a:p>
            <a:pPr marL="0" indent="0">
              <a:buNone/>
            </a:pPr>
            <a:r>
              <a:rPr lang="en-US" dirty="0"/>
              <a:t>	</a:t>
            </a:r>
          </a:p>
        </p:txBody>
      </p:sp>
    </p:spTree>
    <p:extLst>
      <p:ext uri="{BB962C8B-B14F-4D97-AF65-F5344CB8AC3E}">
        <p14:creationId xmlns:p14="http://schemas.microsoft.com/office/powerpoint/2010/main" val="304655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t>Why Paul Is Sent…</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fontScale="92500" lnSpcReduction="20000"/>
          </a:bodyPr>
          <a:lstStyle/>
          <a:p>
            <a:r>
              <a:rPr lang="en-US" sz="4600" b="1" dirty="0"/>
              <a:t>Paul sent to </a:t>
            </a:r>
            <a:r>
              <a:rPr lang="en-US" sz="4600" b="1" u="sng" dirty="0"/>
              <a:t>open </a:t>
            </a:r>
            <a:r>
              <a:rPr lang="en-US" sz="4600" b="1" dirty="0"/>
              <a:t>the eyes of the Gentiles </a:t>
            </a:r>
            <a:r>
              <a:rPr lang="en-US" sz="4600" b="1" dirty="0">
                <a:solidFill>
                  <a:schemeClr val="accent1"/>
                </a:solidFill>
              </a:rPr>
              <a:t>(Acts 26:17)</a:t>
            </a:r>
          </a:p>
          <a:p>
            <a:r>
              <a:rPr lang="en-US" sz="4600" b="1" dirty="0"/>
              <a:t>Our eyes are </a:t>
            </a:r>
            <a:r>
              <a:rPr lang="en-US" sz="4600" b="1" u="sng" dirty="0"/>
              <a:t>closed </a:t>
            </a:r>
            <a:r>
              <a:rPr lang="en-US" sz="4600" b="1" dirty="0"/>
              <a:t>in the darkness of ignorance </a:t>
            </a:r>
            <a:r>
              <a:rPr lang="en-US" sz="4600" b="1" dirty="0">
                <a:solidFill>
                  <a:schemeClr val="accent1"/>
                </a:solidFill>
              </a:rPr>
              <a:t>(Acts 26:18, Eph. 4:18)</a:t>
            </a:r>
          </a:p>
          <a:p>
            <a:r>
              <a:rPr lang="en-US" sz="4600" b="1" dirty="0"/>
              <a:t>Our eyes are </a:t>
            </a:r>
            <a:r>
              <a:rPr lang="en-US" sz="4600" b="1" u="sng" dirty="0"/>
              <a:t>closed</a:t>
            </a:r>
            <a:r>
              <a:rPr lang="en-US" sz="4600" b="1" dirty="0"/>
              <a:t> by the power of Satan- blinds you to not see the spiritual realm </a:t>
            </a:r>
            <a:r>
              <a:rPr lang="en-US" sz="4600" b="1" dirty="0">
                <a:solidFill>
                  <a:schemeClr val="accent1"/>
                </a:solidFill>
              </a:rPr>
              <a:t>(Acts 26:18, 2 Cor. 4:4, Eph. 2:2-3)</a:t>
            </a:r>
          </a:p>
          <a:p>
            <a:r>
              <a:rPr lang="en-US" dirty="0"/>
              <a:t>		</a:t>
            </a:r>
          </a:p>
        </p:txBody>
      </p:sp>
    </p:spTree>
    <p:extLst>
      <p:ext uri="{BB962C8B-B14F-4D97-AF65-F5344CB8AC3E}">
        <p14:creationId xmlns:p14="http://schemas.microsoft.com/office/powerpoint/2010/main" val="423509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9880-0736-4BC1-8624-9D6015A0B0D8}"/>
              </a:ext>
            </a:extLst>
          </p:cNvPr>
          <p:cNvSpPr>
            <a:spLocks noGrp="1"/>
          </p:cNvSpPr>
          <p:nvPr>
            <p:ph type="title"/>
          </p:nvPr>
        </p:nvSpPr>
        <p:spPr/>
        <p:txBody>
          <a:bodyPr>
            <a:normAutofit/>
          </a:bodyPr>
          <a:lstStyle/>
          <a:p>
            <a:r>
              <a:rPr lang="en-US" sz="4000" b="1" dirty="0"/>
              <a:t>Why Paul Is Sent…</a:t>
            </a:r>
          </a:p>
        </p:txBody>
      </p:sp>
      <p:sp>
        <p:nvSpPr>
          <p:cNvPr id="3" name="Content Placeholder 2">
            <a:extLst>
              <a:ext uri="{FF2B5EF4-FFF2-40B4-BE49-F238E27FC236}">
                <a16:creationId xmlns:a16="http://schemas.microsoft.com/office/drawing/2014/main" id="{C235F9D3-F48D-4986-99CC-C1A61DB92241}"/>
              </a:ext>
            </a:extLst>
          </p:cNvPr>
          <p:cNvSpPr>
            <a:spLocks noGrp="1"/>
          </p:cNvSpPr>
          <p:nvPr>
            <p:ph idx="1"/>
          </p:nvPr>
        </p:nvSpPr>
        <p:spPr>
          <a:xfrm>
            <a:off x="628650" y="1532238"/>
            <a:ext cx="7886700" cy="5325761"/>
          </a:xfrm>
        </p:spPr>
        <p:txBody>
          <a:bodyPr>
            <a:normAutofit fontScale="77500" lnSpcReduction="20000"/>
          </a:bodyPr>
          <a:lstStyle/>
          <a:p>
            <a:r>
              <a:rPr lang="en-US" sz="4600" b="1" dirty="0"/>
              <a:t>Paul sent to </a:t>
            </a:r>
            <a:r>
              <a:rPr lang="en-US" sz="4600" b="1" u="sng" dirty="0"/>
              <a:t>open </a:t>
            </a:r>
            <a:r>
              <a:rPr lang="en-US" sz="4600" b="1" dirty="0"/>
              <a:t>the eyes of the Gentiles </a:t>
            </a:r>
            <a:r>
              <a:rPr lang="en-US" sz="4600" b="1" dirty="0">
                <a:solidFill>
                  <a:schemeClr val="accent1"/>
                </a:solidFill>
              </a:rPr>
              <a:t>(Acts 26:17)</a:t>
            </a:r>
          </a:p>
          <a:p>
            <a:r>
              <a:rPr lang="en-US" sz="4600" b="1" dirty="0"/>
              <a:t>Our eyes are </a:t>
            </a:r>
            <a:r>
              <a:rPr lang="en-US" sz="4600" b="1" u="sng" dirty="0"/>
              <a:t>closed </a:t>
            </a:r>
            <a:r>
              <a:rPr lang="en-US" sz="4600" b="1" dirty="0"/>
              <a:t>in the darkness of ignorance </a:t>
            </a:r>
            <a:r>
              <a:rPr lang="en-US" sz="4600" b="1" dirty="0">
                <a:solidFill>
                  <a:schemeClr val="accent1"/>
                </a:solidFill>
              </a:rPr>
              <a:t>(Acts 26:18, Eph. 4:18-19)</a:t>
            </a:r>
          </a:p>
          <a:p>
            <a:r>
              <a:rPr lang="en-US" sz="4600" b="1" dirty="0"/>
              <a:t>Our eyes are </a:t>
            </a:r>
            <a:r>
              <a:rPr lang="en-US" sz="4600" b="1" u="sng" dirty="0"/>
              <a:t>closed</a:t>
            </a:r>
            <a:r>
              <a:rPr lang="en-US" sz="4600" b="1" dirty="0"/>
              <a:t> by the power of Satan- blinds you to not see the spiritual realm (</a:t>
            </a:r>
            <a:r>
              <a:rPr lang="en-US" sz="4600" b="1" dirty="0">
                <a:solidFill>
                  <a:schemeClr val="accent1"/>
                </a:solidFill>
              </a:rPr>
              <a:t>Acts 26:18, 2 Cor. 4:4, Eph. 2:2-3)</a:t>
            </a:r>
          </a:p>
          <a:p>
            <a:r>
              <a:rPr lang="en-US" sz="4600" b="1" dirty="0"/>
              <a:t>We are the </a:t>
            </a:r>
            <a:r>
              <a:rPr lang="en-US" sz="4600" b="1" u="sng" dirty="0"/>
              <a:t>walking dead </a:t>
            </a:r>
            <a:r>
              <a:rPr lang="en-US" sz="4600" b="1" dirty="0"/>
              <a:t>– living life - giving self to pleasures in </a:t>
            </a:r>
            <a:r>
              <a:rPr lang="en-US" sz="4600" b="1" u="sng" dirty="0"/>
              <a:t>accordance to Satan</a:t>
            </a:r>
            <a:r>
              <a:rPr lang="en-US" sz="4600" b="1" dirty="0"/>
              <a:t>  </a:t>
            </a:r>
            <a:r>
              <a:rPr lang="en-US" sz="4600" b="1" dirty="0">
                <a:solidFill>
                  <a:schemeClr val="accent1"/>
                </a:solidFill>
              </a:rPr>
              <a:t>(I Tim. 5:6)</a:t>
            </a:r>
            <a:r>
              <a:rPr lang="en-US" dirty="0"/>
              <a:t>			</a:t>
            </a:r>
          </a:p>
        </p:txBody>
      </p:sp>
    </p:spTree>
    <p:extLst>
      <p:ext uri="{BB962C8B-B14F-4D97-AF65-F5344CB8AC3E}">
        <p14:creationId xmlns:p14="http://schemas.microsoft.com/office/powerpoint/2010/main" val="39878661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TotalTime>
  <Words>1360</Words>
  <Application>Microsoft Office PowerPoint</Application>
  <PresentationFormat>On-screen Show (4:3)</PresentationFormat>
  <Paragraphs>175</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CONVERSION …what is it? </vt:lpstr>
      <vt:lpstr>CONVERSION …what is it? </vt:lpstr>
      <vt:lpstr>PowerPoint Presentation</vt:lpstr>
      <vt:lpstr>Why Paul Is Sent…</vt:lpstr>
      <vt:lpstr>Why Paul Is Sent…</vt:lpstr>
      <vt:lpstr>Why Paul Is Sent…</vt:lpstr>
      <vt:lpstr>Why Paul Is Sent…</vt:lpstr>
      <vt:lpstr>Paul Sent to Open Eyes…</vt:lpstr>
      <vt:lpstr>Paul Sent to Open Eyes…</vt:lpstr>
      <vt:lpstr>Paul Sent to Open Eyes…</vt:lpstr>
      <vt:lpstr>Paul Sent to Open Eyes…</vt:lpstr>
      <vt:lpstr>BELIEVING IS ESSENTIAL TO “TURNING”</vt:lpstr>
      <vt:lpstr>BELIEVING IS ESSENTIAL TO “TURNING”</vt:lpstr>
      <vt:lpstr>BELIEVING IS ESSENTIAL TO “TURNING”</vt:lpstr>
      <vt:lpstr>REPENTING - ESSENTIAL TO “TURNING”</vt:lpstr>
      <vt:lpstr>REPENTING - ESSENTIAL TO “TURNING”</vt:lpstr>
      <vt:lpstr>REPENTING - ESSENTIAL TO “TURNING”</vt:lpstr>
      <vt:lpstr>Turning leads to Remission of Sins… Acts 26:18, 3:19</vt:lpstr>
      <vt:lpstr>Turning leads to Remission of Sins… Acts 26:18, 3:19</vt:lpstr>
      <vt:lpstr>Turning leads to an INHERITANCE…         I Pet. 1:3-5</vt:lpstr>
      <vt:lpstr>Saved From The Wrath To Come!</vt:lpstr>
      <vt:lpstr>Saved From The Wrath To Come!</vt:lpstr>
      <vt:lpstr>Behold the PATTERN…</vt:lpstr>
      <vt:lpstr>Behold the PATTERN…</vt:lpstr>
      <vt:lpstr>Behold the PATTERN…</vt:lpstr>
      <vt:lpstr>Understand the PATTERN…</vt:lpstr>
      <vt:lpstr>Understand the PATTERN…</vt:lpstr>
      <vt:lpstr>THE PATTERN HAS BEEN BLURRED…</vt:lpstr>
      <vt:lpstr>THE PATTERN HAS BEEN BLURRED…</vt:lpstr>
      <vt:lpstr>PowerPoint Presentation</vt:lpstr>
      <vt:lpstr>Who Does Jesus think He Is to tell me to turn?   </vt:lpstr>
      <vt:lpstr>Who Does Jesus think He Is to tell me to turn?   </vt:lpstr>
      <vt:lpstr>Who Does Jesus think He Is to tell me to turn?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Fite</dc:creator>
  <cp:lastModifiedBy>Jerry Fite</cp:lastModifiedBy>
  <cp:revision>24</cp:revision>
  <dcterms:created xsi:type="dcterms:W3CDTF">2017-07-27T13:59:33Z</dcterms:created>
  <dcterms:modified xsi:type="dcterms:W3CDTF">2017-07-27T21:05:33Z</dcterms:modified>
</cp:coreProperties>
</file>