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0" r:id="rId6"/>
    <p:sldId id="281" r:id="rId7"/>
    <p:sldId id="263" r:id="rId8"/>
    <p:sldId id="264" r:id="rId9"/>
    <p:sldId id="265" r:id="rId10"/>
    <p:sldId id="269" r:id="rId11"/>
    <p:sldId id="271" r:id="rId12"/>
    <p:sldId id="266" r:id="rId13"/>
    <p:sldId id="273" r:id="rId14"/>
    <p:sldId id="274" r:id="rId15"/>
    <p:sldId id="275" r:id="rId16"/>
    <p:sldId id="276" r:id="rId17"/>
    <p:sldId id="267" r:id="rId18"/>
    <p:sldId id="268" r:id="rId19"/>
    <p:sldId id="277" r:id="rId20"/>
    <p:sldId id="270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50B"/>
    <a:srgbClr val="2C2C2C"/>
    <a:srgbClr val="D39502"/>
    <a:srgbClr val="000000"/>
    <a:srgbClr val="FFFFFF"/>
    <a:srgbClr val="FD2504"/>
    <a:srgbClr val="FE2500"/>
    <a:srgbClr val="793746"/>
    <a:srgbClr val="FFFEDD"/>
    <a:srgbClr val="FFF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52"/>
    <p:restoredTop sz="94666"/>
  </p:normalViewPr>
  <p:slideViewPr>
    <p:cSldViewPr snapToGrid="0" snapToObjects="1" showGuides="1">
      <p:cViewPr varScale="1">
        <p:scale>
          <a:sx n="73" d="100"/>
          <a:sy n="73" d="100"/>
        </p:scale>
        <p:origin x="216" y="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1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0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2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3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CA1A-42E0-C442-9176-BCED4E40647A}" type="datetimeFigureOut">
              <a:rPr lang="en-US" smtClean="0"/>
              <a:t>7/27/17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E9674-E43B-834F-85C9-DAAD5066A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3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791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5" y="0"/>
            <a:ext cx="11693769" cy="1031477"/>
          </a:xfrm>
          <a:prstGeom prst="rect">
            <a:avLst/>
          </a:prstGeom>
        </p:spPr>
      </p:pic>
      <p:sp>
        <p:nvSpPr>
          <p:cNvPr id="9" name="Text Box 4" descr="Parchment"/>
          <p:cNvSpPr txBox="1">
            <a:spLocks noChangeArrowheads="1"/>
          </p:cNvSpPr>
          <p:nvPr/>
        </p:nvSpPr>
        <p:spPr bwMode="auto">
          <a:xfrm>
            <a:off x="257600" y="1031477"/>
            <a:ext cx="11693769" cy="5401479"/>
          </a:xfrm>
          <a:prstGeom prst="rect">
            <a:avLst/>
          </a:prstGeom>
          <a:solidFill>
            <a:srgbClr val="FFFFFF">
              <a:alpha val="70196"/>
            </a:srgbClr>
          </a:solidFill>
          <a:ln w="381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defTabSz="120650">
              <a:defRPr>
                <a:solidFill>
                  <a:schemeClr val="tx1"/>
                </a:solidFill>
                <a:latin typeface="Arial" charset="0"/>
              </a:defRPr>
            </a:lvl1pPr>
            <a:lvl2pPr marL="233363" indent="-119063" defTabSz="120650">
              <a:defRPr>
                <a:solidFill>
                  <a:schemeClr val="tx1"/>
                </a:solidFill>
                <a:latin typeface="Arial" charset="0"/>
              </a:defRPr>
            </a:lvl2pPr>
            <a:lvl3pPr defTabSz="120650">
              <a:defRPr>
                <a:solidFill>
                  <a:schemeClr val="tx1"/>
                </a:solidFill>
                <a:latin typeface="Arial" charset="0"/>
              </a:defRPr>
            </a:lvl3pPr>
            <a:lvl4pPr defTabSz="120650">
              <a:defRPr>
                <a:solidFill>
                  <a:schemeClr val="tx1"/>
                </a:solidFill>
                <a:latin typeface="Arial" charset="0"/>
              </a:defRPr>
            </a:lvl4pPr>
            <a:lvl5pPr defTabSz="120650">
              <a:defRPr>
                <a:solidFill>
                  <a:schemeClr val="tx1"/>
                </a:solidFill>
                <a:latin typeface="Arial" charset="0"/>
              </a:defRPr>
            </a:lvl5pPr>
            <a:lvl6pPr defTabSz="120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120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120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120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SzPct val="145000"/>
              <a:buFont typeface="Arial" charset="0"/>
              <a:buChar char="Ω"/>
            </a:pPr>
            <a:r>
              <a:rPr lang="en-US" altLang="x-none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Postmodernism 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is difficult to define, because to define it would violate the postmodernist's premise that no definite terms, boundaries, or absolute truths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exist, </a:t>
            </a:r>
          </a:p>
          <a:p>
            <a:pPr>
              <a:spcBef>
                <a:spcPct val="50000"/>
              </a:spcBef>
              <a:buSzPct val="145000"/>
              <a:buFont typeface="Arial" charset="0"/>
              <a:buChar char="Ω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They believe that truth is relative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it’s up 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to each individual to determine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it for himself (only questions—no answers). </a:t>
            </a:r>
          </a:p>
          <a:p>
            <a:pPr>
              <a:spcBef>
                <a:spcPct val="50000"/>
              </a:spcBef>
              <a:spcAft>
                <a:spcPts val="1200"/>
              </a:spcAft>
              <a:buSzPct val="145000"/>
              <a:buFont typeface="Arial" charset="0"/>
              <a:buChar char="Ω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Therefore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no one has the authority to define truth or impose upon others his idea of moral right and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wrong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(privatized faith—believe what you like but keep it to yourself).</a:t>
            </a:r>
          </a:p>
          <a:p>
            <a:pPr>
              <a:spcAft>
                <a:spcPts val="1200"/>
              </a:spcAft>
              <a:buSzPct val="145000"/>
              <a:buFont typeface="Arial" charset="0"/>
              <a:buChar char="Ω"/>
            </a:pP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Postmodernism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is responsible 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for changes and trends of this 21</a:t>
            </a:r>
            <a:r>
              <a:rPr lang="en-US" altLang="x-none" sz="2000" b="1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st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Century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. Trends that affect every area of life—especially in religion:</a:t>
            </a:r>
            <a:endParaRPr lang="en-US" altLang="x-none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buClr>
                <a:schemeClr val="accent2"/>
              </a:buClr>
              <a:buSzPct val="125000"/>
              <a:buFont typeface="Wingdings" charset="2"/>
              <a:buChar char="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Globalization (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Eliminate Boundaries, eliminate wars).</a:t>
            </a:r>
            <a:endParaRPr lang="en-US" altLang="x-none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SzPct val="125000"/>
              <a:buFont typeface="Wingdings" charset="2"/>
              <a:buChar char="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Multicultural Education (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All </a:t>
            </a: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cultures are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equal, Christian / Islamic,  USA / N. Korea).</a:t>
            </a:r>
            <a:endParaRPr lang="en-US" altLang="x-none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SzPct val="125000"/>
              <a:buFont typeface="Wingdings" charset="2"/>
              <a:buChar char="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Political Correct Speech (Never criticize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anyone’s behavior).</a:t>
            </a:r>
            <a:endParaRPr lang="en-US" altLang="x-none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SzPct val="125000"/>
              <a:buFont typeface="Wingdings" charset="2"/>
              <a:buChar char="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Revisionist History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(For example, ignore the Pilgrims’ search for religious freedom).</a:t>
            </a:r>
            <a:endParaRPr lang="en-US" altLang="x-none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SzPct val="125000"/>
              <a:buFont typeface="Wingdings" charset="2"/>
              <a:buChar char="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Wipe out evangelism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(The belief that Christianity is superior to Islam is racist).</a:t>
            </a:r>
            <a:endParaRPr lang="en-US" altLang="x-none" sz="20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spcBef>
                <a:spcPts val="600"/>
              </a:spcBef>
              <a:buClr>
                <a:schemeClr val="accent2"/>
              </a:buClr>
              <a:buSzPct val="125000"/>
              <a:buFont typeface="Wingdings" charset="2"/>
              <a:buChar char=""/>
            </a:pPr>
            <a:r>
              <a:rPr lang="en-US" altLang="x-none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Feminism </a:t>
            </a:r>
            <a:r>
              <a:rPr lang="en-US" altLang="x-none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(Christianity is oppressive to women and is patriarchal). </a:t>
            </a:r>
          </a:p>
        </p:txBody>
      </p:sp>
      <p:pic>
        <p:nvPicPr>
          <p:cNvPr id="3074" name="Picture 2" descr="ttp://www.splendoroftruth.com/curtjester/wp-content/uploads/2012/10/coexis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20941"/>
          <a:stretch/>
        </p:blipFill>
        <p:spPr bwMode="auto">
          <a:xfrm>
            <a:off x="8502316" y="1341059"/>
            <a:ext cx="2245895" cy="51334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6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7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26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0"/>
            <a:ext cx="11377246" cy="1477108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38954" y="1195753"/>
            <a:ext cx="8253046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36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Merriam-Webster</a:t>
            </a:r>
          </a:p>
          <a:p>
            <a:r>
              <a:rPr lang="en-US" altLang="x-none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1: The </a:t>
            </a:r>
            <a:r>
              <a:rPr lang="en-US" altLang="x-non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study of the methodological principles of interpretation (as of the </a:t>
            </a:r>
            <a:r>
              <a:rPr lang="en-US" altLang="x-none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Bible) 2:</a:t>
            </a:r>
            <a:r>
              <a:rPr lang="en-US" altLang="x-non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  a method or principle of </a:t>
            </a:r>
            <a:r>
              <a:rPr lang="en-US" altLang="x-none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interpretation.</a:t>
            </a:r>
            <a:endParaRPr lang="en-US" altLang="x-none" sz="2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endParaRPr lang="en-US" altLang="x-none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</a:pPr>
            <a:r>
              <a:rPr lang="en-US" altLang="x-none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Hermeneutics </a:t>
            </a:r>
            <a:r>
              <a:rPr lang="en-US" altLang="x-non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is the procedure by which certain logical principles are applied to a document in order to determine the author’s original meaning. </a:t>
            </a:r>
            <a:r>
              <a:rPr lang="en-US" altLang="x-none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x-none" sz="2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altLang="x-none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In this country we have one branch of our government, the Judiciary, which has been designed to practice “legal hermeneutics,” i.e., to interpret the Constitution and the law</a:t>
            </a:r>
            <a:r>
              <a:rPr lang="en-US" altLang="x-none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Arial" charset="0"/>
                <a:cs typeface="Arial" charset="0"/>
              </a:rPr>
              <a:t>.</a:t>
            </a:r>
            <a:endParaRPr lang="en-US" altLang="x-none" sz="2600" b="1" dirty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6" name="Picture 2" descr="ttp://communicationtheory.org/wp-content/uploads/2014/10/Hermeneutics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4" y="2666720"/>
            <a:ext cx="3657600" cy="265959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70" y="0"/>
            <a:ext cx="10849706" cy="14771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26792" y="3726146"/>
            <a:ext cx="4043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600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oucester MT Extra Condensed" pitchFamily="18" charset="0"/>
              </a:rPr>
              <a:t>? Better Way ?</a:t>
            </a:r>
            <a:endParaRPr lang="en-US" sz="5400" b="1" cap="none" spc="600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oucester MT Extra Condensed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579" y="4913135"/>
            <a:ext cx="589441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just may be better ways of looking at all things pertaining to God's revelation than through our warped, colored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 (CENI)”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67354" y="0"/>
            <a:ext cx="2274276" cy="14771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6" y="-1"/>
            <a:ext cx="4290648" cy="14975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580" y="1186989"/>
            <a:ext cx="5894419" cy="253915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 that is said or done must be by </a:t>
            </a:r>
            <a:r>
              <a:rPr lang="en-US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Bible Authority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as expressed in: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Commands (statements),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Examples (approved),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Necessary Inferences (unavoidable conclusions).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579" y="4913134"/>
            <a:ext cx="112424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“This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 those who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‘understand’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apply this trusty (legalistic) method great power over those whom they teach. That power operates in the form of fear – fear that if they do what God has not authorized (as established by CENI) hell fire awaits them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581" y="4895431"/>
            <a:ext cx="5894419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 Scripture is not a constitution or code book, as envisioned by the old hermeneutic, but a love letter from God.” 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01579" y="4930837"/>
            <a:ext cx="11231852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defTabSz="288925">
              <a:defRPr>
                <a:solidFill>
                  <a:schemeClr val="tx1"/>
                </a:solidFill>
                <a:latin typeface="Arial" charset="0"/>
              </a:defRPr>
            </a:lvl1pPr>
            <a:lvl2pPr defTabSz="288925">
              <a:defRPr>
                <a:solidFill>
                  <a:schemeClr val="tx1"/>
                </a:solidFill>
                <a:latin typeface="Arial" charset="0"/>
              </a:defRPr>
            </a:lvl2pPr>
            <a:lvl3pPr defTabSz="288925">
              <a:defRPr>
                <a:solidFill>
                  <a:schemeClr val="tx1"/>
                </a:solidFill>
                <a:latin typeface="Arial" charset="0"/>
              </a:defRPr>
            </a:lvl3pPr>
            <a:lvl4pPr defTabSz="288925">
              <a:defRPr>
                <a:solidFill>
                  <a:schemeClr val="tx1"/>
                </a:solidFill>
                <a:latin typeface="Arial" charset="0"/>
              </a:defRPr>
            </a:lvl4pPr>
            <a:lvl5pPr defTabSz="288925">
              <a:defRPr>
                <a:solidFill>
                  <a:schemeClr val="tx1"/>
                </a:solidFill>
                <a:latin typeface="Arial" charset="0"/>
              </a:defRPr>
            </a:lvl5pPr>
            <a:lvl6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2889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Bible is a mere narrative (God’s story from creation).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Our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narrow-minded mentality is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divisive. There must be a better way!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>
              <a:buFontTx/>
              <a:buChar char="•"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Bible is meant to be a proposal not a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pattern, thus “silence” is not prohibitive!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50" name="Picture 2" descr="ttp://www.propheticrevelation.net/hermeneutic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11" y="1294009"/>
            <a:ext cx="3898862" cy="335546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6" grpId="0" uiExpand="1" build="p" bldLvl="5" animBg="1"/>
      <p:bldP spid="16" grpId="0" animBg="1"/>
      <p:bldP spid="16" grpId="1" animBg="1"/>
      <p:bldP spid="17" grpId="0" animBg="1"/>
      <p:bldP spid="17" grpId="1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0"/>
            <a:ext cx="11377246" cy="1477108"/>
          </a:xfrm>
          <a:prstGeom prst="rect">
            <a:avLst/>
          </a:prstGeom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110653" y="1279525"/>
            <a:ext cx="5703276" cy="526297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“</a:t>
            </a:r>
            <a:r>
              <a:rPr lang="en-US" altLang="x-none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Traditionally</a:t>
            </a: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our brotherhood has argued that a belief or practice is pleasing to God </a:t>
            </a:r>
            <a:r>
              <a:rPr lang="en-US" altLang="x-none" sz="2800" b="1" u="sng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only</a:t>
            </a:r>
            <a:r>
              <a:rPr lang="en-US" altLang="x-none" sz="2800" b="1" dirty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if supported by a biblical command, an approved example from Scripture, or an inference allowing the belief or practice . . . Part of the problem . . . </a:t>
            </a:r>
            <a:r>
              <a:rPr lang="en-US" altLang="x-non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it </a:t>
            </a: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is based on a </a:t>
            </a:r>
            <a:r>
              <a:rPr lang="en-US" altLang="x-none" sz="2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flawed assumption</a:t>
            </a: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that the New Testament teaches a very detailed and strict blueprint for the church” (</a:t>
            </a:r>
            <a:r>
              <a:rPr lang="en-US" altLang="x-non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Kregg</a:t>
            </a: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Hood, Image Magazine). 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28600" y="1279525"/>
            <a:ext cx="5679831" cy="5262979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Churches of Christ are too Pharisaical and legalistic!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 need to be more Christ-centered and less command-centered!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Preach the Man and not the plan!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“traditional” church of Christ position is  . . .!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We need to make the Bible more relevant and less demanding!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x-non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Let’s emphasize the spirit of the law and not the letter of the law!</a:t>
            </a:r>
          </a:p>
        </p:txBody>
      </p:sp>
    </p:spTree>
    <p:extLst>
      <p:ext uri="{BB962C8B-B14F-4D97-AF65-F5344CB8AC3E}">
        <p14:creationId xmlns:p14="http://schemas.microsoft.com/office/powerpoint/2010/main" val="157213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5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uiExpan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0"/>
            <a:ext cx="11377246" cy="1477108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599" y="1355923"/>
            <a:ext cx="11764108" cy="5478423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>
                <a:solidFill>
                  <a:schemeClr val="bg1"/>
                </a:solidFill>
              </a:rPr>
              <a:t>Singing </a:t>
            </a:r>
            <a:r>
              <a:rPr lang="en-US" sz="2800" b="1" dirty="0" smtClean="0">
                <a:solidFill>
                  <a:schemeClr val="bg1"/>
                </a:solidFill>
              </a:rPr>
              <a:t>with or without </a:t>
            </a:r>
            <a:r>
              <a:rPr lang="en-US" sz="2800" b="1" dirty="0">
                <a:solidFill>
                  <a:schemeClr val="bg1"/>
                </a:solidFill>
              </a:rPr>
              <a:t>Instruments of </a:t>
            </a:r>
            <a:r>
              <a:rPr lang="en-US" sz="2800" b="1" dirty="0" smtClean="0">
                <a:solidFill>
                  <a:schemeClr val="bg1"/>
                </a:solidFill>
              </a:rPr>
              <a:t>Music is permitted.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Lord’s Supper can be observed on any day, not just Sunday.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Baptism may or may not be administered as necessary for salvation.</a:t>
            </a: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 Applause is an acceptable means to express approval during worship.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No pattern for any work the church is to do. “Love” permits banquets, gymnasiums, alcohol/drug rehabs, etc.</a:t>
            </a:r>
            <a:endParaRPr lang="en-US" sz="2800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800" b="1" dirty="0" smtClean="0">
                <a:solidFill>
                  <a:schemeClr val="bg1"/>
                </a:solidFill>
              </a:rPr>
              <a:t>The church may or may not celebrate religious holy days (Christmas, Good Friday, Easter, Passover).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72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1934" y="2771154"/>
            <a:ext cx="11466345" cy="64633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The Second and Final Coming of Christ happened in 70 A.D.</a:t>
            </a:r>
            <a:endParaRPr lang="en-US" sz="36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934" y="3491443"/>
            <a:ext cx="11466345" cy="64633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The Eternal Kingdom came into existence in 70 A.D.</a:t>
            </a:r>
            <a:endParaRPr lang="en-US" sz="36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728" y="4198250"/>
            <a:ext cx="11466345" cy="64633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All The Dead were Resurrected in 70 A.D.</a:t>
            </a:r>
            <a:endParaRPr lang="en-US" sz="36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934" y="4915980"/>
            <a:ext cx="11466345" cy="64633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The Final Judgment Took Place in 70 A.D. </a:t>
            </a:r>
            <a:endParaRPr lang="en-US" sz="36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934" y="5626121"/>
            <a:ext cx="11466345" cy="646331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The World Ended in 70 A.D.</a:t>
            </a:r>
            <a:endParaRPr lang="en-US" sz="3600" b="1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5" y="3467100"/>
            <a:ext cx="11854070" cy="2672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" y="3467100"/>
            <a:ext cx="12132366" cy="261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209" y="79512"/>
            <a:ext cx="7205870" cy="6601807"/>
          </a:xfrm>
          <a:prstGeom prst="rect">
            <a:avLst/>
          </a:prstGeom>
          <a:solidFill>
            <a:srgbClr val="D39502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The house church movement is an attempt to get away from the </a:t>
            </a:r>
            <a:r>
              <a:rPr lang="en-US" sz="295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“institutional </a:t>
            </a: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church</a:t>
            </a:r>
            <a:r>
              <a:rPr lang="en-US" sz="295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,” </a:t>
            </a: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seeking instead to return to the small gatherings of peoples that constituted all of the churches of the New Testament era . . . </a:t>
            </a:r>
          </a:p>
          <a:p>
            <a:pPr fontAlgn="auto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But can one really worship at an institutional church? The fellowship pictured in Mt. 18:20 is "two or three gathered together."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Even "church growth" expert Lyle Schaller says that the "glue" that is necessary to unite worshippers cannot be achieved as a church grows beyond a limit of about 40 people.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(http://www.hccentral.com).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6305" y="218316"/>
            <a:ext cx="7128773" cy="6447919"/>
          </a:xfrm>
          <a:prstGeom prst="rect">
            <a:avLst/>
          </a:prstGeom>
          <a:solidFill>
            <a:srgbClr val="D39502"/>
          </a:soli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It's not perfect -- the New Testament church wasn't, either -- but it is church.... Between seven and nine people participate in the house church, which meets weekly -- usually on Sunday afternoon and usually at a home in the city of San Francisco, though the time and location vary... The group meets for about three hours; they eat a meal together, talk about Scripture they read during the past week, pray, sometimes sing, sometimes read Psalms, and sometimes have communion . . . (Article entitled: </a:t>
            </a:r>
            <a:r>
              <a:rPr lang="en-US" sz="2950" b="1" i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San Francisco House Church Hopes to Be an Incubator for Kingdom Growth</a:t>
            </a:r>
            <a:r>
              <a:rPr lang="en-US" sz="295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746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81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3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1620" y="1751307"/>
            <a:ext cx="519193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Adulterers </a:t>
            </a:r>
            <a:r>
              <a:rPr lang="en-US" sz="2600" b="1" dirty="0" smtClean="0"/>
              <a:t>and </a:t>
            </a:r>
            <a:r>
              <a:rPr lang="en-US" sz="2600" b="1" dirty="0"/>
              <a:t>adulteresses! Do you not know that friendship with the world is enmity with God? Whoever therefore wants to be a friend of the world makes himself an enemy of God. </a:t>
            </a:r>
            <a:r>
              <a:rPr lang="en-US" sz="2600" b="1" dirty="0" smtClean="0"/>
              <a:t>(James 4:4)</a:t>
            </a:r>
            <a:endParaRPr lang="en-US" sz="2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05" y="1658319"/>
            <a:ext cx="5273040" cy="3115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3"/>
          <a:stretch/>
        </p:blipFill>
        <p:spPr>
          <a:xfrm>
            <a:off x="3437007" y="1658319"/>
            <a:ext cx="5273040" cy="2774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" r="1592"/>
          <a:stretch/>
        </p:blipFill>
        <p:spPr>
          <a:xfrm>
            <a:off x="3437007" y="1668896"/>
            <a:ext cx="5273040" cy="2763619"/>
          </a:xfrm>
          <a:prstGeom prst="rect">
            <a:avLst/>
          </a:prstGeom>
        </p:spPr>
      </p:pic>
      <p:pic>
        <p:nvPicPr>
          <p:cNvPr id="6150" name="Picture 6" descr="ttps://autumnasphodel.com/wp-content/uploads/2017/04/195-Are-You-Transgender-640x36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5"/>
          <a:stretch/>
        </p:blipFill>
        <p:spPr bwMode="auto">
          <a:xfrm>
            <a:off x="3454261" y="1653398"/>
            <a:ext cx="5271284" cy="2763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ttp://helpyourteennow.com/wp-content/uploads/2017/01/Is_A_Pornography_Addiction_Affecting_Your_Teens_Su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128" y="1666287"/>
            <a:ext cx="5403743" cy="282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tps://i.ytimg.com/vi/AuMb9cKQ_P0/maxresdefaul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42" y="1653398"/>
            <a:ext cx="5345366" cy="283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9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0213" y="4652214"/>
            <a:ext cx="6304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. . . the </a:t>
            </a:r>
            <a:r>
              <a:rPr lang="en-US" sz="2800" b="1" dirty="0"/>
              <a:t>sons of Issachar who had </a:t>
            </a:r>
            <a:r>
              <a:rPr lang="en-US" sz="2800" b="1" u="sng" dirty="0"/>
              <a:t>understanding of the times</a:t>
            </a:r>
            <a:r>
              <a:rPr lang="en-US" sz="2800" b="1" dirty="0"/>
              <a:t>, to know what Israel ought to </a:t>
            </a:r>
            <a:r>
              <a:rPr lang="en-US" sz="2800" b="1" dirty="0" smtClean="0"/>
              <a:t>do (1 Chron 12:32).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767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79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7369"/>
            <a:ext cx="10705308" cy="38603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1" b="18169"/>
          <a:stretch/>
        </p:blipFill>
        <p:spPr>
          <a:xfrm>
            <a:off x="168442" y="16043"/>
            <a:ext cx="11855116" cy="9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1" b="18169"/>
          <a:stretch/>
        </p:blipFill>
        <p:spPr>
          <a:xfrm>
            <a:off x="168442" y="16043"/>
            <a:ext cx="11855116" cy="994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442" y="994612"/>
            <a:ext cx="11855116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Binding of Jewish Circumcision on gentile converts to Christ (Acts 15).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Acts 20:28-31; 2 Thess 2:7 (The development of a hierarchy–leading to Catholicism).</a:t>
            </a:r>
          </a:p>
          <a:p>
            <a:pPr marL="914400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b="1" dirty="0" smtClean="0"/>
              <a:t>Bishops</a:t>
            </a:r>
            <a:r>
              <a:rPr lang="en-US" sz="2800" b="1" dirty="0"/>
              <a:t>, Archbishops, Cardinals, Pope (</a:t>
            </a:r>
            <a:r>
              <a:rPr lang="en-US" sz="2800" b="1" dirty="0" smtClean="0"/>
              <a:t>Infallibility).</a:t>
            </a:r>
          </a:p>
          <a:p>
            <a:pPr marL="914400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b="1" dirty="0"/>
              <a:t>Salvation by </a:t>
            </a:r>
            <a:r>
              <a:rPr lang="en-US" sz="2800" b="1" dirty="0" smtClean="0"/>
              <a:t>Works</a:t>
            </a:r>
          </a:p>
          <a:p>
            <a:pPr marL="914400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b="1" dirty="0"/>
              <a:t>System of </a:t>
            </a:r>
            <a:r>
              <a:rPr lang="en-US" sz="2800" b="1" dirty="0" smtClean="0"/>
              <a:t>Penance</a:t>
            </a:r>
          </a:p>
          <a:p>
            <a:pPr marL="914400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b="1" dirty="0"/>
              <a:t>System of </a:t>
            </a:r>
            <a:r>
              <a:rPr lang="en-US" sz="2800" b="1" dirty="0" smtClean="0"/>
              <a:t>Indulgences</a:t>
            </a:r>
          </a:p>
          <a:p>
            <a:pPr marL="914400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b="1" dirty="0"/>
              <a:t>System of </a:t>
            </a:r>
            <a:r>
              <a:rPr lang="en-US" sz="2800" b="1" dirty="0" smtClean="0"/>
              <a:t>Auricular Confession</a:t>
            </a:r>
          </a:p>
          <a:p>
            <a:pPr marL="914400" lvl="1" indent="-457200">
              <a:spcAft>
                <a:spcPts val="600"/>
              </a:spcAft>
              <a:buFont typeface="Arial" charset="0"/>
              <a:buChar char="•"/>
            </a:pPr>
            <a:r>
              <a:rPr lang="en-US" sz="2800" b="1" dirty="0" smtClean="0"/>
              <a:t>Church Traditions (Prayers for the Dead</a:t>
            </a:r>
            <a:r>
              <a:rPr lang="en-US" sz="2800" b="1" dirty="0"/>
              <a:t>, Extreme Unction, Veneration of Mary, Assumption of the Virgin </a:t>
            </a:r>
            <a:r>
              <a:rPr lang="en-US" sz="2800" b="1" dirty="0" smtClean="0"/>
              <a:t>Mary)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283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24" b="38947"/>
          <a:stretch/>
        </p:blipFill>
        <p:spPr>
          <a:xfrm>
            <a:off x="0" y="1"/>
            <a:ext cx="12192000" cy="14598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" y="1457809"/>
            <a:ext cx="5855366" cy="1785104"/>
            <a:chOff x="1" y="1457809"/>
            <a:chExt cx="5855366" cy="178510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459834"/>
              <a:ext cx="1828799" cy="17830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828800" y="1457809"/>
              <a:ext cx="4026567" cy="1785104"/>
            </a:xfrm>
            <a:prstGeom prst="rect">
              <a:avLst/>
            </a:prstGeom>
            <a:solidFill>
              <a:srgbClr val="D3D3D3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“I believe and know that Christianity shall not receive its </a:t>
              </a:r>
              <a:r>
                <a:rPr lang="en-US" sz="2200" b="1" dirty="0" smtClean="0"/>
                <a:t>arising </a:t>
              </a:r>
              <a:r>
                <a:rPr lang="en-US" sz="2200" b="1" dirty="0"/>
                <a:t>aright unless baptism and the Lord’s supper were brought to their original </a:t>
              </a:r>
              <a:r>
                <a:rPr lang="en-US" sz="2200" b="1" dirty="0" smtClean="0"/>
                <a:t>purity</a:t>
              </a:r>
              <a:r>
                <a:rPr lang="en-US" sz="2200" b="1" dirty="0"/>
                <a:t>.” 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6675" y="2535027"/>
              <a:ext cx="1828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n>
                    <a:solidFill>
                      <a:srgbClr val="C00000"/>
                    </a:solidFill>
                  </a:ln>
                </a:rPr>
                <a:t>Balthasar Hubmaier</a:t>
              </a:r>
              <a:endParaRPr lang="en-US" sz="2000" b="1" dirty="0">
                <a:ln>
                  <a:solidFill>
                    <a:srgbClr val="C00000"/>
                  </a:solidFill>
                </a:ln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3242913"/>
            <a:ext cx="5855367" cy="738664"/>
          </a:xfrm>
          <a:prstGeom prst="rect">
            <a:avLst/>
          </a:prstGeom>
          <a:solidFill>
            <a:srgbClr val="D3D3D3"/>
          </a:solidFill>
        </p:spPr>
        <p:txBody>
          <a:bodyPr wrap="square" rtlCol="0">
            <a:spAutoFit/>
          </a:bodyPr>
          <a:lstStyle/>
          <a:p>
            <a:pPr algn="ctr"/>
            <a:endParaRPr lang="en-US" sz="2100" b="1" dirty="0" smtClean="0">
              <a:ln>
                <a:solidFill>
                  <a:srgbClr val="C00000"/>
                </a:solidFill>
              </a:ln>
            </a:endParaRPr>
          </a:p>
          <a:p>
            <a:pPr algn="ctr"/>
            <a:r>
              <a:rPr lang="en-US" sz="2100" b="1" dirty="0" smtClean="0">
                <a:ln>
                  <a:solidFill>
                    <a:srgbClr val="C00000"/>
                  </a:solidFill>
                </a:ln>
              </a:rPr>
              <a:t>Hugo Grotius </a:t>
            </a:r>
            <a:r>
              <a:rPr lang="en-US" sz="2100" b="1" dirty="0" smtClean="0"/>
              <a:t>(1583-1645), </a:t>
            </a:r>
            <a:r>
              <a:rPr lang="is-IS" sz="2100" b="1" dirty="0" smtClean="0">
                <a:ln>
                  <a:solidFill>
                    <a:srgbClr val="C00000"/>
                  </a:solidFill>
                </a:ln>
              </a:rPr>
              <a:t>John </a:t>
            </a:r>
            <a:r>
              <a:rPr lang="is-IS" sz="2100" b="1" dirty="0">
                <a:ln>
                  <a:solidFill>
                    <a:srgbClr val="C00000"/>
                  </a:solidFill>
                </a:ln>
              </a:rPr>
              <a:t>Drury </a:t>
            </a:r>
            <a:r>
              <a:rPr lang="is-IS" sz="2100" b="1" dirty="0"/>
              <a:t>(1595-1680)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4759" y="1455786"/>
            <a:ext cx="4363452" cy="2800767"/>
          </a:xfrm>
          <a:prstGeom prst="rect">
            <a:avLst/>
          </a:prstGeom>
          <a:solidFill>
            <a:srgbClr val="D3D3D3"/>
          </a:solidFill>
        </p:spPr>
        <p:txBody>
          <a:bodyPr wrap="square" rtlCol="0">
            <a:spAutoFit/>
          </a:bodyPr>
          <a:lstStyle/>
          <a:p>
            <a:pPr algn="ctr"/>
            <a:r>
              <a:rPr lang="is-IS" sz="2200" b="1" dirty="0">
                <a:solidFill>
                  <a:sysClr val="windowText" lastClr="000000"/>
                </a:solidFill>
              </a:rPr>
              <a:t>James O’Kelley (1735-1826</a:t>
            </a:r>
            <a:r>
              <a:rPr lang="is-IS" sz="2200" b="1" dirty="0" smtClean="0">
                <a:solidFill>
                  <a:sysClr val="windowText" lastClr="000000"/>
                </a:solidFill>
              </a:rPr>
              <a:t>)</a:t>
            </a:r>
          </a:p>
          <a:p>
            <a:pPr algn="ctr"/>
            <a:r>
              <a:rPr lang="is-IS" sz="2200" b="1" dirty="0" smtClean="0">
                <a:solidFill>
                  <a:sysClr val="windowText" lastClr="000000"/>
                </a:solidFill>
              </a:rPr>
              <a:t>Elias Smith(1769-1846</a:t>
            </a:r>
            <a:r>
              <a:rPr lang="is-IS" sz="2200" b="1" dirty="0">
                <a:solidFill>
                  <a:sysClr val="windowText" lastClr="000000"/>
                </a:solidFill>
              </a:rPr>
              <a:t>) </a:t>
            </a:r>
          </a:p>
          <a:p>
            <a:pPr algn="ctr"/>
            <a:r>
              <a:rPr lang="is-IS" sz="2200" b="1" dirty="0" smtClean="0">
                <a:solidFill>
                  <a:sysClr val="windowText" lastClr="000000"/>
                </a:solidFill>
              </a:rPr>
              <a:t>Abner Jones(1772-1841</a:t>
            </a:r>
            <a:r>
              <a:rPr lang="is-IS" sz="2200" b="1" dirty="0">
                <a:solidFill>
                  <a:sysClr val="windowText" lastClr="000000"/>
                </a:solidFill>
              </a:rPr>
              <a:t>) </a:t>
            </a:r>
            <a:endParaRPr lang="is-IS" sz="2200" b="1" dirty="0" smtClean="0">
              <a:solidFill>
                <a:sysClr val="windowText" lastClr="000000"/>
              </a:solidFill>
            </a:endParaRPr>
          </a:p>
          <a:p>
            <a:pPr algn="ctr"/>
            <a:r>
              <a:rPr lang="is-IS" sz="2200" b="1" dirty="0">
                <a:solidFill>
                  <a:sysClr val="windowText" lastClr="000000"/>
                </a:solidFill>
              </a:rPr>
              <a:t>Barton W. Stone (1772-1844) </a:t>
            </a:r>
          </a:p>
          <a:p>
            <a:pPr algn="ctr"/>
            <a:r>
              <a:rPr lang="is-IS" sz="2200" b="1" dirty="0">
                <a:solidFill>
                  <a:sysClr val="windowText" lastClr="000000"/>
                </a:solidFill>
              </a:rPr>
              <a:t>John Mulkey (b. 1773) </a:t>
            </a:r>
          </a:p>
          <a:p>
            <a:pPr algn="ctr"/>
            <a:r>
              <a:rPr lang="en-US" sz="2200" b="1" dirty="0">
                <a:solidFill>
                  <a:sysClr val="windowText" lastClr="000000"/>
                </a:solidFill>
              </a:rPr>
              <a:t>Thomas Campbell (1763-1854) </a:t>
            </a:r>
          </a:p>
          <a:p>
            <a:pPr algn="ctr"/>
            <a:r>
              <a:rPr lang="en-US" sz="2200" b="1" dirty="0">
                <a:solidFill>
                  <a:sysClr val="windowText" lastClr="000000"/>
                </a:solidFill>
              </a:rPr>
              <a:t>Alexander Campbell (1788-1866) </a:t>
            </a:r>
          </a:p>
          <a:p>
            <a:pPr algn="ctr"/>
            <a:r>
              <a:rPr lang="is-IS" sz="2200" b="1" dirty="0">
                <a:solidFill>
                  <a:sysClr val="windowText" lastClr="000000"/>
                </a:solidFill>
              </a:rPr>
              <a:t>Walter Scott (1796-1861)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61355" y="4456857"/>
            <a:ext cx="11854182" cy="2370408"/>
            <a:chOff x="225523" y="4456857"/>
            <a:chExt cx="11854182" cy="2370408"/>
          </a:xfrm>
        </p:grpSpPr>
        <p:pic>
          <p:nvPicPr>
            <p:cNvPr id="2050" name="Picture 2" descr="ttps://upload.wikimedia.org/wikipedia/commons/e/e7/CampbellThoma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523" y="4456857"/>
              <a:ext cx="1638370" cy="2370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863893" y="4456857"/>
              <a:ext cx="10215812" cy="23437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</a:pPr>
              <a:r>
                <a:rPr lang="en-US" sz="2200" b="1" dirty="0">
                  <a:solidFill>
                    <a:schemeClr val="bg1"/>
                  </a:solidFill>
                </a:rPr>
                <a:t>August or September of </a:t>
              </a:r>
              <a:r>
                <a:rPr lang="en-US" sz="2200" b="1" dirty="0" smtClean="0">
                  <a:solidFill>
                    <a:schemeClr val="bg1"/>
                  </a:solidFill>
                </a:rPr>
                <a:t>1809 in home of </a:t>
              </a:r>
              <a:r>
                <a:rPr lang="en-US" sz="2200" b="1" dirty="0">
                  <a:solidFill>
                    <a:schemeClr val="bg1"/>
                  </a:solidFill>
                </a:rPr>
                <a:t>Abraham </a:t>
              </a:r>
              <a:r>
                <a:rPr lang="en-US" sz="2200" b="1" dirty="0" smtClean="0">
                  <a:solidFill>
                    <a:schemeClr val="bg1"/>
                  </a:solidFill>
                </a:rPr>
                <a:t>Altars, Thomas Campbell said: </a:t>
              </a:r>
              <a:r>
                <a:rPr lang="en-US" altLang="x-none" sz="2200" b="1" dirty="0">
                  <a:solidFill>
                    <a:schemeClr val="bg1"/>
                  </a:solidFill>
                </a:rPr>
                <a:t>“. . . Not ought anything to be admitted, as a Divine obligation, in their Church constitution and managements, but what is expressly enjoined by the authority of our Lord Jesus Christ and his apostles upon the New Testament Church; either in express terms or by approved precedent . . . Inferences and deductions from Scripture premises, when fairly inferred, may be truly called the doctrine of God’s holy word . . </a:t>
              </a:r>
              <a:r>
                <a:rPr lang="en-US" altLang="x-none" sz="2200" b="1" dirty="0" smtClean="0">
                  <a:solidFill>
                    <a:schemeClr val="bg1"/>
                  </a:solidFill>
                </a:rPr>
                <a:t>. Let </a:t>
              </a:r>
              <a:r>
                <a:rPr lang="en-US" altLang="x-none" sz="2200" b="1" dirty="0">
                  <a:solidFill>
                    <a:schemeClr val="bg1"/>
                  </a:solidFill>
                </a:rPr>
                <a:t>us speak where the Bible speaks and remain silent where the Bible is silent”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3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1" b="18169"/>
          <a:stretch/>
        </p:blipFill>
        <p:spPr>
          <a:xfrm>
            <a:off x="168442" y="16043"/>
            <a:ext cx="11855116" cy="994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442" y="994612"/>
            <a:ext cx="1185511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Binding of Jewish Circumcision on gentile converts to Christ (Acts 15).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Acts 20:28-31; 2 Thess 2:7 (The development of a hierarchy–leading to Catholicism).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In 1831-1832 Alexander Campbell began pushing for cooperation meetings to evangelize the world. He concluded that w/out churches cooperating evangelism would not occur.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/>
              <a:t>This led to the American Christian Missionary Society </a:t>
            </a:r>
            <a:r>
              <a:rPr lang="en-US" sz="2800" b="1" dirty="0" smtClean="0"/>
              <a:t>(1840’s). </a:t>
            </a:r>
            <a:r>
              <a:rPr lang="en-US" sz="2800" b="1" u="sng" dirty="0" smtClean="0"/>
              <a:t>A Departure</a:t>
            </a:r>
            <a:r>
              <a:rPr lang="en-US" sz="2800" b="1" dirty="0" smtClean="0"/>
              <a:t>!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The </a:t>
            </a:r>
            <a:r>
              <a:rPr lang="en-US" sz="2800" b="1" dirty="0"/>
              <a:t>Instrumental Music </a:t>
            </a:r>
            <a:r>
              <a:rPr lang="en-US" sz="2800" b="1" dirty="0" smtClean="0"/>
              <a:t>controversy soon </a:t>
            </a:r>
            <a:r>
              <a:rPr lang="en-US" sz="2800" b="1" u="sng" dirty="0" smtClean="0"/>
              <a:t>divided brethren</a:t>
            </a:r>
            <a:r>
              <a:rPr lang="en-US" sz="2800" b="1" dirty="0"/>
              <a:t>. </a:t>
            </a:r>
            <a:r>
              <a:rPr lang="en-US" sz="2800" b="1" dirty="0" smtClean="0"/>
              <a:t>L.L</a:t>
            </a:r>
            <a:r>
              <a:rPr lang="en-US" sz="2800" b="1" dirty="0"/>
              <a:t>. </a:t>
            </a:r>
            <a:r>
              <a:rPr lang="en-US" sz="2800" b="1" dirty="0" smtClean="0"/>
              <a:t>Pinkerton was </a:t>
            </a:r>
            <a:r>
              <a:rPr lang="en-US" sz="2800" b="1" dirty="0"/>
              <a:t>the preacher at Midway and they began using a small melodeon around 1860. </a:t>
            </a:r>
          </a:p>
        </p:txBody>
      </p:sp>
    </p:spTree>
    <p:extLst>
      <p:ext uri="{BB962C8B-B14F-4D97-AF65-F5344CB8AC3E}">
        <p14:creationId xmlns:p14="http://schemas.microsoft.com/office/powerpoint/2010/main" val="97699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1" b="18169"/>
          <a:stretch/>
        </p:blipFill>
        <p:spPr>
          <a:xfrm>
            <a:off x="168442" y="16043"/>
            <a:ext cx="11855116" cy="994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442" y="994612"/>
            <a:ext cx="11855116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u="sng" dirty="0" smtClean="0"/>
              <a:t>The Departure of Premillennialism</a:t>
            </a:r>
            <a:r>
              <a:rPr lang="en-US" sz="2800" b="1" dirty="0" smtClean="0"/>
              <a:t> began in 1914-1915 when R.H. Boll began teaching it </a:t>
            </a:r>
            <a:r>
              <a:rPr lang="en-US" sz="2800" b="1" dirty="0"/>
              <a:t>in his </a:t>
            </a:r>
            <a:r>
              <a:rPr lang="en-US" sz="2800" b="1" dirty="0" smtClean="0"/>
              <a:t>editorials </a:t>
            </a:r>
            <a:r>
              <a:rPr lang="en-US" sz="2800" b="1" dirty="0"/>
              <a:t>in the </a:t>
            </a:r>
            <a:r>
              <a:rPr lang="en-US" sz="2800" b="1" i="1" dirty="0"/>
              <a:t>Gospel </a:t>
            </a:r>
            <a:r>
              <a:rPr lang="en-US" sz="2800" b="1" i="1" dirty="0" smtClean="0"/>
              <a:t>Advocate</a:t>
            </a:r>
            <a:r>
              <a:rPr lang="en-US" sz="2800" b="1" dirty="0" smtClean="0"/>
              <a:t>. It swept through churches for 20 years, until a </a:t>
            </a:r>
            <a:r>
              <a:rPr lang="en-US" sz="2800" b="1" dirty="0"/>
              <a:t>written debate between Boll and H. Leo Boles (1928</a:t>
            </a:r>
            <a:r>
              <a:rPr lang="en-US" sz="2800" b="1" dirty="0" smtClean="0"/>
              <a:t>) and an oral </a:t>
            </a:r>
            <a:r>
              <a:rPr lang="en-US" sz="2800" b="1" dirty="0"/>
              <a:t>debate </a:t>
            </a:r>
            <a:r>
              <a:rPr lang="en-US" sz="2800" b="1" dirty="0" smtClean="0"/>
              <a:t>(Foy </a:t>
            </a:r>
            <a:r>
              <a:rPr lang="en-US" sz="2800" b="1" dirty="0"/>
              <a:t>E. Wallace and Charles M. </a:t>
            </a:r>
            <a:r>
              <a:rPr lang="en-US" sz="2800" b="1" dirty="0" smtClean="0"/>
              <a:t>Neal, 1933</a:t>
            </a:r>
            <a:r>
              <a:rPr lang="en-US" sz="2800" b="1" dirty="0"/>
              <a:t>). </a:t>
            </a:r>
            <a:endParaRPr lang="en-US" sz="2800" b="1" dirty="0" smtClean="0"/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/>
              <a:t>Church Cooperation, Institutionalism and the Social Gospel </a:t>
            </a:r>
            <a:r>
              <a:rPr lang="en-US" sz="2800" b="1" u="sng" dirty="0" smtClean="0"/>
              <a:t>became divisive departures</a:t>
            </a:r>
            <a:r>
              <a:rPr lang="en-US" sz="2800" b="1" dirty="0" smtClean="0"/>
              <a:t> in the 1940’s, 1950’s and 1960’s.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800" b="1" u="sng" dirty="0">
                <a:ln>
                  <a:solidFill>
                    <a:srgbClr val="C00000"/>
                  </a:solidFill>
                </a:ln>
              </a:rPr>
              <a:t>Church cooperation</a:t>
            </a:r>
            <a:r>
              <a:rPr lang="en-US" sz="2800" b="1" dirty="0"/>
              <a:t>, (</a:t>
            </a:r>
            <a:r>
              <a:rPr lang="en-US" sz="2800" b="1" dirty="0" smtClean="0"/>
              <a:t>sponsoring </a:t>
            </a:r>
            <a:r>
              <a:rPr lang="en-US" sz="2800" b="1" dirty="0"/>
              <a:t>church </a:t>
            </a:r>
            <a:r>
              <a:rPr lang="en-US" sz="2800" b="1" dirty="0" smtClean="0"/>
              <a:t>arrangement). </a:t>
            </a:r>
            <a:r>
              <a:rPr lang="en-US" sz="2800" b="1" dirty="0"/>
              <a:t>A church and its eldership assumes oversight of other churches in all or part of their work. 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800" b="1" u="sng" dirty="0">
                <a:ln>
                  <a:solidFill>
                    <a:srgbClr val="C00000"/>
                  </a:solidFill>
                </a:ln>
              </a:rPr>
              <a:t>Institutionalism</a:t>
            </a:r>
            <a:r>
              <a:rPr lang="en-US" sz="2800" b="1" dirty="0"/>
              <a:t>. The support of human institutions such as orphan homes, colleges, hospitals, etc., from the church treasury. </a:t>
            </a:r>
          </a:p>
          <a:p>
            <a:pPr marL="800100" lvl="1" indent="-342900">
              <a:spcAft>
                <a:spcPts val="1200"/>
              </a:spcAft>
              <a:buFont typeface="Wingdings" charset="2"/>
              <a:buChar char="§"/>
            </a:pPr>
            <a:r>
              <a:rPr lang="en-US" sz="2800" b="1" u="sng" dirty="0">
                <a:ln>
                  <a:solidFill>
                    <a:srgbClr val="C00000"/>
                  </a:solidFill>
                </a:ln>
              </a:rPr>
              <a:t>The social gospel</a:t>
            </a:r>
            <a:r>
              <a:rPr lang="en-US" sz="2800" b="1" dirty="0"/>
              <a:t>. </a:t>
            </a:r>
            <a:r>
              <a:rPr lang="en-US" sz="2800" b="1" dirty="0" smtClean="0"/>
              <a:t>Using </a:t>
            </a:r>
            <a:r>
              <a:rPr lang="en-US" sz="2800" b="1" dirty="0"/>
              <a:t>recreation </a:t>
            </a:r>
            <a:r>
              <a:rPr lang="en-US" sz="2800" b="1" dirty="0" smtClean="0"/>
              <a:t>&amp; unlimited benevolence </a:t>
            </a:r>
            <a:r>
              <a:rPr lang="en-US" sz="2800" b="1" dirty="0"/>
              <a:t>as evangelistic tools. 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875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1" b="18169"/>
          <a:stretch/>
        </p:blipFill>
        <p:spPr>
          <a:xfrm>
            <a:off x="168442" y="16043"/>
            <a:ext cx="11855116" cy="994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442" y="994612"/>
            <a:ext cx="11855116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Throughout history the problem of departures always involved the basic </a:t>
            </a:r>
            <a:r>
              <a:rPr lang="en-US" sz="2800" b="1" dirty="0"/>
              <a:t>approach to Biblical authority. </a:t>
            </a:r>
            <a:endParaRPr lang="en-US" sz="2800" b="1" dirty="0" smtClean="0"/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This is why we must recognize the need for continued restoration (1 Pet 4:11; 2 Ki 23:3).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In this 21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Century—we must continue to preach against the departures of the past, or we will find they are issues that will again arise—leading disciples away.</a:t>
            </a:r>
          </a:p>
          <a:p>
            <a:pPr marL="342900" indent="-342900">
              <a:spcAft>
                <a:spcPts val="1200"/>
              </a:spcAft>
              <a:buFont typeface="Wingdings" charset="2"/>
              <a:buChar char="Ø"/>
            </a:pPr>
            <a:r>
              <a:rPr lang="en-US" sz="2800" b="1" dirty="0" smtClean="0"/>
              <a:t>However, we have current issues and developments leading to modern departures, and we must recognize what we are facing so as to be prepared to </a:t>
            </a:r>
            <a:r>
              <a:rPr lang="en-US" sz="2800" b="1" u="sng" dirty="0" smtClean="0"/>
              <a:t>ASK FOR THE ANCIENT PATHS</a:t>
            </a:r>
            <a:r>
              <a:rPr lang="en-US" sz="2800" b="1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11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7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1551</Words>
  <Application>Microsoft Macintosh PowerPoint</Application>
  <PresentationFormat>Widescreen</PresentationFormat>
  <Paragraphs>86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Gloucester MT Extra Condensed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 Bronger</dc:creator>
  <cp:lastModifiedBy>JR Bronger</cp:lastModifiedBy>
  <cp:revision>73</cp:revision>
  <dcterms:created xsi:type="dcterms:W3CDTF">2017-07-10T19:23:47Z</dcterms:created>
  <dcterms:modified xsi:type="dcterms:W3CDTF">2017-07-27T11:42:16Z</dcterms:modified>
</cp:coreProperties>
</file>