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9" r:id="rId3"/>
    <p:sldId id="258" r:id="rId4"/>
    <p:sldId id="257" r:id="rId5"/>
    <p:sldId id="261" r:id="rId6"/>
    <p:sldId id="260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BD91"/>
    <a:srgbClr val="FFFFFF"/>
    <a:srgbClr val="000000"/>
    <a:srgbClr val="7C7F24"/>
    <a:srgbClr val="254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5"/>
    <p:restoredTop sz="94666"/>
  </p:normalViewPr>
  <p:slideViewPr>
    <p:cSldViewPr snapToGrid="0" snapToObjects="1" showGuides="1">
      <p:cViewPr varScale="1">
        <p:scale>
          <a:sx n="98" d="100"/>
          <a:sy n="98" d="100"/>
        </p:scale>
        <p:origin x="304" y="184"/>
      </p:cViewPr>
      <p:guideLst>
        <p:guide orient="horz" pos="211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593B-6A1F-E944-BF78-904DEAEAAAF6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6C31-69D5-D34B-8A38-19CB1E2C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8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860" y="1131135"/>
            <a:ext cx="8269453" cy="15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Anyone can be Saved (1 Tim 1:15-16)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Sincerity does not equal Truth (Ac 23:1)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59" y="2945421"/>
            <a:ext cx="8269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Must genuinely experience Godly Sorrow (2 Cor 7:10)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60" y="4138751"/>
            <a:ext cx="7572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God can/will use certain “nobodies” (Ac 9:10)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60" y="5365869"/>
            <a:ext cx="5533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See the art of Christian forgiveness (Matt 6:14-15)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 build="p" bldLvl="5"/>
      <p:bldP spid="5" grpId="0" build="p" bldLvl="5"/>
      <p:bldP spid="6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1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40447" y="2322880"/>
            <a:ext cx="4906780" cy="3580467"/>
          </a:xfrm>
          <a:prstGeom prst="rect">
            <a:avLst/>
          </a:prstGeom>
          <a:solidFill>
            <a:srgbClr val="FFFFFF">
              <a:alpha val="70196"/>
            </a:srgb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4000" b="1" dirty="0" smtClean="0"/>
              <a:t>2 Tim 3:12</a:t>
            </a:r>
          </a:p>
          <a:p>
            <a:pPr algn="ctr">
              <a:spcBef>
                <a:spcPts val="800"/>
              </a:spcBef>
            </a:pPr>
            <a:r>
              <a:rPr lang="en-US" sz="4000" b="1" dirty="0" smtClean="0"/>
              <a:t>Acts 12:1-2</a:t>
            </a:r>
          </a:p>
          <a:p>
            <a:pPr algn="ctr">
              <a:spcBef>
                <a:spcPts val="800"/>
              </a:spcBef>
            </a:pPr>
            <a:r>
              <a:rPr lang="en-US" sz="4000" b="1" dirty="0" smtClean="0"/>
              <a:t>Rev 2:13</a:t>
            </a:r>
          </a:p>
          <a:p>
            <a:pPr algn="ctr">
              <a:spcBef>
                <a:spcPts val="800"/>
              </a:spcBef>
            </a:pPr>
            <a:r>
              <a:rPr lang="en-US" sz="4000" b="1" dirty="0" smtClean="0"/>
              <a:t>Rev 6:9</a:t>
            </a:r>
          </a:p>
          <a:p>
            <a:pPr algn="ctr">
              <a:spcBef>
                <a:spcPts val="800"/>
              </a:spcBef>
            </a:pPr>
            <a:r>
              <a:rPr lang="en-US" sz="4000" b="1" dirty="0" smtClean="0"/>
              <a:t>Acts 7:54-60</a:t>
            </a:r>
          </a:p>
        </p:txBody>
      </p:sp>
    </p:spTree>
    <p:extLst>
      <p:ext uri="{BB962C8B-B14F-4D97-AF65-F5344CB8AC3E}">
        <p14:creationId xmlns:p14="http://schemas.microsoft.com/office/powerpoint/2010/main" val="19815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96574" y="3429000"/>
            <a:ext cx="7561941" cy="1292662"/>
            <a:chOff x="449945" y="2200899"/>
            <a:chExt cx="7561941" cy="1292662"/>
          </a:xfrm>
        </p:grpSpPr>
        <p:sp>
          <p:nvSpPr>
            <p:cNvPr id="12" name="Pentagon 11"/>
            <p:cNvSpPr/>
            <p:nvPr/>
          </p:nvSpPr>
          <p:spPr>
            <a:xfrm>
              <a:off x="464458" y="2200899"/>
              <a:ext cx="7547428" cy="1292661"/>
            </a:xfrm>
            <a:prstGeom prst="homePlate">
              <a:avLst/>
            </a:prstGeom>
            <a:solidFill>
              <a:srgbClr val="000000">
                <a:alpha val="50196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945" y="2200899"/>
              <a:ext cx="705394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</a:rPr>
                <a:t>T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hey cast him out of the city and stoned him. And the witnesses laid down their clothes at the feet of a young man named </a:t>
              </a:r>
              <a:r>
                <a:rPr lang="en-US" sz="2600" b="1" u="sng" dirty="0" smtClean="0">
                  <a:ln>
                    <a:solidFill>
                      <a:srgbClr val="C00000"/>
                    </a:solidFill>
                  </a:ln>
                  <a:solidFill>
                    <a:schemeClr val="bg1"/>
                  </a:solidFill>
                </a:rPr>
                <a:t>Saul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. 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" y="0"/>
            <a:ext cx="7723632" cy="829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514" y="2980015"/>
            <a:ext cx="11828972" cy="3877985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i="1" dirty="0" smtClean="0"/>
              <a:t>“I </a:t>
            </a:r>
            <a:r>
              <a:rPr lang="en-US" sz="2400" b="1" i="1" dirty="0"/>
              <a:t>am a Jew from Tarsus, in Cilicia, a citizen of no mean </a:t>
            </a:r>
            <a:r>
              <a:rPr lang="en-US" sz="2400" b="1" i="1" dirty="0" smtClean="0"/>
              <a:t>city . . .” </a:t>
            </a:r>
            <a:r>
              <a:rPr lang="en-US" sz="2400" b="1" dirty="0" smtClean="0"/>
              <a:t>(Ac 21:39).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 smtClean="0"/>
              <a:t>From the tiny tribe of Benjamin (Phil 3:5).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 smtClean="0"/>
              <a:t>Sent to Jerusalem as a youth to study at feet of Gamaliel (Ac 22:3).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 smtClean="0"/>
              <a:t>Belonged to the strict sect of the Pharisees (Phil 3:5).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/>
              <a:t>Rapid Progress, </a:t>
            </a:r>
            <a:r>
              <a:rPr lang="en-US" sz="2400" b="1" i="1" dirty="0" smtClean="0"/>
              <a:t>“And </a:t>
            </a:r>
            <a:r>
              <a:rPr lang="en-US" sz="2400" b="1" i="1" dirty="0"/>
              <a:t>I advanced in Judaism beyond many of my contemporaries in my own nation, being more exceedingly zealous for the traditions of my </a:t>
            </a:r>
            <a:r>
              <a:rPr lang="en-US" sz="2400" b="1" i="1" dirty="0" smtClean="0"/>
              <a:t>fathers” </a:t>
            </a:r>
            <a:r>
              <a:rPr lang="en-US" sz="2400" b="1" dirty="0" smtClean="0"/>
              <a:t>(Gal 1:14).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 smtClean="0"/>
              <a:t>Very Zealous for the Law </a:t>
            </a:r>
            <a:r>
              <a:rPr lang="en-US" sz="2400" b="1" dirty="0"/>
              <a:t>/ Judaism, </a:t>
            </a:r>
            <a:r>
              <a:rPr lang="en-US" sz="2400" b="1" i="1" dirty="0" smtClean="0"/>
              <a:t>“. . . taught </a:t>
            </a:r>
            <a:r>
              <a:rPr lang="en-US" sz="2400" b="1" i="1" dirty="0"/>
              <a:t>according to the strictness of our fathers’ law, and was zealous toward God </a:t>
            </a:r>
            <a:r>
              <a:rPr lang="en-US" sz="2400" b="1" i="1" dirty="0" smtClean="0"/>
              <a:t>. . .” </a:t>
            </a:r>
            <a:r>
              <a:rPr lang="en-US" sz="2400" b="1" dirty="0" smtClean="0"/>
              <a:t>(Ac 22:3).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b="1" dirty="0" smtClean="0"/>
              <a:t>Sincerely believed Christianity was heresy, (Deut 21:22-23; Ac 23:1; Ac 26:9).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71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3" y="0"/>
            <a:ext cx="9521371" cy="1132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482" y="2224669"/>
            <a:ext cx="11856202" cy="4539704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/>
              <a:t>Then Saul, still breathing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threats and murder</a:t>
            </a:r>
            <a:r>
              <a:rPr lang="en-US" sz="2400" b="1" dirty="0"/>
              <a:t> against the disciples of the Lord</a:t>
            </a:r>
            <a:r>
              <a:rPr lang="en-US" sz="2400" b="1" dirty="0" smtClean="0"/>
              <a:t>, (Ac 9:1).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/>
              <a:t>As for Saul, he made havoc of the church, entering every house, and dragging off men and women,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committing them to </a:t>
            </a:r>
            <a:r>
              <a:rPr lang="en-US" sz="2400" b="1" u="sng" dirty="0" smtClean="0">
                <a:ln>
                  <a:solidFill>
                    <a:srgbClr val="C00000"/>
                  </a:solidFill>
                </a:ln>
              </a:rPr>
              <a:t>prison</a:t>
            </a:r>
            <a:r>
              <a:rPr lang="en-US" sz="2400" b="1" dirty="0" smtClean="0"/>
              <a:t>, (Ac 8:3).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/>
              <a:t>I persecuted this Way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to the death</a:t>
            </a:r>
            <a:r>
              <a:rPr lang="en-US" sz="2400" b="1" dirty="0"/>
              <a:t>, binding and delivering into prisons both men and women</a:t>
            </a:r>
            <a:r>
              <a:rPr lang="en-US" sz="2400" b="1" dirty="0" smtClean="0"/>
              <a:t>, (Ac 22:4).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/>
              <a:t>And when the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blood of Your martyr Stephen</a:t>
            </a:r>
            <a:r>
              <a:rPr lang="en-US" sz="2400" b="1" dirty="0"/>
              <a:t> was shed, I also was standing by consenting to his death</a:t>
            </a:r>
            <a:r>
              <a:rPr lang="en-US" sz="2400" b="1" dirty="0" smtClean="0"/>
              <a:t>, </a:t>
            </a:r>
            <a:r>
              <a:rPr lang="en-US" sz="2400" b="1" dirty="0"/>
              <a:t>and guarding the clothes of those who were killing </a:t>
            </a:r>
            <a:r>
              <a:rPr lang="en-US" sz="2400" b="1" dirty="0" smtClean="0"/>
              <a:t>him, (Ac 22:20).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 smtClean="0"/>
              <a:t>. . . and </a:t>
            </a:r>
            <a:r>
              <a:rPr lang="en-US" sz="2400" b="1" dirty="0"/>
              <a:t>when they were put to death,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I cast my vote against them</a:t>
            </a:r>
            <a:r>
              <a:rPr lang="en-US" sz="2400" b="1" dirty="0"/>
              <a:t>. </a:t>
            </a:r>
            <a:r>
              <a:rPr lang="en-US" sz="2400" b="1" dirty="0" smtClean="0"/>
              <a:t>And </a:t>
            </a:r>
            <a:r>
              <a:rPr lang="en-US" sz="2400" b="1" dirty="0"/>
              <a:t>I punished them often in every synagogue and compelled them to blaspheme; and being exceedingly enraged against them,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I persecuted them even to foreign </a:t>
            </a:r>
            <a:r>
              <a:rPr lang="en-US" sz="2400" b="1" u="sng" dirty="0" smtClean="0">
                <a:ln>
                  <a:solidFill>
                    <a:srgbClr val="C00000"/>
                  </a:solidFill>
                </a:ln>
              </a:rPr>
              <a:t>cities</a:t>
            </a:r>
            <a:r>
              <a:rPr lang="en-US" sz="2400" b="1" dirty="0" smtClean="0"/>
              <a:t>, (Ac 26:10-11)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400" b="1" dirty="0"/>
              <a:t>I persecuted the church of God beyond measure and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tried to destroy </a:t>
            </a:r>
            <a:r>
              <a:rPr lang="en-US" sz="2400" b="1" u="sng" dirty="0" smtClean="0">
                <a:ln>
                  <a:solidFill>
                    <a:srgbClr val="C00000"/>
                  </a:solidFill>
                </a:ln>
              </a:rPr>
              <a:t>it</a:t>
            </a:r>
            <a:r>
              <a:rPr lang="en-US" sz="2400" b="1" dirty="0" smtClean="0"/>
              <a:t>, (Gal 1:13).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50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6" y="-1"/>
            <a:ext cx="11623729" cy="1286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35" y="3368739"/>
            <a:ext cx="11623729" cy="2015936"/>
          </a:xfrm>
          <a:prstGeom prst="rect">
            <a:avLst/>
          </a:prstGeom>
          <a:solidFill>
            <a:srgbClr val="FFFFFF">
              <a:alpha val="12157"/>
            </a:srgbClr>
          </a:solidFill>
          <a:effectLst>
            <a:glow rad="1714500">
              <a:schemeClr val="bg1">
                <a:alpha val="9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As he journeyed he came near Damascus, and suddenly a light shone around him from heaven. </a:t>
            </a:r>
            <a:r>
              <a:rPr lang="en-US" sz="2400" b="1" dirty="0" smtClean="0"/>
              <a:t>Then </a:t>
            </a:r>
            <a:r>
              <a:rPr lang="en-US" sz="2400" b="1" dirty="0"/>
              <a:t>he fell to the ground, and heard a voice saying to him, </a:t>
            </a:r>
            <a:r>
              <a:rPr lang="en-US" sz="2400" b="1" dirty="0" smtClean="0">
                <a:ln>
                  <a:solidFill>
                    <a:srgbClr val="C00000"/>
                  </a:solidFill>
                </a:ln>
              </a:rPr>
              <a:t>Saul</a:t>
            </a:r>
            <a:r>
              <a:rPr lang="en-US" sz="2400" b="1" dirty="0">
                <a:ln>
                  <a:solidFill>
                    <a:srgbClr val="C00000"/>
                  </a:solidFill>
                </a:ln>
              </a:rPr>
              <a:t>, Saul, why are you persecuting Me</a:t>
            </a:r>
            <a:r>
              <a:rPr lang="en-US" sz="2400" b="1" dirty="0" smtClean="0"/>
              <a:t>? (Ac 9:3-4)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And he said, w</a:t>
            </a:r>
            <a:r>
              <a:rPr lang="en-US" sz="2400" b="1" dirty="0" smtClean="0"/>
              <a:t>ho </a:t>
            </a:r>
            <a:r>
              <a:rPr lang="en-US" sz="2400" b="1" dirty="0"/>
              <a:t>are You, </a:t>
            </a:r>
            <a:r>
              <a:rPr lang="en-US" sz="2400" b="1" dirty="0" smtClean="0"/>
              <a:t>Lord? Then </a:t>
            </a:r>
            <a:r>
              <a:rPr lang="en-US" sz="2400" b="1" dirty="0"/>
              <a:t>the Lord said, </a:t>
            </a:r>
            <a:r>
              <a:rPr lang="en-US" sz="2400" b="1" dirty="0" smtClean="0">
                <a:ln>
                  <a:solidFill>
                    <a:srgbClr val="C00000"/>
                  </a:solidFill>
                </a:ln>
              </a:rPr>
              <a:t>I </a:t>
            </a:r>
            <a:r>
              <a:rPr lang="en-US" sz="2400" b="1" dirty="0">
                <a:ln>
                  <a:solidFill>
                    <a:srgbClr val="C00000"/>
                  </a:solidFill>
                </a:ln>
              </a:rPr>
              <a:t>am Jesus, whom you are persecuting</a:t>
            </a:r>
            <a:r>
              <a:rPr lang="en-US" sz="2400" b="1" dirty="0" smtClean="0"/>
              <a:t>. </a:t>
            </a:r>
            <a:r>
              <a:rPr lang="en-US" sz="2400" b="1" dirty="0"/>
              <a:t>It is hard for you to kick against the goads</a:t>
            </a:r>
            <a:r>
              <a:rPr lang="en-US" sz="2400" b="1" dirty="0" smtClean="0"/>
              <a:t>. (Ac 9:5)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4486" y="3365830"/>
            <a:ext cx="11623729" cy="830997"/>
          </a:xfrm>
          <a:prstGeom prst="rect">
            <a:avLst/>
          </a:prstGeom>
          <a:solidFill>
            <a:srgbClr val="FFFFFF">
              <a:alpha val="12157"/>
            </a:srgbClr>
          </a:solidFill>
          <a:effectLst>
            <a:glow rad="1714500">
              <a:schemeClr val="bg1">
                <a:alpha val="9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So he, trembling and astonished, said, </a:t>
            </a:r>
            <a:r>
              <a:rPr lang="en-US" sz="2400" b="1" dirty="0" smtClean="0"/>
              <a:t>Lord</a:t>
            </a:r>
            <a:r>
              <a:rPr lang="en-US" sz="2400" b="1" dirty="0"/>
              <a:t>, what do You want me to </a:t>
            </a:r>
            <a:r>
              <a:rPr lang="en-US" sz="2400" b="1" dirty="0" smtClean="0"/>
              <a:t>do? Then </a:t>
            </a:r>
            <a:r>
              <a:rPr lang="en-US" sz="2400" b="1" dirty="0"/>
              <a:t>the Lord said to him, a</a:t>
            </a:r>
            <a:r>
              <a:rPr lang="en-US" sz="2400" b="1" dirty="0" smtClean="0"/>
              <a:t>rise </a:t>
            </a:r>
            <a:r>
              <a:rPr lang="en-US" sz="2400" b="1" dirty="0"/>
              <a:t>and go into the city, and </a:t>
            </a:r>
            <a:r>
              <a:rPr lang="en-US" sz="2400" b="1" u="sng" dirty="0">
                <a:ln>
                  <a:solidFill>
                    <a:srgbClr val="C00000"/>
                  </a:solidFill>
                </a:ln>
              </a:rPr>
              <a:t>you will be told what you must do</a:t>
            </a:r>
            <a:r>
              <a:rPr lang="en-US" sz="2400" b="1" dirty="0" smtClean="0"/>
              <a:t>. (Ac 9:6)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" y="5508571"/>
            <a:ext cx="9845040" cy="134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543" y="3161654"/>
            <a:ext cx="11809709" cy="2677656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Then a certain Ananias, a devout man according to the law, having a good testimony with all the Jews who dwelt </a:t>
            </a:r>
            <a:r>
              <a:rPr lang="en-US" sz="2400" b="1" dirty="0" smtClean="0">
                <a:solidFill>
                  <a:schemeClr val="bg1"/>
                </a:solidFill>
              </a:rPr>
              <a:t>there, came </a:t>
            </a:r>
            <a:r>
              <a:rPr lang="en-US" sz="2400" b="1" dirty="0">
                <a:solidFill>
                  <a:schemeClr val="bg1"/>
                </a:solidFill>
              </a:rPr>
              <a:t>to me; and he stood and said to me, </a:t>
            </a:r>
            <a:r>
              <a:rPr lang="en-US" sz="2400" b="1" dirty="0" smtClean="0">
                <a:solidFill>
                  <a:schemeClr val="bg1"/>
                </a:solidFill>
              </a:rPr>
              <a:t> brother </a:t>
            </a:r>
            <a:r>
              <a:rPr lang="en-US" sz="2400" b="1" dirty="0">
                <a:solidFill>
                  <a:schemeClr val="bg1"/>
                </a:solidFill>
              </a:rPr>
              <a:t>Saul, receive your sight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>
                <a:solidFill>
                  <a:schemeClr val="bg1"/>
                </a:solidFill>
              </a:rPr>
              <a:t>And at that same hour I looked up at him. </a:t>
            </a:r>
            <a:r>
              <a:rPr lang="en-US" sz="2400" b="1" dirty="0" smtClean="0">
                <a:solidFill>
                  <a:schemeClr val="bg1"/>
                </a:solidFill>
              </a:rPr>
              <a:t>Then </a:t>
            </a:r>
            <a:r>
              <a:rPr lang="en-US" sz="2400" b="1" dirty="0">
                <a:solidFill>
                  <a:schemeClr val="bg1"/>
                </a:solidFill>
              </a:rPr>
              <a:t>he said, t</a:t>
            </a:r>
            <a:r>
              <a:rPr lang="en-US" sz="2400" b="1" dirty="0" smtClean="0">
                <a:solidFill>
                  <a:schemeClr val="bg1"/>
                </a:solidFill>
              </a:rPr>
              <a:t>he </a:t>
            </a:r>
            <a:r>
              <a:rPr lang="en-US" sz="2400" b="1" dirty="0">
                <a:solidFill>
                  <a:schemeClr val="bg1"/>
                </a:solidFill>
              </a:rPr>
              <a:t>God of our fathers has chosen you that you should know His will, and see the Just One, and hear the voice of His mouth. </a:t>
            </a:r>
            <a:r>
              <a:rPr lang="en-US" sz="2400" b="1" dirty="0" smtClean="0">
                <a:solidFill>
                  <a:schemeClr val="bg1"/>
                </a:solidFill>
              </a:rPr>
              <a:t>For </a:t>
            </a:r>
            <a:r>
              <a:rPr lang="en-US" sz="2400" b="1" dirty="0">
                <a:solidFill>
                  <a:schemeClr val="bg1"/>
                </a:solidFill>
              </a:rPr>
              <a:t>you will be His witness to all men of what you have seen and heard. </a:t>
            </a:r>
            <a:r>
              <a:rPr lang="en-US" sz="2400" b="1" dirty="0" smtClean="0">
                <a:solidFill>
                  <a:schemeClr val="bg1"/>
                </a:solidFill>
              </a:rPr>
              <a:t>And </a:t>
            </a:r>
            <a:r>
              <a:rPr lang="en-US" sz="2400" b="1" dirty="0">
                <a:solidFill>
                  <a:schemeClr val="bg1"/>
                </a:solidFill>
              </a:rPr>
              <a:t>now why are you waiting? Arise and be baptized, and wash away your sins, calling on the name of the Lord</a:t>
            </a:r>
            <a:r>
              <a:rPr lang="en-US" sz="2400" b="1" dirty="0" smtClean="0">
                <a:solidFill>
                  <a:schemeClr val="bg1"/>
                </a:solidFill>
              </a:rPr>
              <a:t>. (Ac 22:13-16)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679</Words>
  <Application>Microsoft Macintosh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39</cp:revision>
  <dcterms:created xsi:type="dcterms:W3CDTF">2017-06-29T16:02:26Z</dcterms:created>
  <dcterms:modified xsi:type="dcterms:W3CDTF">2017-07-25T02:04:33Z</dcterms:modified>
</cp:coreProperties>
</file>