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323" r:id="rId2"/>
    <p:sldId id="267" r:id="rId3"/>
    <p:sldId id="275" r:id="rId4"/>
    <p:sldId id="257" r:id="rId5"/>
    <p:sldId id="270" r:id="rId6"/>
    <p:sldId id="272" r:id="rId7"/>
    <p:sldId id="273" r:id="rId8"/>
    <p:sldId id="357" r:id="rId9"/>
    <p:sldId id="358" r:id="rId10"/>
    <p:sldId id="333" r:id="rId11"/>
    <p:sldId id="334" r:id="rId12"/>
    <p:sldId id="335" r:id="rId13"/>
    <p:sldId id="336" r:id="rId14"/>
    <p:sldId id="337" r:id="rId15"/>
    <p:sldId id="338" r:id="rId16"/>
    <p:sldId id="339" r:id="rId17"/>
    <p:sldId id="340" r:id="rId18"/>
    <p:sldId id="341" r:id="rId19"/>
    <p:sldId id="342" r:id="rId20"/>
    <p:sldId id="343" r:id="rId21"/>
    <p:sldId id="359" r:id="rId22"/>
    <p:sldId id="302" r:id="rId23"/>
    <p:sldId id="310" r:id="rId24"/>
    <p:sldId id="303" r:id="rId25"/>
    <p:sldId id="312" r:id="rId26"/>
    <p:sldId id="304" r:id="rId27"/>
    <p:sldId id="311" r:id="rId28"/>
    <p:sldId id="320" r:id="rId29"/>
    <p:sldId id="305" r:id="rId30"/>
    <p:sldId id="314" r:id="rId31"/>
    <p:sldId id="313" r:id="rId32"/>
    <p:sldId id="321" r:id="rId33"/>
    <p:sldId id="306" r:id="rId34"/>
    <p:sldId id="315" r:id="rId35"/>
    <p:sldId id="316" r:id="rId36"/>
    <p:sldId id="317" r:id="rId37"/>
    <p:sldId id="319" r:id="rId38"/>
    <p:sldId id="307" r:id="rId39"/>
    <p:sldId id="309" r:id="rId40"/>
    <p:sldId id="361" r:id="rId41"/>
    <p:sldId id="346" r:id="rId42"/>
    <p:sldId id="347" r:id="rId43"/>
    <p:sldId id="348" r:id="rId44"/>
    <p:sldId id="349" r:id="rId45"/>
    <p:sldId id="350" r:id="rId46"/>
    <p:sldId id="351" r:id="rId47"/>
    <p:sldId id="352" r:id="rId48"/>
    <p:sldId id="353" r:id="rId49"/>
    <p:sldId id="354" r:id="rId50"/>
    <p:sldId id="360"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p:restoredTop sz="94686"/>
  </p:normalViewPr>
  <p:slideViewPr>
    <p:cSldViewPr>
      <p:cViewPr varScale="1">
        <p:scale>
          <a:sx n="84" d="100"/>
          <a:sy n="84" d="100"/>
        </p:scale>
        <p:origin x="200" y="7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2E80E-5C37-CB45-ABE1-C423034D16AF}" type="datetimeFigureOut">
              <a:rPr lang="en-US" smtClean="0"/>
              <a:t>7/27/17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3BD121-2D33-FA4D-AF9D-881E77A5EE8D}" type="slidenum">
              <a:rPr lang="en-US" smtClean="0"/>
              <a:t>‹#›</a:t>
            </a:fld>
            <a:endParaRPr lang="en-US"/>
          </a:p>
        </p:txBody>
      </p:sp>
    </p:spTree>
    <p:extLst>
      <p:ext uri="{BB962C8B-B14F-4D97-AF65-F5344CB8AC3E}">
        <p14:creationId xmlns:p14="http://schemas.microsoft.com/office/powerpoint/2010/main" val="66985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AC71495E-880A-4FA6-81C4-ED27452A3AD9}" type="datetimeFigureOut">
              <a:rPr lang="en-US" smtClean="0"/>
              <a:pPr/>
              <a:t>7/27/17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1495E-880A-4FA6-81C4-ED27452A3AD9}" type="datetimeFigureOut">
              <a:rPr lang="en-US" smtClean="0"/>
              <a:pPr/>
              <a:t>7/27/17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1495E-880A-4FA6-81C4-ED27452A3AD9}" type="datetimeFigureOut">
              <a:rPr lang="en-US" smtClean="0"/>
              <a:pPr/>
              <a:t>7/27/17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71495E-880A-4FA6-81C4-ED27452A3AD9}" type="datetimeFigureOut">
              <a:rPr lang="en-US" smtClean="0"/>
              <a:pPr/>
              <a:t>7/27/17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AC71495E-880A-4FA6-81C4-ED27452A3AD9}" type="datetimeFigureOut">
              <a:rPr lang="en-US" smtClean="0"/>
              <a:pPr/>
              <a:t>7/27/17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71495E-880A-4FA6-81C4-ED27452A3AD9}" type="datetimeFigureOut">
              <a:rPr lang="en-US" smtClean="0"/>
              <a:pPr/>
              <a:t>7/27/17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71495E-880A-4FA6-81C4-ED27452A3AD9}" type="datetimeFigureOut">
              <a:rPr lang="en-US" smtClean="0"/>
              <a:pPr/>
              <a:t>7/27/17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71495E-880A-4FA6-81C4-ED27452A3AD9}" type="datetimeFigureOut">
              <a:rPr lang="en-US" smtClean="0"/>
              <a:pPr/>
              <a:t>7/27/17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1495E-880A-4FA6-81C4-ED27452A3AD9}" type="datetimeFigureOut">
              <a:rPr lang="en-US" smtClean="0"/>
              <a:pPr/>
              <a:t>7/27/17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71495E-880A-4FA6-81C4-ED27452A3AD9}" type="datetimeFigureOut">
              <a:rPr lang="en-US" smtClean="0"/>
              <a:pPr/>
              <a:t>7/27/17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40884-9260-4045-A257-5B08676249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AC71495E-880A-4FA6-81C4-ED27452A3AD9}" type="datetimeFigureOut">
              <a:rPr lang="en-US" smtClean="0"/>
              <a:pPr/>
              <a:t>7/27/17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B2040884-9260-4045-A257-5B08676249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AC71495E-880A-4FA6-81C4-ED27452A3AD9}" type="datetimeFigureOut">
              <a:rPr lang="en-US" smtClean="0"/>
              <a:pPr/>
              <a:t>7/27/17</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B2040884-9260-4045-A257-5B086762491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 What Authority…?</a:t>
            </a:r>
            <a:endParaRPr lang="en-US" dirty="0"/>
          </a:p>
        </p:txBody>
      </p:sp>
      <p:sp>
        <p:nvSpPr>
          <p:cNvPr id="3" name="Subtitle 2"/>
          <p:cNvSpPr>
            <a:spLocks noGrp="1"/>
          </p:cNvSpPr>
          <p:nvPr>
            <p:ph type="subTitle" idx="1"/>
          </p:nvPr>
        </p:nvSpPr>
        <p:spPr/>
        <p:txBody>
          <a:bodyPr/>
          <a:lstStyle/>
          <a:p>
            <a:r>
              <a:rPr lang="en-US" dirty="0" smtClean="0"/>
              <a:t>Matthew 21:23-27</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1:13</a:t>
            </a:r>
            <a:endParaRPr lang="en-US" dirty="0"/>
          </a:p>
        </p:txBody>
      </p:sp>
      <p:sp>
        <p:nvSpPr>
          <p:cNvPr id="3" name="Content Placeholder 2"/>
          <p:cNvSpPr>
            <a:spLocks noGrp="1"/>
          </p:cNvSpPr>
          <p:nvPr>
            <p:ph idx="1"/>
          </p:nvPr>
        </p:nvSpPr>
        <p:spPr/>
        <p:txBody>
          <a:bodyPr/>
          <a:lstStyle/>
          <a:p>
            <a:r>
              <a:rPr lang="en-US" dirty="0" smtClean="0"/>
              <a:t>Hold fast the pattern of sound words which you have heard from me, in faith and love which are in Christ Jesus. </a:t>
            </a:r>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1:13</a:t>
            </a:r>
            <a:endParaRPr lang="en-US" dirty="0"/>
          </a:p>
        </p:txBody>
      </p:sp>
      <p:sp>
        <p:nvSpPr>
          <p:cNvPr id="3" name="Content Placeholder 2"/>
          <p:cNvSpPr>
            <a:spLocks noGrp="1"/>
          </p:cNvSpPr>
          <p:nvPr>
            <p:ph idx="1"/>
          </p:nvPr>
        </p:nvSpPr>
        <p:spPr/>
        <p:txBody>
          <a:bodyPr/>
          <a:lstStyle/>
          <a:p>
            <a:r>
              <a:rPr lang="en-US" dirty="0" smtClean="0"/>
              <a:t>Hold fast the pattern of sound words which you have heard from me, in faith and love which are in Christ Jesus. </a:t>
            </a:r>
          </a:p>
        </p:txBody>
      </p:sp>
      <p:sp>
        <p:nvSpPr>
          <p:cNvPr id="4" name="Oval 3"/>
          <p:cNvSpPr/>
          <p:nvPr/>
        </p:nvSpPr>
        <p:spPr>
          <a:xfrm>
            <a:off x="2895600" y="2133600"/>
            <a:ext cx="1295400" cy="762000"/>
          </a:xfrm>
          <a:prstGeom prst="ellipse">
            <a:avLst/>
          </a:prstGeom>
          <a:noFill/>
          <a:ln w="571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rot="19835050">
            <a:off x="4026511" y="1309700"/>
            <a:ext cx="2135687" cy="8216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9829153">
            <a:off x="4318591" y="1345239"/>
            <a:ext cx="1828800" cy="523220"/>
          </a:xfrm>
          <a:prstGeom prst="rect">
            <a:avLst/>
          </a:prstGeom>
          <a:noFill/>
        </p:spPr>
        <p:txBody>
          <a:bodyPr wrap="square" rtlCol="0">
            <a:spAutoFit/>
          </a:bodyPr>
          <a:lstStyle/>
          <a:p>
            <a:pPr algn="ctr"/>
            <a:r>
              <a:rPr lang="en-US" sz="2800" b="1" dirty="0" smtClean="0"/>
              <a:t>Notice</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2" presetClass="entr" presetSubtype="3"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1+#ppt_w/2"/>
                                          </p:val>
                                        </p:tav>
                                        <p:tav tm="100000">
                                          <p:val>
                                            <p:strVal val="#ppt_x"/>
                                          </p:val>
                                        </p:tav>
                                      </p:tavLst>
                                    </p:anim>
                                    <p:anim calcmode="lin" valueType="num">
                                      <p:cBhvr additive="base">
                                        <p:cTn id="11" dur="500" fill="hold"/>
                                        <p:tgtEl>
                                          <p:spTgt spid="5"/>
                                        </p:tgtEl>
                                        <p:attrNameLst>
                                          <p:attrName>ppt_y</p:attrName>
                                        </p:attrNameLst>
                                      </p:cBhvr>
                                      <p:tavLst>
                                        <p:tav tm="0">
                                          <p:val>
                                            <p:strVal val="0-#ppt_h/2"/>
                                          </p:val>
                                        </p:tav>
                                        <p:tav tm="100000">
                                          <p:val>
                                            <p:strVal val="#ppt_y"/>
                                          </p:val>
                                        </p:tav>
                                      </p:tavLst>
                                    </p:anim>
                                  </p:childTnLst>
                                </p:cTn>
                              </p:par>
                              <p:par>
                                <p:cTn id="12" presetID="2" presetClass="entr" presetSubtype="3"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1+#ppt_w/2"/>
                                          </p:val>
                                        </p:tav>
                                        <p:tav tm="100000">
                                          <p:val>
                                            <p:strVal val="#ppt_x"/>
                                          </p:val>
                                        </p:tav>
                                      </p:tavLst>
                                    </p:anim>
                                    <p:anim calcmode="lin" valueType="num">
                                      <p:cBhvr additive="base">
                                        <p:cTn id="15"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1:13</a:t>
            </a:r>
            <a:endParaRPr lang="en-US" dirty="0"/>
          </a:p>
        </p:txBody>
      </p:sp>
      <p:sp>
        <p:nvSpPr>
          <p:cNvPr id="3" name="Content Placeholder 2"/>
          <p:cNvSpPr>
            <a:spLocks noGrp="1"/>
          </p:cNvSpPr>
          <p:nvPr>
            <p:ph idx="1"/>
          </p:nvPr>
        </p:nvSpPr>
        <p:spPr/>
        <p:txBody>
          <a:bodyPr/>
          <a:lstStyle/>
          <a:p>
            <a:r>
              <a:rPr lang="en-US" u="sng" dirty="0" smtClean="0">
                <a:solidFill>
                  <a:schemeClr val="tx2">
                    <a:lumMod val="75000"/>
                  </a:schemeClr>
                </a:solidFill>
              </a:rPr>
              <a:t>Hold fast </a:t>
            </a:r>
            <a:r>
              <a:rPr lang="en-US" dirty="0" smtClean="0">
                <a:solidFill>
                  <a:schemeClr val="tx2">
                    <a:lumMod val="75000"/>
                  </a:schemeClr>
                </a:solidFill>
              </a:rPr>
              <a:t>the pattern </a:t>
            </a:r>
            <a:r>
              <a:rPr lang="en-US" dirty="0" smtClean="0"/>
              <a:t>of sound words which you have heard from me, in faith and love which are in Christ Jesus. </a:t>
            </a:r>
          </a:p>
        </p:txBody>
      </p:sp>
      <p:sp>
        <p:nvSpPr>
          <p:cNvPr id="4" name="Oval 3"/>
          <p:cNvSpPr/>
          <p:nvPr/>
        </p:nvSpPr>
        <p:spPr>
          <a:xfrm>
            <a:off x="2895600" y="2133600"/>
            <a:ext cx="1295400" cy="762000"/>
          </a:xfrm>
          <a:prstGeom prst="ellipse">
            <a:avLst/>
          </a:prstGeom>
          <a:noFill/>
          <a:ln w="571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rot="19835050">
            <a:off x="4026511" y="1309700"/>
            <a:ext cx="2135687" cy="8216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9829153">
            <a:off x="4318591" y="1345239"/>
            <a:ext cx="1828800" cy="523220"/>
          </a:xfrm>
          <a:prstGeom prst="rect">
            <a:avLst/>
          </a:prstGeom>
          <a:noFill/>
        </p:spPr>
        <p:txBody>
          <a:bodyPr wrap="square" rtlCol="0">
            <a:spAutoFit/>
          </a:bodyPr>
          <a:lstStyle/>
          <a:p>
            <a:pPr algn="ctr"/>
            <a:r>
              <a:rPr lang="en-US" sz="2800" b="1" dirty="0" smtClean="0"/>
              <a:t>Notice</a:t>
            </a:r>
            <a:endParaRPr lang="en-US"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Fast The Pattern”</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a Pattern </a:t>
            </a:r>
            <a:r>
              <a:rPr lang="en-US" dirty="0" smtClean="0">
                <a:solidFill>
                  <a:schemeClr val="tx2">
                    <a:lumMod val="90000"/>
                  </a:schemeClr>
                </a:solidFill>
              </a:rPr>
              <a:t>(2Tim.1:13)</a:t>
            </a:r>
          </a:p>
          <a:p>
            <a:pPr lvl="1"/>
            <a:r>
              <a:rPr lang="en-US" dirty="0" smtClean="0">
                <a:solidFill>
                  <a:schemeClr val="tx2">
                    <a:lumMod val="75000"/>
                  </a:schemeClr>
                </a:solidFill>
              </a:rPr>
              <a:t>(2 Timothy 1:13) </a:t>
            </a:r>
            <a:r>
              <a:rPr lang="en-US" dirty="0" smtClean="0"/>
              <a:t>Hold fast the pattern of sound words which you have heard from me, in faith and love which are in Christ Jesus. </a:t>
            </a:r>
          </a:p>
          <a:p>
            <a:pPr lvl="1"/>
            <a:endParaRPr lang="en-US" dirty="0" smtClean="0">
              <a:solidFill>
                <a:schemeClr val="tx2">
                  <a:lumMod val="75000"/>
                </a:schemeClr>
              </a:solidFill>
            </a:endParaRPr>
          </a:p>
          <a:p>
            <a:pPr lvl="1"/>
            <a:r>
              <a:rPr lang="en-US" dirty="0" smtClean="0">
                <a:solidFill>
                  <a:schemeClr val="tx2">
                    <a:lumMod val="75000"/>
                  </a:schemeClr>
                </a:solidFill>
              </a:rPr>
              <a:t>(Hebrews 8:5) </a:t>
            </a:r>
            <a:r>
              <a:rPr lang="en-US" dirty="0" smtClean="0"/>
              <a:t>who serve the copy and shadow of the heavenly things, as Moses was divinely instructed when he was about to make the tabernacle. For He said, "See that you make all things according to the pattern shown you on the mountain." </a:t>
            </a:r>
          </a:p>
          <a:p>
            <a:pPr lvl="1"/>
            <a:endParaRPr lang="en-US" dirty="0"/>
          </a:p>
        </p:txBody>
      </p:sp>
      <p:sp>
        <p:nvSpPr>
          <p:cNvPr id="6" name="Oval 5"/>
          <p:cNvSpPr/>
          <p:nvPr/>
        </p:nvSpPr>
        <p:spPr>
          <a:xfrm>
            <a:off x="1066800" y="5562600"/>
            <a:ext cx="1219200" cy="609600"/>
          </a:xfrm>
          <a:prstGeom prst="ellipse">
            <a:avLst/>
          </a:prstGeom>
          <a:noFill/>
          <a:ln w="571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844865">
            <a:off x="229839" y="5205977"/>
            <a:ext cx="838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9709959">
            <a:off x="6188397" y="1922298"/>
            <a:ext cx="1447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05400" y="2514600"/>
            <a:ext cx="1219200" cy="762000"/>
          </a:xfrm>
          <a:prstGeom prst="ellipse">
            <a:avLst/>
          </a:prstGeom>
          <a:noFill/>
          <a:ln w="571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par>
                                <p:cTn id="16" presetID="2" presetClass="entr" presetSubtype="3"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dissolve">
                                      <p:cBhvr>
                                        <p:cTn id="29" dur="500"/>
                                        <p:tgtEl>
                                          <p:spTgt spid="6"/>
                                        </p:tgtEl>
                                      </p:cBhvr>
                                    </p:animEffect>
                                  </p:childTnLst>
                                </p:cTn>
                              </p:par>
                              <p:par>
                                <p:cTn id="30" presetID="2" presetClass="entr" presetSubtype="8"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0-#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Fast The Pattern”</a:t>
            </a:r>
            <a:endParaRPr lang="en-US" dirty="0"/>
          </a:p>
        </p:txBody>
      </p:sp>
      <p:sp>
        <p:nvSpPr>
          <p:cNvPr id="3" name="Content Placeholder 2"/>
          <p:cNvSpPr>
            <a:spLocks noGrp="1"/>
          </p:cNvSpPr>
          <p:nvPr>
            <p:ph idx="1"/>
          </p:nvPr>
        </p:nvSpPr>
        <p:spPr/>
        <p:txBody>
          <a:bodyPr/>
          <a:lstStyle/>
          <a:p>
            <a:r>
              <a:rPr lang="en-US" dirty="0" smtClean="0">
                <a:solidFill>
                  <a:schemeClr val="bg2">
                    <a:lumMod val="40000"/>
                    <a:lumOff val="60000"/>
                  </a:schemeClr>
                </a:solidFill>
              </a:rPr>
              <a:t>There Is a Pattern</a:t>
            </a:r>
          </a:p>
          <a:p>
            <a:r>
              <a:rPr lang="en-US" dirty="0" smtClean="0"/>
              <a:t>He told us What this Pattern Is</a:t>
            </a:r>
          </a:p>
          <a:p>
            <a:pPr lvl="1"/>
            <a:r>
              <a:rPr lang="en-US" dirty="0" smtClean="0">
                <a:solidFill>
                  <a:schemeClr val="tx2">
                    <a:lumMod val="90000"/>
                  </a:schemeClr>
                </a:solidFill>
              </a:rPr>
              <a:t>(2 Timothy 1:13) </a:t>
            </a:r>
            <a:r>
              <a:rPr lang="en-US" i="1" dirty="0" smtClean="0"/>
              <a:t>Hold fast the pattern of </a:t>
            </a:r>
            <a:r>
              <a:rPr lang="en-US" i="1" u="sng" dirty="0" smtClean="0">
                <a:solidFill>
                  <a:schemeClr val="tx2">
                    <a:lumMod val="50000"/>
                  </a:schemeClr>
                </a:solidFill>
              </a:rPr>
              <a:t>sound words </a:t>
            </a:r>
            <a:r>
              <a:rPr lang="en-US" i="1" dirty="0" smtClean="0"/>
              <a:t>which you have heard from me, in faith and love which are in Christ Jesus.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Fast The Pattern”</a:t>
            </a:r>
            <a:endParaRPr lang="en-US" dirty="0"/>
          </a:p>
        </p:txBody>
      </p:sp>
      <p:sp>
        <p:nvSpPr>
          <p:cNvPr id="3" name="Content Placeholder 2"/>
          <p:cNvSpPr>
            <a:spLocks noGrp="1"/>
          </p:cNvSpPr>
          <p:nvPr>
            <p:ph idx="1"/>
          </p:nvPr>
        </p:nvSpPr>
        <p:spPr/>
        <p:txBody>
          <a:bodyPr/>
          <a:lstStyle/>
          <a:p>
            <a:r>
              <a:rPr lang="en-US" dirty="0" smtClean="0">
                <a:solidFill>
                  <a:schemeClr val="bg2">
                    <a:lumMod val="40000"/>
                    <a:lumOff val="60000"/>
                  </a:schemeClr>
                </a:solidFill>
              </a:rPr>
              <a:t>There Is a Pattern</a:t>
            </a:r>
          </a:p>
          <a:p>
            <a:r>
              <a:rPr lang="en-US" dirty="0" smtClean="0"/>
              <a:t>He told us What this Pattern Is</a:t>
            </a:r>
          </a:p>
          <a:p>
            <a:pPr lvl="1"/>
            <a:r>
              <a:rPr lang="en-US" dirty="0" smtClean="0">
                <a:solidFill>
                  <a:schemeClr val="tx2">
                    <a:lumMod val="90000"/>
                  </a:schemeClr>
                </a:solidFill>
              </a:rPr>
              <a:t>“Sound Words”</a:t>
            </a:r>
          </a:p>
          <a:p>
            <a:pPr lvl="1"/>
            <a:r>
              <a:rPr lang="en-US" dirty="0" smtClean="0">
                <a:solidFill>
                  <a:schemeClr val="tx2">
                    <a:lumMod val="90000"/>
                  </a:schemeClr>
                </a:solidFill>
              </a:rPr>
              <a:t>(2 Timothy 1:13) </a:t>
            </a:r>
            <a:r>
              <a:rPr lang="en-US" i="1" dirty="0" smtClean="0"/>
              <a:t>Hold fast the pattern of sound words </a:t>
            </a:r>
            <a:r>
              <a:rPr lang="en-US" i="1" u="sng" dirty="0" smtClean="0">
                <a:solidFill>
                  <a:schemeClr val="tx2">
                    <a:lumMod val="50000"/>
                  </a:schemeClr>
                </a:solidFill>
              </a:rPr>
              <a:t>which you have heard from me</a:t>
            </a:r>
            <a:r>
              <a:rPr lang="en-US" i="1" dirty="0" smtClean="0"/>
              <a:t>, in faith and love which are in Christ Jesus.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Fast The Pattern”</a:t>
            </a:r>
            <a:endParaRPr lang="en-US" dirty="0"/>
          </a:p>
        </p:txBody>
      </p:sp>
      <p:sp>
        <p:nvSpPr>
          <p:cNvPr id="3" name="Content Placeholder 2"/>
          <p:cNvSpPr>
            <a:spLocks noGrp="1"/>
          </p:cNvSpPr>
          <p:nvPr>
            <p:ph idx="1"/>
          </p:nvPr>
        </p:nvSpPr>
        <p:spPr/>
        <p:txBody>
          <a:bodyPr>
            <a:normAutofit/>
          </a:bodyPr>
          <a:lstStyle/>
          <a:p>
            <a:r>
              <a:rPr lang="en-US" dirty="0" smtClean="0">
                <a:solidFill>
                  <a:schemeClr val="bg2">
                    <a:lumMod val="40000"/>
                    <a:lumOff val="60000"/>
                  </a:schemeClr>
                </a:solidFill>
              </a:rPr>
              <a:t>There Is a Pattern</a:t>
            </a:r>
          </a:p>
          <a:p>
            <a:r>
              <a:rPr lang="en-US" dirty="0" smtClean="0">
                <a:solidFill>
                  <a:schemeClr val="bg2">
                    <a:lumMod val="40000"/>
                    <a:lumOff val="60000"/>
                  </a:schemeClr>
                </a:solidFill>
              </a:rPr>
              <a:t>He told us What this Pattern Is</a:t>
            </a:r>
          </a:p>
          <a:p>
            <a:r>
              <a:rPr lang="en-US" dirty="0" smtClean="0"/>
              <a:t>He told us our Responsibility to the Pattern</a:t>
            </a:r>
          </a:p>
          <a:p>
            <a:pPr lvl="1"/>
            <a:r>
              <a:rPr lang="en-US" dirty="0" smtClean="0">
                <a:solidFill>
                  <a:schemeClr val="tx2">
                    <a:lumMod val="90000"/>
                  </a:schemeClr>
                </a:solidFill>
              </a:rPr>
              <a:t>(2 Timothy 1:13) </a:t>
            </a:r>
            <a:r>
              <a:rPr lang="en-US" i="1" u="sng" dirty="0" smtClean="0">
                <a:solidFill>
                  <a:schemeClr val="tx2">
                    <a:lumMod val="75000"/>
                  </a:schemeClr>
                </a:solidFill>
              </a:rPr>
              <a:t>Hold fast </a:t>
            </a:r>
            <a:r>
              <a:rPr lang="en-US" i="1" dirty="0" smtClean="0"/>
              <a:t>the pattern of sound words which you have heard from me, in faith and love which are in Christ Jesus.</a:t>
            </a:r>
            <a:r>
              <a:rPr lang="en-US" dirty="0" smtClean="0"/>
              <a:t>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Fast The Pattern”</a:t>
            </a:r>
            <a:endParaRPr lang="en-US" dirty="0"/>
          </a:p>
        </p:txBody>
      </p:sp>
      <p:sp>
        <p:nvSpPr>
          <p:cNvPr id="3" name="Content Placeholder 2"/>
          <p:cNvSpPr>
            <a:spLocks noGrp="1"/>
          </p:cNvSpPr>
          <p:nvPr>
            <p:ph idx="1"/>
          </p:nvPr>
        </p:nvSpPr>
        <p:spPr/>
        <p:txBody>
          <a:bodyPr>
            <a:normAutofit/>
          </a:bodyPr>
          <a:lstStyle/>
          <a:p>
            <a:r>
              <a:rPr lang="en-US" dirty="0" smtClean="0">
                <a:solidFill>
                  <a:schemeClr val="bg2">
                    <a:lumMod val="40000"/>
                    <a:lumOff val="60000"/>
                  </a:schemeClr>
                </a:solidFill>
              </a:rPr>
              <a:t>There Is a Pattern</a:t>
            </a:r>
          </a:p>
          <a:p>
            <a:r>
              <a:rPr lang="en-US" dirty="0" smtClean="0">
                <a:solidFill>
                  <a:schemeClr val="bg2">
                    <a:lumMod val="40000"/>
                    <a:lumOff val="60000"/>
                  </a:schemeClr>
                </a:solidFill>
              </a:rPr>
              <a:t>He told us What this Pattern Is</a:t>
            </a:r>
          </a:p>
          <a:p>
            <a:r>
              <a:rPr lang="en-US" dirty="0" smtClean="0"/>
              <a:t>He told us our Responsibility to the Pattern</a:t>
            </a:r>
          </a:p>
          <a:p>
            <a:pPr lvl="1"/>
            <a:r>
              <a:rPr lang="en-US" dirty="0" smtClean="0">
                <a:solidFill>
                  <a:schemeClr val="tx2">
                    <a:lumMod val="75000"/>
                  </a:schemeClr>
                </a:solidFill>
              </a:rPr>
              <a:t>“Hold fast”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Fast The Pattern”</a:t>
            </a:r>
            <a:endParaRPr lang="en-US" dirty="0"/>
          </a:p>
        </p:txBody>
      </p:sp>
      <p:sp>
        <p:nvSpPr>
          <p:cNvPr id="3" name="Content Placeholder 2"/>
          <p:cNvSpPr>
            <a:spLocks noGrp="1"/>
          </p:cNvSpPr>
          <p:nvPr>
            <p:ph idx="1"/>
          </p:nvPr>
        </p:nvSpPr>
        <p:spPr/>
        <p:txBody>
          <a:bodyPr>
            <a:normAutofit/>
          </a:bodyPr>
          <a:lstStyle/>
          <a:p>
            <a:r>
              <a:rPr lang="en-US" dirty="0" smtClean="0">
                <a:solidFill>
                  <a:schemeClr val="bg2">
                    <a:lumMod val="40000"/>
                    <a:lumOff val="60000"/>
                  </a:schemeClr>
                </a:solidFill>
              </a:rPr>
              <a:t>There Is a Pattern</a:t>
            </a:r>
          </a:p>
          <a:p>
            <a:r>
              <a:rPr lang="en-US" dirty="0" smtClean="0">
                <a:solidFill>
                  <a:schemeClr val="bg2">
                    <a:lumMod val="40000"/>
                    <a:lumOff val="60000"/>
                  </a:schemeClr>
                </a:solidFill>
              </a:rPr>
              <a:t>He told us What this Pattern Is</a:t>
            </a:r>
          </a:p>
          <a:p>
            <a:r>
              <a:rPr lang="en-US" dirty="0" smtClean="0"/>
              <a:t>He told us our Responsibility to the Pattern</a:t>
            </a:r>
          </a:p>
          <a:p>
            <a:pPr lvl="1"/>
            <a:r>
              <a:rPr lang="en-US" dirty="0" smtClean="0">
                <a:solidFill>
                  <a:schemeClr val="tx2">
                    <a:lumMod val="90000"/>
                  </a:schemeClr>
                </a:solidFill>
              </a:rPr>
              <a:t>“Hold fast”</a:t>
            </a:r>
          </a:p>
          <a:p>
            <a:pPr lvl="1"/>
            <a:r>
              <a:rPr lang="en-US" dirty="0" smtClean="0">
                <a:solidFill>
                  <a:schemeClr val="tx2">
                    <a:lumMod val="50000"/>
                  </a:schemeClr>
                </a:solidFill>
              </a:rPr>
              <a:t>“In Faith”</a:t>
            </a:r>
          </a:p>
          <a:p>
            <a:pPr lvl="2"/>
            <a:r>
              <a:rPr lang="en-US" dirty="0" smtClean="0">
                <a:solidFill>
                  <a:schemeClr val="tx2">
                    <a:lumMod val="90000"/>
                  </a:schemeClr>
                </a:solidFill>
              </a:rPr>
              <a:t>(2 Timothy 1:13) </a:t>
            </a:r>
            <a:r>
              <a:rPr lang="en-US" dirty="0" smtClean="0"/>
              <a:t>Hold fast the pattern of sound words which you have heard from me, </a:t>
            </a:r>
            <a:r>
              <a:rPr lang="en-US" u="sng" dirty="0" smtClean="0">
                <a:solidFill>
                  <a:schemeClr val="tx2">
                    <a:lumMod val="50000"/>
                  </a:schemeClr>
                </a:solidFill>
              </a:rPr>
              <a:t>in faith </a:t>
            </a:r>
            <a:r>
              <a:rPr lang="en-US" dirty="0" smtClean="0"/>
              <a:t>and love which are in Christ Jesus.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Fast The Pattern”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2">
                    <a:lumMod val="40000"/>
                    <a:lumOff val="60000"/>
                  </a:schemeClr>
                </a:solidFill>
              </a:rPr>
              <a:t>There Is a Pattern</a:t>
            </a:r>
          </a:p>
          <a:p>
            <a:r>
              <a:rPr lang="en-US" dirty="0" smtClean="0">
                <a:solidFill>
                  <a:schemeClr val="bg2">
                    <a:lumMod val="40000"/>
                    <a:lumOff val="60000"/>
                  </a:schemeClr>
                </a:solidFill>
              </a:rPr>
              <a:t>He told us What this Pattern Is</a:t>
            </a:r>
          </a:p>
          <a:p>
            <a:r>
              <a:rPr lang="en-US" dirty="0" smtClean="0"/>
              <a:t>He told us our Responsibility to the Pattern</a:t>
            </a:r>
          </a:p>
          <a:p>
            <a:pPr lvl="1"/>
            <a:r>
              <a:rPr lang="en-US" dirty="0" smtClean="0">
                <a:solidFill>
                  <a:schemeClr val="tx2">
                    <a:lumMod val="90000"/>
                  </a:schemeClr>
                </a:solidFill>
              </a:rPr>
              <a:t>“Hold fast”</a:t>
            </a:r>
          </a:p>
          <a:p>
            <a:pPr lvl="1"/>
            <a:r>
              <a:rPr lang="en-US" dirty="0" smtClean="0">
                <a:solidFill>
                  <a:schemeClr val="tx2">
                    <a:lumMod val="90000"/>
                  </a:schemeClr>
                </a:solidFill>
              </a:rPr>
              <a:t>“In Faith”</a:t>
            </a:r>
          </a:p>
          <a:p>
            <a:pPr lvl="1"/>
            <a:r>
              <a:rPr lang="en-US" dirty="0" smtClean="0">
                <a:solidFill>
                  <a:schemeClr val="tx2">
                    <a:lumMod val="50000"/>
                  </a:schemeClr>
                </a:solidFill>
              </a:rPr>
              <a:t>“And Love”</a:t>
            </a:r>
          </a:p>
          <a:p>
            <a:pPr lvl="2"/>
            <a:r>
              <a:rPr lang="en-US" dirty="0" smtClean="0">
                <a:solidFill>
                  <a:schemeClr val="tx2">
                    <a:lumMod val="90000"/>
                  </a:schemeClr>
                </a:solidFill>
              </a:rPr>
              <a:t>(2 Timothy 1:13) </a:t>
            </a:r>
            <a:r>
              <a:rPr lang="en-US" dirty="0" smtClean="0"/>
              <a:t>Hold fast the pattern of sound words which you have heard from me, in faith </a:t>
            </a:r>
            <a:r>
              <a:rPr lang="en-US" u="sng" dirty="0" smtClean="0">
                <a:solidFill>
                  <a:schemeClr val="tx2">
                    <a:lumMod val="50000"/>
                  </a:schemeClr>
                </a:solidFill>
              </a:rPr>
              <a:t>and love</a:t>
            </a:r>
            <a:r>
              <a:rPr lang="en-US" dirty="0" smtClean="0"/>
              <a:t> which are in Christ Jesus.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dissolv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buNone/>
            </a:pPr>
            <a:r>
              <a:rPr lang="en-US" dirty="0" smtClean="0">
                <a:solidFill>
                  <a:schemeClr val="tx2">
                    <a:lumMod val="90000"/>
                  </a:schemeClr>
                </a:solidFill>
              </a:rPr>
              <a:t>23</a:t>
            </a:r>
            <a:r>
              <a:rPr lang="en-US" dirty="0" smtClean="0"/>
              <a:t> </a:t>
            </a:r>
            <a:r>
              <a:rPr lang="en-US" dirty="0" smtClean="0">
                <a:solidFill>
                  <a:schemeClr val="tx2">
                    <a:lumMod val="90000"/>
                  </a:schemeClr>
                </a:solidFill>
              </a:rPr>
              <a:t>Now when He came into the temple, the chief priests and the elders of the people confronted Him as He was teaching, and said, "</a:t>
            </a:r>
            <a:r>
              <a:rPr lang="en-US" u="sng" dirty="0" smtClean="0">
                <a:solidFill>
                  <a:schemeClr val="tx2">
                    <a:lumMod val="50000"/>
                  </a:schemeClr>
                </a:solidFill>
              </a:rPr>
              <a:t>By what authority </a:t>
            </a:r>
            <a:r>
              <a:rPr lang="en-US" dirty="0" smtClean="0">
                <a:solidFill>
                  <a:schemeClr val="tx2">
                    <a:lumMod val="90000"/>
                  </a:schemeClr>
                </a:solidFill>
              </a:rPr>
              <a:t>are You doing these things? And </a:t>
            </a:r>
            <a:r>
              <a:rPr lang="en-US" u="sng" dirty="0" smtClean="0">
                <a:solidFill>
                  <a:schemeClr val="tx2">
                    <a:lumMod val="50000"/>
                  </a:schemeClr>
                </a:solidFill>
              </a:rPr>
              <a:t>who gave You this authority</a:t>
            </a:r>
            <a:r>
              <a:rPr lang="en-US" dirty="0" smtClean="0">
                <a:solidFill>
                  <a:schemeClr val="tx2">
                    <a:lumMod val="90000"/>
                  </a:schemeClr>
                </a:solidFill>
              </a:rPr>
              <a:t>?"</a:t>
            </a:r>
          </a:p>
          <a:p>
            <a:pPr lvl="1">
              <a:buNone/>
            </a:pPr>
            <a:r>
              <a:rPr lang="en-US" dirty="0" smtClean="0">
                <a:solidFill>
                  <a:schemeClr val="tx2">
                    <a:lumMod val="90000"/>
                  </a:schemeClr>
                </a:solidFill>
              </a:rPr>
              <a:t>24 But Jesus answered and said to them, "I also will ask you one thing, which if you tell Me, I likewise will tell you by what authority I do these things: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Fast The Pattern”</a:t>
            </a:r>
            <a:endParaRPr lang="en-US" dirty="0"/>
          </a:p>
        </p:txBody>
      </p:sp>
      <p:sp>
        <p:nvSpPr>
          <p:cNvPr id="3" name="Content Placeholder 2"/>
          <p:cNvSpPr>
            <a:spLocks noGrp="1"/>
          </p:cNvSpPr>
          <p:nvPr>
            <p:ph idx="1"/>
          </p:nvPr>
        </p:nvSpPr>
        <p:spPr/>
        <p:txBody>
          <a:bodyPr>
            <a:normAutofit/>
          </a:bodyPr>
          <a:lstStyle/>
          <a:p>
            <a:r>
              <a:rPr lang="en-US" dirty="0" smtClean="0"/>
              <a:t>There Is a Pattern </a:t>
            </a:r>
            <a:r>
              <a:rPr lang="en-US" sz="2800" dirty="0" smtClean="0">
                <a:solidFill>
                  <a:schemeClr val="tx2">
                    <a:lumMod val="90000"/>
                  </a:schemeClr>
                </a:solidFill>
              </a:rPr>
              <a:t>(2 Timothy 1:13)</a:t>
            </a:r>
            <a:endParaRPr lang="en-US" dirty="0" smtClean="0">
              <a:solidFill>
                <a:schemeClr val="tx2">
                  <a:lumMod val="90000"/>
                </a:schemeClr>
              </a:solidFill>
            </a:endParaRPr>
          </a:p>
          <a:p>
            <a:r>
              <a:rPr lang="en-US" dirty="0" smtClean="0"/>
              <a:t>He told us What this Pattern Is</a:t>
            </a:r>
          </a:p>
          <a:p>
            <a:pPr lvl="1"/>
            <a:r>
              <a:rPr lang="en-US" dirty="0" smtClean="0">
                <a:solidFill>
                  <a:schemeClr val="tx2">
                    <a:lumMod val="90000"/>
                  </a:schemeClr>
                </a:solidFill>
              </a:rPr>
              <a:t>“Sound Words”</a:t>
            </a:r>
          </a:p>
          <a:p>
            <a:pPr lvl="1"/>
            <a:r>
              <a:rPr lang="en-US" dirty="0" smtClean="0">
                <a:solidFill>
                  <a:schemeClr val="tx2">
                    <a:lumMod val="90000"/>
                  </a:schemeClr>
                </a:solidFill>
              </a:rPr>
              <a:t>“Which you have heard from me”</a:t>
            </a:r>
          </a:p>
          <a:p>
            <a:r>
              <a:rPr lang="en-US" dirty="0" smtClean="0"/>
              <a:t>He told us our Responsibility to the Pattern</a:t>
            </a:r>
          </a:p>
          <a:p>
            <a:pPr lvl="1"/>
            <a:r>
              <a:rPr lang="en-US" dirty="0" smtClean="0">
                <a:solidFill>
                  <a:schemeClr val="tx2">
                    <a:lumMod val="90000"/>
                  </a:schemeClr>
                </a:solidFill>
              </a:rPr>
              <a:t>“Hold fast”</a:t>
            </a:r>
          </a:p>
          <a:p>
            <a:pPr lvl="1"/>
            <a:r>
              <a:rPr lang="en-US" dirty="0" smtClean="0">
                <a:solidFill>
                  <a:schemeClr val="tx2">
                    <a:lumMod val="90000"/>
                  </a:schemeClr>
                </a:solidFill>
              </a:rPr>
              <a:t>“In Faith”</a:t>
            </a:r>
          </a:p>
          <a:p>
            <a:pPr lvl="1"/>
            <a:r>
              <a:rPr lang="en-US" dirty="0" smtClean="0">
                <a:solidFill>
                  <a:schemeClr val="tx2">
                    <a:lumMod val="90000"/>
                  </a:schemeClr>
                </a:solidFill>
              </a:rPr>
              <a:t>“And Love”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Establish Authority</a:t>
            </a:r>
            <a:endParaRPr lang="en-US" dirty="0"/>
          </a:p>
        </p:txBody>
      </p:sp>
      <p:sp>
        <p:nvSpPr>
          <p:cNvPr id="3" name="Content Placeholder 2"/>
          <p:cNvSpPr>
            <a:spLocks noGrp="1"/>
          </p:cNvSpPr>
          <p:nvPr>
            <p:ph idx="1"/>
          </p:nvPr>
        </p:nvSpPr>
        <p:spPr/>
        <p:txBody>
          <a:bodyPr/>
          <a:lstStyle/>
          <a:p>
            <a:r>
              <a:rPr lang="en-US" dirty="0" smtClean="0"/>
              <a:t>Do not be unwise </a:t>
            </a:r>
            <a:r>
              <a:rPr lang="en-US" dirty="0" smtClean="0">
                <a:solidFill>
                  <a:schemeClr val="tx2">
                    <a:lumMod val="90000"/>
                  </a:schemeClr>
                </a:solidFill>
              </a:rPr>
              <a:t>(Eph.5:17)</a:t>
            </a:r>
          </a:p>
          <a:p>
            <a:r>
              <a:rPr lang="en-US" dirty="0" smtClean="0"/>
              <a:t>Abide in His word </a:t>
            </a:r>
            <a:r>
              <a:rPr lang="en-US" dirty="0" smtClean="0">
                <a:solidFill>
                  <a:schemeClr val="tx2">
                    <a:lumMod val="90000"/>
                  </a:schemeClr>
                </a:solidFill>
              </a:rPr>
              <a:t>(Jn.8:31-32)</a:t>
            </a:r>
          </a:p>
          <a:p>
            <a:r>
              <a:rPr lang="en-US" dirty="0" smtClean="0"/>
              <a:t>Handle aright the word of truth </a:t>
            </a:r>
            <a:r>
              <a:rPr lang="en-US" dirty="0" smtClean="0">
                <a:solidFill>
                  <a:schemeClr val="tx2">
                    <a:lumMod val="90000"/>
                  </a:schemeClr>
                </a:solidFill>
              </a:rPr>
              <a:t>(2Tim.2:15)</a:t>
            </a:r>
          </a:p>
          <a:p>
            <a:r>
              <a:rPr lang="en-US" dirty="0" smtClean="0"/>
              <a:t>Hold fast the pattern </a:t>
            </a:r>
            <a:r>
              <a:rPr lang="en-US" dirty="0" smtClean="0">
                <a:solidFill>
                  <a:schemeClr val="tx2">
                    <a:lumMod val="90000"/>
                  </a:schemeClr>
                </a:solidFill>
              </a:rPr>
              <a:t>(2Tim.1:13)</a:t>
            </a:r>
          </a:p>
          <a:p>
            <a:endParaRPr lang="en-US" dirty="0"/>
          </a:p>
        </p:txBody>
      </p:sp>
    </p:spTree>
    <p:extLst>
      <p:ext uri="{BB962C8B-B14F-4D97-AF65-F5344CB8AC3E}">
        <p14:creationId xmlns:p14="http://schemas.microsoft.com/office/powerpoint/2010/main" val="5082421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Bible Authorize?</a:t>
            </a:r>
            <a:endParaRPr lang="en-US" dirty="0"/>
          </a:p>
        </p:txBody>
      </p:sp>
      <p:sp>
        <p:nvSpPr>
          <p:cNvPr id="3" name="Content Placeholder 2"/>
          <p:cNvSpPr>
            <a:spLocks noGrp="1"/>
          </p:cNvSpPr>
          <p:nvPr>
            <p:ph idx="1"/>
          </p:nvPr>
        </p:nvSpPr>
        <p:spPr/>
        <p:txBody>
          <a:bodyPr/>
          <a:lstStyle/>
          <a:p>
            <a:r>
              <a:rPr lang="en-US" dirty="0" smtClean="0"/>
              <a:t>Declaration </a:t>
            </a:r>
            <a:r>
              <a:rPr lang="en-US" dirty="0" smtClean="0">
                <a:solidFill>
                  <a:schemeClr val="tx2">
                    <a:lumMod val="90000"/>
                  </a:schemeClr>
                </a:solidFill>
              </a:rPr>
              <a:t>(Acts 20:27)</a:t>
            </a:r>
          </a:p>
          <a:p>
            <a:pPr lvl="1"/>
            <a:r>
              <a:rPr lang="en-US" dirty="0" smtClean="0"/>
              <a:t>Command </a:t>
            </a:r>
            <a:r>
              <a:rPr lang="en-US" dirty="0" smtClean="0">
                <a:solidFill>
                  <a:schemeClr val="tx2">
                    <a:lumMod val="90000"/>
                  </a:schemeClr>
                </a:solidFill>
              </a:rPr>
              <a:t>(Mark 16:15) (Acts 2:38)</a:t>
            </a:r>
          </a:p>
          <a:p>
            <a:pPr lvl="1"/>
            <a:r>
              <a:rPr lang="en-US" dirty="0" smtClean="0"/>
              <a:t>Statement </a:t>
            </a:r>
            <a:r>
              <a:rPr lang="en-US" dirty="0" smtClean="0">
                <a:solidFill>
                  <a:schemeClr val="tx2">
                    <a:lumMod val="90000"/>
                  </a:schemeClr>
                </a:solidFill>
              </a:rPr>
              <a:t>(Mark 16:16) (Rom.7:2-3)</a:t>
            </a:r>
          </a:p>
          <a:p>
            <a:r>
              <a:rPr lang="en-US" dirty="0" smtClean="0"/>
              <a:t>Approved Example </a:t>
            </a:r>
            <a:r>
              <a:rPr lang="en-US" dirty="0" smtClean="0">
                <a:solidFill>
                  <a:schemeClr val="tx2">
                    <a:lumMod val="90000"/>
                  </a:schemeClr>
                </a:solidFill>
              </a:rPr>
              <a:t>(Phil. 4:14-18) (Acts 2:41)</a:t>
            </a:r>
          </a:p>
          <a:p>
            <a:r>
              <a:rPr lang="en-US" dirty="0" smtClean="0"/>
              <a:t>Necessary Implication </a:t>
            </a:r>
            <a:r>
              <a:rPr lang="en-US" dirty="0" smtClean="0">
                <a:solidFill>
                  <a:schemeClr val="tx2">
                    <a:lumMod val="90000"/>
                  </a:schemeClr>
                </a:solidFill>
              </a:rPr>
              <a:t>(Heb. 10:25) (Acts 22:16)</a:t>
            </a:r>
            <a:endParaRPr lang="en-US" dirty="0">
              <a:solidFill>
                <a:schemeClr val="tx2">
                  <a:lumMod val="9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Bible Authorize?</a:t>
            </a:r>
            <a:endParaRPr lang="en-US" dirty="0"/>
          </a:p>
        </p:txBody>
      </p:sp>
      <p:sp>
        <p:nvSpPr>
          <p:cNvPr id="3" name="Content Placeholder 2"/>
          <p:cNvSpPr>
            <a:spLocks noGrp="1"/>
          </p:cNvSpPr>
          <p:nvPr>
            <p:ph idx="1"/>
          </p:nvPr>
        </p:nvSpPr>
        <p:spPr/>
        <p:txBody>
          <a:bodyPr/>
          <a:lstStyle/>
          <a:p>
            <a:r>
              <a:rPr lang="en-US" dirty="0" smtClean="0"/>
              <a:t>Declaration </a:t>
            </a:r>
            <a:r>
              <a:rPr lang="en-US" dirty="0" smtClean="0">
                <a:solidFill>
                  <a:schemeClr val="tx2">
                    <a:lumMod val="90000"/>
                  </a:schemeClr>
                </a:solidFill>
              </a:rPr>
              <a:t>(Acts 20:27)</a:t>
            </a:r>
          </a:p>
          <a:p>
            <a:pPr lvl="1"/>
            <a:r>
              <a:rPr lang="en-US" dirty="0" smtClean="0"/>
              <a:t>Command </a:t>
            </a:r>
            <a:r>
              <a:rPr lang="en-US" dirty="0" smtClean="0">
                <a:solidFill>
                  <a:schemeClr val="tx2">
                    <a:lumMod val="90000"/>
                  </a:schemeClr>
                </a:solidFill>
              </a:rPr>
              <a:t>(Mark 16:15) (Acts 2:38)</a:t>
            </a:r>
          </a:p>
          <a:p>
            <a:pPr lvl="1"/>
            <a:r>
              <a:rPr lang="en-US" dirty="0" smtClean="0"/>
              <a:t>Statement </a:t>
            </a:r>
            <a:r>
              <a:rPr lang="en-US" dirty="0" smtClean="0">
                <a:solidFill>
                  <a:schemeClr val="tx2">
                    <a:lumMod val="90000"/>
                  </a:schemeClr>
                </a:solidFill>
              </a:rPr>
              <a:t>(Mark 16:16) (Rom.7:2-3)</a:t>
            </a:r>
          </a:p>
          <a:p>
            <a:pPr lvl="1"/>
            <a:r>
              <a:rPr lang="en-US" dirty="0" smtClean="0"/>
              <a:t>~ Jesus ~ </a:t>
            </a:r>
            <a:r>
              <a:rPr lang="en-US" dirty="0" smtClean="0">
                <a:solidFill>
                  <a:schemeClr val="tx2">
                    <a:lumMod val="90000"/>
                  </a:schemeClr>
                </a:solidFill>
              </a:rPr>
              <a:t>(Matt.19:16-19) (Mark 7:10) (John 6:45)</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Command </a:t>
            </a:r>
            <a:r>
              <a:rPr lang="en-US" dirty="0" smtClean="0">
                <a:solidFill>
                  <a:schemeClr val="tx2">
                    <a:lumMod val="90000"/>
                  </a:schemeClr>
                </a:solidFill>
              </a:rPr>
              <a:t>(Matthew 19:16-19 )</a:t>
            </a:r>
          </a:p>
          <a:p>
            <a:pPr lvl="1"/>
            <a:r>
              <a:rPr lang="en-US" dirty="0" smtClean="0">
                <a:solidFill>
                  <a:schemeClr val="tx2">
                    <a:lumMod val="90000"/>
                  </a:schemeClr>
                </a:solidFill>
              </a:rPr>
              <a:t> 16 </a:t>
            </a:r>
            <a:r>
              <a:rPr lang="en-US" dirty="0" smtClean="0">
                <a:solidFill>
                  <a:schemeClr val="tx2"/>
                </a:solidFill>
              </a:rPr>
              <a:t>Now behold, one came and said to Him, "Good Teacher, what good thing shall I do that I may have eternal life?"</a:t>
            </a:r>
          </a:p>
          <a:p>
            <a:pPr lvl="1"/>
            <a:r>
              <a:rPr lang="en-US" dirty="0" smtClean="0">
                <a:solidFill>
                  <a:schemeClr val="tx2">
                    <a:lumMod val="90000"/>
                  </a:schemeClr>
                </a:solidFill>
              </a:rPr>
              <a:t> 17 </a:t>
            </a:r>
            <a:r>
              <a:rPr lang="en-US" dirty="0" smtClean="0">
                <a:solidFill>
                  <a:schemeClr val="tx2"/>
                </a:solidFill>
              </a:rPr>
              <a:t>So He said to him, "Why do you call Me good? No one is good but One, that is, God. But if you want to enter into life, </a:t>
            </a:r>
            <a:r>
              <a:rPr lang="en-US" u="sng" dirty="0" smtClean="0">
                <a:solidFill>
                  <a:srgbClr val="FFFF00"/>
                </a:solidFill>
              </a:rPr>
              <a:t>keep the commandments</a:t>
            </a:r>
            <a:r>
              <a:rPr lang="en-US" dirty="0" smtClean="0">
                <a:solidFill>
                  <a:schemeClr val="tx2"/>
                </a:solidFill>
              </a:rPr>
              <a:t>."</a:t>
            </a:r>
          </a:p>
          <a:p>
            <a:pPr lvl="1"/>
            <a:r>
              <a:rPr lang="en-US" dirty="0" smtClean="0">
                <a:solidFill>
                  <a:schemeClr val="tx2">
                    <a:lumMod val="90000"/>
                  </a:schemeClr>
                </a:solidFill>
              </a:rPr>
              <a:t> 18 </a:t>
            </a:r>
            <a:r>
              <a:rPr lang="en-US" dirty="0" smtClean="0">
                <a:solidFill>
                  <a:schemeClr val="tx2"/>
                </a:solidFill>
              </a:rPr>
              <a:t>He said to Him, "Which ones?" Jesus said, "'You shall not murder,' 'You shall not commit adultery,' 'You shall not steal,' 'You shall not bear false witness,'</a:t>
            </a:r>
          </a:p>
          <a:p>
            <a:pPr lvl="1"/>
            <a:r>
              <a:rPr lang="en-US" dirty="0" smtClean="0">
                <a:solidFill>
                  <a:schemeClr val="tx2">
                    <a:lumMod val="90000"/>
                  </a:schemeClr>
                </a:solidFill>
              </a:rPr>
              <a:t> 19 </a:t>
            </a:r>
            <a:r>
              <a:rPr lang="en-US" dirty="0" smtClean="0">
                <a:solidFill>
                  <a:schemeClr val="tx2"/>
                </a:solidFill>
              </a:rPr>
              <a:t>'Honor your father and your mother,' and, 'You shall love your neighbor as yourself.'"</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normAutofit/>
          </a:bodyPr>
          <a:lstStyle/>
          <a:p>
            <a:r>
              <a:rPr lang="en-US" dirty="0" smtClean="0"/>
              <a:t>Command</a:t>
            </a:r>
          </a:p>
          <a:p>
            <a:pPr lvl="1"/>
            <a:r>
              <a:rPr lang="en-US" dirty="0" smtClean="0">
                <a:solidFill>
                  <a:schemeClr val="tx2">
                    <a:lumMod val="90000"/>
                  </a:schemeClr>
                </a:solidFill>
              </a:rPr>
              <a:t>(Mark 7:10) </a:t>
            </a:r>
            <a:r>
              <a:rPr lang="en-US" dirty="0" smtClean="0"/>
              <a:t>"For Moses said, 'Honor your father and your mother'; and, 'He who curses father or mother, let him be put to death.'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lstStyle/>
          <a:p>
            <a:r>
              <a:rPr lang="en-US" dirty="0" smtClean="0">
                <a:solidFill>
                  <a:schemeClr val="bg2">
                    <a:lumMod val="40000"/>
                    <a:lumOff val="60000"/>
                  </a:schemeClr>
                </a:solidFill>
              </a:rPr>
              <a:t>Command (Matt.19:16-19; Mark 7:10)</a:t>
            </a:r>
          </a:p>
          <a:p>
            <a:r>
              <a:rPr lang="en-US" dirty="0" smtClean="0"/>
              <a:t>Statement</a:t>
            </a:r>
          </a:p>
          <a:p>
            <a:pPr lvl="1"/>
            <a:r>
              <a:rPr lang="en-US" dirty="0" smtClean="0">
                <a:solidFill>
                  <a:schemeClr val="tx2">
                    <a:lumMod val="90000"/>
                  </a:schemeClr>
                </a:solidFill>
              </a:rPr>
              <a:t>(John 6:45) </a:t>
            </a:r>
            <a:r>
              <a:rPr lang="en-US" dirty="0" smtClean="0"/>
              <a:t>"It is written in the prophets, </a:t>
            </a:r>
            <a:r>
              <a:rPr lang="en-US" dirty="0" smtClean="0">
                <a:solidFill>
                  <a:srgbClr val="FFFF00"/>
                </a:solidFill>
              </a:rPr>
              <a:t>'And they shall all be taught by God.' </a:t>
            </a:r>
            <a:r>
              <a:rPr lang="en-US" dirty="0" smtClean="0"/>
              <a:t>Therefore everyone who has heard and learned from the Father comes to 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Bible Authorize?</a:t>
            </a:r>
            <a:endParaRPr lang="en-US" dirty="0"/>
          </a:p>
        </p:txBody>
      </p:sp>
      <p:sp>
        <p:nvSpPr>
          <p:cNvPr id="3" name="Content Placeholder 2"/>
          <p:cNvSpPr>
            <a:spLocks noGrp="1"/>
          </p:cNvSpPr>
          <p:nvPr>
            <p:ph idx="1"/>
          </p:nvPr>
        </p:nvSpPr>
        <p:spPr/>
        <p:txBody>
          <a:bodyPr/>
          <a:lstStyle/>
          <a:p>
            <a:r>
              <a:rPr lang="en-US" dirty="0" smtClean="0"/>
              <a:t>Declaration </a:t>
            </a:r>
            <a:r>
              <a:rPr lang="en-US" dirty="0" smtClean="0">
                <a:solidFill>
                  <a:schemeClr val="tx2">
                    <a:lumMod val="90000"/>
                  </a:schemeClr>
                </a:solidFill>
              </a:rPr>
              <a:t>(Acts 20:27)</a:t>
            </a:r>
          </a:p>
          <a:p>
            <a:pPr lvl="1"/>
            <a:r>
              <a:rPr lang="en-US" dirty="0" smtClean="0"/>
              <a:t>Command / Direct Statement</a:t>
            </a:r>
          </a:p>
          <a:p>
            <a:pPr lvl="1"/>
            <a:r>
              <a:rPr lang="en-US" dirty="0" smtClean="0"/>
              <a:t>~ Jesus ~ </a:t>
            </a:r>
            <a:r>
              <a:rPr lang="en-US" dirty="0" smtClean="0">
                <a:solidFill>
                  <a:schemeClr val="tx2">
                    <a:lumMod val="90000"/>
                  </a:schemeClr>
                </a:solidFill>
              </a:rPr>
              <a:t>(Matt.19:16-19) (Mark 7:10) (John 6:45)</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Bible Authorize?</a:t>
            </a:r>
            <a:endParaRPr lang="en-US" dirty="0"/>
          </a:p>
        </p:txBody>
      </p:sp>
      <p:sp>
        <p:nvSpPr>
          <p:cNvPr id="3" name="Content Placeholder 2"/>
          <p:cNvSpPr>
            <a:spLocks noGrp="1"/>
          </p:cNvSpPr>
          <p:nvPr>
            <p:ph idx="1"/>
          </p:nvPr>
        </p:nvSpPr>
        <p:spPr/>
        <p:txBody>
          <a:bodyPr/>
          <a:lstStyle/>
          <a:p>
            <a:r>
              <a:rPr lang="en-US" dirty="0" smtClean="0">
                <a:solidFill>
                  <a:schemeClr val="bg2">
                    <a:lumMod val="40000"/>
                    <a:lumOff val="60000"/>
                  </a:schemeClr>
                </a:solidFill>
              </a:rPr>
              <a:t>Declaration (Acts 20:27)</a:t>
            </a:r>
          </a:p>
          <a:p>
            <a:pPr lvl="1"/>
            <a:r>
              <a:rPr lang="en-US" dirty="0" smtClean="0">
                <a:solidFill>
                  <a:schemeClr val="bg2">
                    <a:lumMod val="40000"/>
                    <a:lumOff val="60000"/>
                  </a:schemeClr>
                </a:solidFill>
              </a:rPr>
              <a:t>Command / Direct Statement</a:t>
            </a:r>
          </a:p>
          <a:p>
            <a:pPr lvl="1"/>
            <a:r>
              <a:rPr lang="en-US" dirty="0" smtClean="0">
                <a:solidFill>
                  <a:schemeClr val="bg2">
                    <a:lumMod val="40000"/>
                    <a:lumOff val="60000"/>
                  </a:schemeClr>
                </a:solidFill>
              </a:rPr>
              <a:t>~ Jesus ~ (Matt.19:16-19) (Mark 7:10) (John 6:45)</a:t>
            </a:r>
          </a:p>
          <a:p>
            <a:r>
              <a:rPr lang="en-US" dirty="0" smtClean="0"/>
              <a:t>Approved Example </a:t>
            </a:r>
            <a:r>
              <a:rPr lang="en-US" dirty="0" smtClean="0">
                <a:solidFill>
                  <a:schemeClr val="tx2">
                    <a:lumMod val="90000"/>
                  </a:schemeClr>
                </a:solidFill>
              </a:rPr>
              <a:t>(Phil. 4:14-18) (Acts 2:41)</a:t>
            </a:r>
          </a:p>
          <a:p>
            <a:pPr lvl="1"/>
            <a:r>
              <a:rPr lang="en-US" dirty="0" smtClean="0"/>
              <a:t>~ Jesus ~ </a:t>
            </a:r>
            <a:r>
              <a:rPr lang="en-US" dirty="0" smtClean="0">
                <a:solidFill>
                  <a:schemeClr val="tx2">
                    <a:lumMod val="90000"/>
                  </a:schemeClr>
                </a:solidFill>
              </a:rPr>
              <a:t>(John 5:36) (Matt.12:5)</a:t>
            </a:r>
            <a:endParaRPr lang="en-US" dirty="0">
              <a:solidFill>
                <a:schemeClr val="tx2">
                  <a:lumMod val="9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normAutofit/>
          </a:bodyPr>
          <a:lstStyle/>
          <a:p>
            <a:r>
              <a:rPr lang="en-US" dirty="0" smtClean="0">
                <a:solidFill>
                  <a:schemeClr val="bg2">
                    <a:lumMod val="40000"/>
                    <a:lumOff val="60000"/>
                  </a:schemeClr>
                </a:solidFill>
              </a:rPr>
              <a:t>Command (Mark 7:10)</a:t>
            </a:r>
          </a:p>
          <a:p>
            <a:r>
              <a:rPr lang="en-US" dirty="0" smtClean="0">
                <a:solidFill>
                  <a:schemeClr val="bg2">
                    <a:lumMod val="40000"/>
                    <a:lumOff val="60000"/>
                  </a:schemeClr>
                </a:solidFill>
              </a:rPr>
              <a:t>Statement (John 6:45)</a:t>
            </a:r>
          </a:p>
          <a:p>
            <a:r>
              <a:rPr lang="en-US" dirty="0" smtClean="0"/>
              <a:t>Approved Example</a:t>
            </a:r>
          </a:p>
          <a:p>
            <a:pPr lvl="1"/>
            <a:r>
              <a:rPr lang="en-US" dirty="0" smtClean="0">
                <a:solidFill>
                  <a:schemeClr val="tx2">
                    <a:lumMod val="90000"/>
                  </a:schemeClr>
                </a:solidFill>
              </a:rPr>
              <a:t>(John 5:36) </a:t>
            </a:r>
            <a:r>
              <a:rPr lang="en-US" dirty="0" smtClean="0"/>
              <a:t>"But I have a greater witness than John's; for the works which the Father has given Me to finish--the very works that I do--bear witness of Me, that the Father has sent 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t>From Heaven or Men? </a:t>
            </a:r>
            <a:r>
              <a:rPr lang="en-US" dirty="0" smtClean="0">
                <a:solidFill>
                  <a:schemeClr val="tx2">
                    <a:lumMod val="90000"/>
                  </a:schemeClr>
                </a:solidFill>
              </a:rPr>
              <a:t>(Matt.21:23-27)</a:t>
            </a:r>
          </a:p>
          <a:p>
            <a:pPr lvl="1">
              <a:buNone/>
            </a:pPr>
            <a:r>
              <a:rPr lang="en-US" dirty="0" smtClean="0">
                <a:solidFill>
                  <a:schemeClr val="tx2">
                    <a:lumMod val="90000"/>
                  </a:schemeClr>
                </a:solidFill>
              </a:rPr>
              <a:t>25 "The baptism of John--where was it from? </a:t>
            </a:r>
            <a:r>
              <a:rPr lang="en-US" u="sng" dirty="0" smtClean="0">
                <a:solidFill>
                  <a:schemeClr val="tx2">
                    <a:lumMod val="50000"/>
                  </a:schemeClr>
                </a:solidFill>
              </a:rPr>
              <a:t>From heaven or from men</a:t>
            </a:r>
            <a:r>
              <a:rPr lang="en-US" dirty="0" smtClean="0">
                <a:solidFill>
                  <a:schemeClr val="tx2">
                    <a:lumMod val="90000"/>
                  </a:schemeClr>
                </a:solidFill>
              </a:rPr>
              <a:t>?" And they reasoned among themselves, saying, "If we say, 'From heaven,' He will say to us, 'Why then did you not believe him?'</a:t>
            </a:r>
          </a:p>
          <a:p>
            <a:pPr lvl="1">
              <a:buNone/>
            </a:pPr>
            <a:r>
              <a:rPr lang="en-US" dirty="0" smtClean="0">
                <a:solidFill>
                  <a:schemeClr val="tx2">
                    <a:lumMod val="90000"/>
                  </a:schemeClr>
                </a:solidFill>
              </a:rPr>
              <a:t>26 "But if we say, 'From men,' we fear the multitude, for all count John as a prophet."</a:t>
            </a:r>
          </a:p>
          <a:p>
            <a:pPr lvl="1">
              <a:buNone/>
            </a:pPr>
            <a:r>
              <a:rPr lang="en-US" dirty="0" smtClean="0">
                <a:solidFill>
                  <a:schemeClr val="tx2">
                    <a:lumMod val="90000"/>
                  </a:schemeClr>
                </a:solidFill>
              </a:rPr>
              <a:t>27 So they answered Jesus and said, "We do not know." And He said to them, "Neither will I tell you by what authority I do these things.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normAutofit/>
          </a:bodyPr>
          <a:lstStyle/>
          <a:p>
            <a:r>
              <a:rPr lang="en-US" dirty="0" smtClean="0">
                <a:solidFill>
                  <a:schemeClr val="bg2">
                    <a:lumMod val="40000"/>
                    <a:lumOff val="60000"/>
                  </a:schemeClr>
                </a:solidFill>
              </a:rPr>
              <a:t>Command (Mark 7:10)</a:t>
            </a:r>
          </a:p>
          <a:p>
            <a:r>
              <a:rPr lang="en-US" dirty="0" smtClean="0">
                <a:solidFill>
                  <a:schemeClr val="bg2">
                    <a:lumMod val="40000"/>
                    <a:lumOff val="60000"/>
                  </a:schemeClr>
                </a:solidFill>
              </a:rPr>
              <a:t>Statement (John 6:45)</a:t>
            </a:r>
          </a:p>
          <a:p>
            <a:r>
              <a:rPr lang="en-US" dirty="0" smtClean="0"/>
              <a:t>Approved Example</a:t>
            </a:r>
          </a:p>
          <a:p>
            <a:pPr lvl="1"/>
            <a:r>
              <a:rPr lang="en-US" dirty="0" smtClean="0">
                <a:solidFill>
                  <a:schemeClr val="tx2">
                    <a:lumMod val="90000"/>
                  </a:schemeClr>
                </a:solidFill>
              </a:rPr>
              <a:t>(Matt.12:5) </a:t>
            </a:r>
            <a:r>
              <a:rPr lang="en-US" dirty="0" smtClean="0"/>
              <a:t>"Or have you not read in the law that on the Sabbath the priests in the temple profane the Sabbath, and are blameless? </a:t>
            </a:r>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Bible Authorize?</a:t>
            </a:r>
            <a:endParaRPr lang="en-US" dirty="0"/>
          </a:p>
        </p:txBody>
      </p:sp>
      <p:sp>
        <p:nvSpPr>
          <p:cNvPr id="3" name="Content Placeholder 2"/>
          <p:cNvSpPr>
            <a:spLocks noGrp="1"/>
          </p:cNvSpPr>
          <p:nvPr>
            <p:ph idx="1"/>
          </p:nvPr>
        </p:nvSpPr>
        <p:spPr/>
        <p:txBody>
          <a:bodyPr/>
          <a:lstStyle/>
          <a:p>
            <a:r>
              <a:rPr lang="en-US" dirty="0" smtClean="0">
                <a:solidFill>
                  <a:schemeClr val="bg2">
                    <a:lumMod val="40000"/>
                    <a:lumOff val="60000"/>
                  </a:schemeClr>
                </a:solidFill>
              </a:rPr>
              <a:t>Declaration (Acts 20:27)</a:t>
            </a:r>
          </a:p>
          <a:p>
            <a:pPr lvl="1"/>
            <a:r>
              <a:rPr lang="en-US" dirty="0" smtClean="0">
                <a:solidFill>
                  <a:schemeClr val="bg2">
                    <a:lumMod val="40000"/>
                    <a:lumOff val="60000"/>
                  </a:schemeClr>
                </a:solidFill>
              </a:rPr>
              <a:t>Command / Direct Statement</a:t>
            </a:r>
          </a:p>
          <a:p>
            <a:pPr lvl="1"/>
            <a:r>
              <a:rPr lang="en-US" dirty="0" smtClean="0">
                <a:solidFill>
                  <a:schemeClr val="bg2">
                    <a:lumMod val="40000"/>
                    <a:lumOff val="60000"/>
                  </a:schemeClr>
                </a:solidFill>
              </a:rPr>
              <a:t>~ Jesus ~ (Matt.19:16-19) (Mark 7:10)</a:t>
            </a:r>
          </a:p>
          <a:p>
            <a:r>
              <a:rPr lang="en-US" dirty="0" smtClean="0"/>
              <a:t>Approved Example </a:t>
            </a:r>
            <a:r>
              <a:rPr lang="en-US" dirty="0" smtClean="0">
                <a:solidFill>
                  <a:schemeClr val="tx2">
                    <a:lumMod val="90000"/>
                  </a:schemeClr>
                </a:solidFill>
              </a:rPr>
              <a:t>(Phil. 4:14-18) (Acts 2:41)</a:t>
            </a:r>
          </a:p>
          <a:p>
            <a:pPr lvl="1"/>
            <a:r>
              <a:rPr lang="en-US" dirty="0" smtClean="0"/>
              <a:t>~ Jesus ~ </a:t>
            </a:r>
            <a:r>
              <a:rPr lang="en-US" dirty="0" smtClean="0">
                <a:solidFill>
                  <a:schemeClr val="tx2">
                    <a:lumMod val="90000"/>
                  </a:schemeClr>
                </a:solidFill>
              </a:rPr>
              <a:t>(John 5:36) (Matt.12:5)</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ssolv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Bible Authorize?</a:t>
            </a:r>
            <a:endParaRPr lang="en-US" dirty="0"/>
          </a:p>
        </p:txBody>
      </p:sp>
      <p:sp>
        <p:nvSpPr>
          <p:cNvPr id="3" name="Content Placeholder 2"/>
          <p:cNvSpPr>
            <a:spLocks noGrp="1"/>
          </p:cNvSpPr>
          <p:nvPr>
            <p:ph idx="1"/>
          </p:nvPr>
        </p:nvSpPr>
        <p:spPr/>
        <p:txBody>
          <a:bodyPr/>
          <a:lstStyle/>
          <a:p>
            <a:r>
              <a:rPr lang="en-US" dirty="0" smtClean="0">
                <a:solidFill>
                  <a:schemeClr val="bg2">
                    <a:lumMod val="40000"/>
                    <a:lumOff val="60000"/>
                  </a:schemeClr>
                </a:solidFill>
              </a:rPr>
              <a:t>Declaration (Acts 20:27)</a:t>
            </a:r>
          </a:p>
          <a:p>
            <a:pPr lvl="1"/>
            <a:r>
              <a:rPr lang="en-US" dirty="0" smtClean="0">
                <a:solidFill>
                  <a:schemeClr val="bg2">
                    <a:lumMod val="40000"/>
                    <a:lumOff val="60000"/>
                  </a:schemeClr>
                </a:solidFill>
              </a:rPr>
              <a:t>Command / Direct Statement</a:t>
            </a:r>
          </a:p>
          <a:p>
            <a:pPr lvl="1"/>
            <a:r>
              <a:rPr lang="en-US" dirty="0" smtClean="0">
                <a:solidFill>
                  <a:schemeClr val="bg2">
                    <a:lumMod val="40000"/>
                    <a:lumOff val="60000"/>
                  </a:schemeClr>
                </a:solidFill>
              </a:rPr>
              <a:t>~ Jesus ~ (Matt.19:16-19) (Mark 7:10)</a:t>
            </a:r>
          </a:p>
          <a:p>
            <a:r>
              <a:rPr lang="en-US" dirty="0" smtClean="0">
                <a:solidFill>
                  <a:schemeClr val="bg2">
                    <a:lumMod val="40000"/>
                    <a:lumOff val="60000"/>
                  </a:schemeClr>
                </a:solidFill>
              </a:rPr>
              <a:t>Approved Example (Phil. 4:14-18) (Acts 2:41)</a:t>
            </a:r>
          </a:p>
          <a:p>
            <a:pPr lvl="1"/>
            <a:r>
              <a:rPr lang="en-US" dirty="0" smtClean="0">
                <a:solidFill>
                  <a:schemeClr val="bg2">
                    <a:lumMod val="40000"/>
                    <a:lumOff val="60000"/>
                  </a:schemeClr>
                </a:solidFill>
              </a:rPr>
              <a:t>~ Jesus ~ (John 5:36) (Matt.12:5)</a:t>
            </a:r>
          </a:p>
          <a:p>
            <a:r>
              <a:rPr lang="en-US" dirty="0" smtClean="0"/>
              <a:t>Necessary Implication </a:t>
            </a:r>
            <a:r>
              <a:rPr lang="en-US" dirty="0" smtClean="0">
                <a:solidFill>
                  <a:schemeClr val="tx2">
                    <a:lumMod val="90000"/>
                  </a:schemeClr>
                </a:solidFill>
              </a:rPr>
              <a:t>(Heb. 10:25) (Acts 22:16)</a:t>
            </a:r>
          </a:p>
          <a:p>
            <a:pPr lvl="1"/>
            <a:r>
              <a:rPr lang="en-US" dirty="0" smtClean="0"/>
              <a:t>~ Jesus ~ </a:t>
            </a:r>
            <a:r>
              <a:rPr lang="en-US" dirty="0" smtClean="0">
                <a:solidFill>
                  <a:schemeClr val="tx2">
                    <a:lumMod val="90000"/>
                  </a:schemeClr>
                </a:solidFill>
              </a:rPr>
              <a:t>(Luke 20:37-38) (Matt.11:1-6)</a:t>
            </a:r>
            <a:endParaRPr lang="en-US" dirty="0">
              <a:solidFill>
                <a:schemeClr val="tx2">
                  <a:lumMod val="9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dissolv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bg2">
                    <a:lumMod val="40000"/>
                    <a:lumOff val="60000"/>
                  </a:schemeClr>
                </a:solidFill>
              </a:rPr>
              <a:t>Command (Mark 7:10)</a:t>
            </a:r>
          </a:p>
          <a:p>
            <a:r>
              <a:rPr lang="en-US" dirty="0" smtClean="0">
                <a:solidFill>
                  <a:schemeClr val="bg2">
                    <a:lumMod val="40000"/>
                    <a:lumOff val="60000"/>
                  </a:schemeClr>
                </a:solidFill>
              </a:rPr>
              <a:t>Statement (John 6:45)</a:t>
            </a:r>
          </a:p>
          <a:p>
            <a:r>
              <a:rPr lang="en-US" dirty="0" smtClean="0">
                <a:solidFill>
                  <a:schemeClr val="bg2">
                    <a:lumMod val="40000"/>
                    <a:lumOff val="60000"/>
                  </a:schemeClr>
                </a:solidFill>
              </a:rPr>
              <a:t>Approved Example (John 5:36)</a:t>
            </a:r>
          </a:p>
          <a:p>
            <a:r>
              <a:rPr lang="en-US" dirty="0" smtClean="0"/>
              <a:t>Necessary Implication </a:t>
            </a:r>
            <a:r>
              <a:rPr lang="en-US" dirty="0" smtClean="0">
                <a:solidFill>
                  <a:schemeClr val="tx2">
                    <a:lumMod val="90000"/>
                  </a:schemeClr>
                </a:solidFill>
              </a:rPr>
              <a:t>(Luke 20:37-38)</a:t>
            </a:r>
          </a:p>
          <a:p>
            <a:pPr lvl="1">
              <a:buNone/>
            </a:pPr>
            <a:r>
              <a:rPr lang="en-US" dirty="0" smtClean="0">
                <a:solidFill>
                  <a:schemeClr val="tx2">
                    <a:lumMod val="90000"/>
                  </a:schemeClr>
                </a:solidFill>
              </a:rPr>
              <a:t>37</a:t>
            </a:r>
            <a:r>
              <a:rPr lang="en-US" dirty="0" smtClean="0"/>
              <a:t> "But even Moses showed in the burning bush passage that the dead are raised, when he called the Lord 'the God of Abraham, the God of Isaac, and the God of Jacob.'</a:t>
            </a:r>
          </a:p>
          <a:p>
            <a:pPr lvl="1">
              <a:buNone/>
            </a:pPr>
            <a:r>
              <a:rPr lang="en-US" dirty="0" smtClean="0">
                <a:solidFill>
                  <a:schemeClr val="tx2">
                    <a:lumMod val="90000"/>
                  </a:schemeClr>
                </a:solidFill>
              </a:rPr>
              <a:t>38</a:t>
            </a:r>
            <a:r>
              <a:rPr lang="en-US" dirty="0" smtClean="0"/>
              <a:t> "For He is not the God of the dead but of the living, for all live to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2">
                    <a:lumMod val="40000"/>
                    <a:lumOff val="60000"/>
                  </a:schemeClr>
                </a:solidFill>
              </a:rPr>
              <a:t>Command (Mark 7:10)</a:t>
            </a:r>
          </a:p>
          <a:p>
            <a:r>
              <a:rPr lang="en-US" dirty="0" smtClean="0">
                <a:solidFill>
                  <a:schemeClr val="bg2">
                    <a:lumMod val="40000"/>
                    <a:lumOff val="60000"/>
                  </a:schemeClr>
                </a:solidFill>
              </a:rPr>
              <a:t>Statement (John 6:45)</a:t>
            </a:r>
          </a:p>
          <a:p>
            <a:r>
              <a:rPr lang="en-US" dirty="0" smtClean="0">
                <a:solidFill>
                  <a:schemeClr val="bg2">
                    <a:lumMod val="40000"/>
                    <a:lumOff val="60000"/>
                  </a:schemeClr>
                </a:solidFill>
              </a:rPr>
              <a:t>Approved Example (John 5:36)</a:t>
            </a:r>
          </a:p>
          <a:p>
            <a:r>
              <a:rPr lang="en-US" dirty="0" smtClean="0"/>
              <a:t>Necessary Implication </a:t>
            </a:r>
            <a:r>
              <a:rPr lang="en-US" dirty="0" smtClean="0">
                <a:solidFill>
                  <a:schemeClr val="tx2">
                    <a:lumMod val="90000"/>
                  </a:schemeClr>
                </a:solidFill>
              </a:rPr>
              <a:t>(Matt.11:1-6)</a:t>
            </a:r>
          </a:p>
          <a:p>
            <a:pPr lvl="1">
              <a:buNone/>
            </a:pPr>
            <a:r>
              <a:rPr lang="en-US" dirty="0" smtClean="0">
                <a:solidFill>
                  <a:schemeClr val="tx2">
                    <a:lumMod val="90000"/>
                  </a:schemeClr>
                </a:solidFill>
              </a:rPr>
              <a:t>1</a:t>
            </a:r>
            <a:r>
              <a:rPr lang="en-US" dirty="0" smtClean="0"/>
              <a:t> Now it came to pass, when Jesus finished commanding His twelve disciples, that He departed from there to teach and to preach in their cities.</a:t>
            </a:r>
          </a:p>
          <a:p>
            <a:pPr lvl="1">
              <a:buNone/>
            </a:pPr>
            <a:r>
              <a:rPr lang="en-US" dirty="0" smtClean="0">
                <a:solidFill>
                  <a:schemeClr val="tx2">
                    <a:lumMod val="90000"/>
                  </a:schemeClr>
                </a:solidFill>
              </a:rPr>
              <a:t>2</a:t>
            </a:r>
            <a:r>
              <a:rPr lang="en-US" dirty="0" smtClean="0"/>
              <a:t> And when John had heard in prison about the works of Christ, he sent two of his disciples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dissolv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normAutofit/>
          </a:bodyPr>
          <a:lstStyle/>
          <a:p>
            <a:r>
              <a:rPr lang="en-US" dirty="0" smtClean="0">
                <a:solidFill>
                  <a:schemeClr val="bg2">
                    <a:lumMod val="40000"/>
                    <a:lumOff val="60000"/>
                  </a:schemeClr>
                </a:solidFill>
              </a:rPr>
              <a:t>Command (Mark 7:10)</a:t>
            </a:r>
          </a:p>
          <a:p>
            <a:r>
              <a:rPr lang="en-US" dirty="0" smtClean="0">
                <a:solidFill>
                  <a:schemeClr val="bg2">
                    <a:lumMod val="40000"/>
                    <a:lumOff val="60000"/>
                  </a:schemeClr>
                </a:solidFill>
              </a:rPr>
              <a:t>Statement (John 6:45)</a:t>
            </a:r>
          </a:p>
          <a:p>
            <a:r>
              <a:rPr lang="en-US" dirty="0" smtClean="0">
                <a:solidFill>
                  <a:schemeClr val="bg2">
                    <a:lumMod val="40000"/>
                    <a:lumOff val="60000"/>
                  </a:schemeClr>
                </a:solidFill>
              </a:rPr>
              <a:t>Approved Example (John 5:36)</a:t>
            </a:r>
          </a:p>
          <a:p>
            <a:r>
              <a:rPr lang="en-US" dirty="0" smtClean="0"/>
              <a:t>Necessary Implication </a:t>
            </a:r>
            <a:r>
              <a:rPr lang="en-US" dirty="0" smtClean="0">
                <a:solidFill>
                  <a:schemeClr val="tx2">
                    <a:lumMod val="90000"/>
                  </a:schemeClr>
                </a:solidFill>
              </a:rPr>
              <a:t>(Matt.11:1-6)</a:t>
            </a:r>
          </a:p>
          <a:p>
            <a:pPr lvl="1">
              <a:buNone/>
            </a:pPr>
            <a:r>
              <a:rPr lang="en-US" dirty="0" smtClean="0">
                <a:solidFill>
                  <a:schemeClr val="tx2">
                    <a:lumMod val="90000"/>
                  </a:schemeClr>
                </a:solidFill>
              </a:rPr>
              <a:t>3</a:t>
            </a:r>
            <a:r>
              <a:rPr lang="en-US" dirty="0" smtClean="0"/>
              <a:t> and said to Him, "Are You the Coming One, or do we look for another?"</a:t>
            </a:r>
          </a:p>
          <a:p>
            <a:pPr lvl="1">
              <a:buNone/>
            </a:pPr>
            <a:r>
              <a:rPr lang="en-US" dirty="0" smtClean="0">
                <a:solidFill>
                  <a:schemeClr val="tx2">
                    <a:lumMod val="90000"/>
                  </a:schemeClr>
                </a:solidFill>
              </a:rPr>
              <a:t>4</a:t>
            </a:r>
            <a:r>
              <a:rPr lang="en-US" dirty="0" smtClean="0"/>
              <a:t> Jesus answered and said to them, "Go and tell John the things which you hear and see: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dissolv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normAutofit/>
          </a:bodyPr>
          <a:lstStyle/>
          <a:p>
            <a:r>
              <a:rPr lang="en-US" dirty="0" smtClean="0">
                <a:solidFill>
                  <a:schemeClr val="bg2">
                    <a:lumMod val="40000"/>
                    <a:lumOff val="60000"/>
                  </a:schemeClr>
                </a:solidFill>
              </a:rPr>
              <a:t>Command (Mark 7:10)</a:t>
            </a:r>
          </a:p>
          <a:p>
            <a:r>
              <a:rPr lang="en-US" dirty="0" smtClean="0">
                <a:solidFill>
                  <a:schemeClr val="bg2">
                    <a:lumMod val="40000"/>
                    <a:lumOff val="60000"/>
                  </a:schemeClr>
                </a:solidFill>
              </a:rPr>
              <a:t>Statement (John 6:45)</a:t>
            </a:r>
          </a:p>
          <a:p>
            <a:r>
              <a:rPr lang="en-US" dirty="0" smtClean="0">
                <a:solidFill>
                  <a:schemeClr val="bg2">
                    <a:lumMod val="40000"/>
                    <a:lumOff val="60000"/>
                  </a:schemeClr>
                </a:solidFill>
              </a:rPr>
              <a:t>Approved Example (John 5:36)</a:t>
            </a:r>
          </a:p>
          <a:p>
            <a:r>
              <a:rPr lang="en-US" dirty="0" smtClean="0"/>
              <a:t>Necessary Implication </a:t>
            </a:r>
            <a:r>
              <a:rPr lang="en-US" dirty="0" smtClean="0">
                <a:solidFill>
                  <a:schemeClr val="tx2">
                    <a:lumMod val="90000"/>
                  </a:schemeClr>
                </a:solidFill>
              </a:rPr>
              <a:t>(Matt.11:1-6)</a:t>
            </a:r>
          </a:p>
          <a:p>
            <a:pPr lvl="1">
              <a:buNone/>
            </a:pPr>
            <a:r>
              <a:rPr lang="en-US" dirty="0" smtClean="0">
                <a:solidFill>
                  <a:schemeClr val="tx2">
                    <a:lumMod val="90000"/>
                  </a:schemeClr>
                </a:solidFill>
              </a:rPr>
              <a:t>5</a:t>
            </a:r>
            <a:r>
              <a:rPr lang="en-US" dirty="0" smtClean="0"/>
              <a:t> "The blind see and the lame walk; the lepers are cleansed and the deaf hear; the dead are raised up and the poor have the gospel preached to them.</a:t>
            </a:r>
          </a:p>
          <a:p>
            <a:pPr lvl="1">
              <a:buNone/>
            </a:pPr>
            <a:r>
              <a:rPr lang="en-US" dirty="0" smtClean="0">
                <a:solidFill>
                  <a:schemeClr val="tx2">
                    <a:lumMod val="90000"/>
                  </a:schemeClr>
                </a:solidFill>
              </a:rPr>
              <a:t>6</a:t>
            </a:r>
            <a:r>
              <a:rPr lang="en-US" dirty="0" smtClean="0"/>
              <a:t> "And blessed is he who is not offended because of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dissolv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Bible Authorize?</a:t>
            </a:r>
            <a:endParaRPr lang="en-US" dirty="0"/>
          </a:p>
        </p:txBody>
      </p:sp>
      <p:sp>
        <p:nvSpPr>
          <p:cNvPr id="3" name="Content Placeholder 2"/>
          <p:cNvSpPr>
            <a:spLocks noGrp="1"/>
          </p:cNvSpPr>
          <p:nvPr>
            <p:ph idx="1"/>
          </p:nvPr>
        </p:nvSpPr>
        <p:spPr/>
        <p:txBody>
          <a:bodyPr/>
          <a:lstStyle/>
          <a:p>
            <a:r>
              <a:rPr lang="en-US" dirty="0" smtClean="0"/>
              <a:t>Declaration </a:t>
            </a:r>
            <a:r>
              <a:rPr lang="en-US" dirty="0" smtClean="0">
                <a:solidFill>
                  <a:schemeClr val="tx2">
                    <a:lumMod val="90000"/>
                  </a:schemeClr>
                </a:solidFill>
              </a:rPr>
              <a:t>(Acts 20:27)</a:t>
            </a:r>
          </a:p>
          <a:p>
            <a:pPr lvl="1"/>
            <a:r>
              <a:rPr lang="en-US" dirty="0" smtClean="0"/>
              <a:t>Command / Direct Statement</a:t>
            </a:r>
          </a:p>
          <a:p>
            <a:pPr lvl="1"/>
            <a:r>
              <a:rPr lang="en-US" dirty="0" smtClean="0"/>
              <a:t>~ Jesus ~ </a:t>
            </a:r>
            <a:r>
              <a:rPr lang="en-US" dirty="0" smtClean="0">
                <a:solidFill>
                  <a:schemeClr val="tx2">
                    <a:lumMod val="90000"/>
                  </a:schemeClr>
                </a:solidFill>
              </a:rPr>
              <a:t>(Matt.19:16-19) (Mark 7:10)</a:t>
            </a:r>
          </a:p>
          <a:p>
            <a:r>
              <a:rPr lang="en-US" dirty="0" smtClean="0"/>
              <a:t>Approved Example </a:t>
            </a:r>
            <a:r>
              <a:rPr lang="en-US" dirty="0" smtClean="0">
                <a:solidFill>
                  <a:schemeClr val="tx2">
                    <a:lumMod val="90000"/>
                  </a:schemeClr>
                </a:solidFill>
              </a:rPr>
              <a:t>(Phil. 4:14-18) (Acts 2:41)</a:t>
            </a:r>
          </a:p>
          <a:p>
            <a:pPr lvl="1"/>
            <a:r>
              <a:rPr lang="en-US" dirty="0" smtClean="0"/>
              <a:t>~ Jesus ~ </a:t>
            </a:r>
            <a:r>
              <a:rPr lang="en-US" dirty="0" smtClean="0">
                <a:solidFill>
                  <a:schemeClr val="tx2">
                    <a:lumMod val="90000"/>
                  </a:schemeClr>
                </a:solidFill>
              </a:rPr>
              <a:t>(John 5:36) (Matt.12:5)</a:t>
            </a:r>
          </a:p>
          <a:p>
            <a:r>
              <a:rPr lang="en-US" dirty="0" smtClean="0"/>
              <a:t>Necessary Implication </a:t>
            </a:r>
            <a:r>
              <a:rPr lang="en-US" dirty="0" smtClean="0">
                <a:solidFill>
                  <a:schemeClr val="tx2">
                    <a:lumMod val="90000"/>
                  </a:schemeClr>
                </a:solidFill>
              </a:rPr>
              <a:t>(Heb. 10:25) (Acts 22:16)</a:t>
            </a:r>
          </a:p>
          <a:p>
            <a:pPr lvl="1"/>
            <a:r>
              <a:rPr lang="en-US" dirty="0" smtClean="0"/>
              <a:t>~ Jesus ~ </a:t>
            </a:r>
            <a:r>
              <a:rPr lang="en-US" dirty="0" smtClean="0">
                <a:solidFill>
                  <a:schemeClr val="tx2">
                    <a:lumMod val="90000"/>
                  </a:schemeClr>
                </a:solidFill>
              </a:rPr>
              <a:t>(Luke 20:37-38) (Matt.11:1-6)</a:t>
            </a:r>
            <a:endParaRPr lang="en-US" dirty="0">
              <a:solidFill>
                <a:schemeClr val="tx2">
                  <a:lumMod val="9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Jesus Establish Authority?</a:t>
            </a:r>
            <a:endParaRPr lang="en-US" dirty="0"/>
          </a:p>
        </p:txBody>
      </p:sp>
      <p:sp>
        <p:nvSpPr>
          <p:cNvPr id="3" name="Content Placeholder 2"/>
          <p:cNvSpPr>
            <a:spLocks noGrp="1"/>
          </p:cNvSpPr>
          <p:nvPr>
            <p:ph idx="1"/>
          </p:nvPr>
        </p:nvSpPr>
        <p:spPr/>
        <p:txBody>
          <a:bodyPr/>
          <a:lstStyle/>
          <a:p>
            <a:r>
              <a:rPr lang="en-US" dirty="0" smtClean="0"/>
              <a:t>Command </a:t>
            </a:r>
            <a:r>
              <a:rPr lang="en-US" dirty="0" smtClean="0">
                <a:solidFill>
                  <a:schemeClr val="tx2">
                    <a:lumMod val="90000"/>
                  </a:schemeClr>
                </a:solidFill>
              </a:rPr>
              <a:t>(Mark 7:10)</a:t>
            </a:r>
          </a:p>
          <a:p>
            <a:r>
              <a:rPr lang="en-US" dirty="0" smtClean="0"/>
              <a:t>Statement </a:t>
            </a:r>
            <a:r>
              <a:rPr lang="en-US" dirty="0" smtClean="0">
                <a:solidFill>
                  <a:schemeClr val="tx2">
                    <a:lumMod val="90000"/>
                  </a:schemeClr>
                </a:solidFill>
              </a:rPr>
              <a:t>(John 6:45)</a:t>
            </a:r>
          </a:p>
          <a:p>
            <a:r>
              <a:rPr lang="en-US" dirty="0" smtClean="0"/>
              <a:t>Approved Example </a:t>
            </a:r>
            <a:r>
              <a:rPr lang="en-US" dirty="0" smtClean="0">
                <a:solidFill>
                  <a:schemeClr val="tx2">
                    <a:lumMod val="90000"/>
                  </a:schemeClr>
                </a:solidFill>
              </a:rPr>
              <a:t>(John 5:36)</a:t>
            </a:r>
          </a:p>
          <a:p>
            <a:r>
              <a:rPr lang="en-US" dirty="0" smtClean="0"/>
              <a:t>Necessary Implication </a:t>
            </a:r>
            <a:r>
              <a:rPr lang="en-US" dirty="0" smtClean="0">
                <a:solidFill>
                  <a:schemeClr val="tx2">
                    <a:lumMod val="90000"/>
                  </a:schemeClr>
                </a:solidFill>
              </a:rPr>
              <a:t>(Lk.20:37-38)</a:t>
            </a:r>
            <a:endParaRPr lang="en-US" dirty="0">
              <a:solidFill>
                <a:schemeClr val="tx2">
                  <a:lumMod val="90000"/>
                </a:schemeClr>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Authority </a:t>
            </a:r>
            <a:r>
              <a:rPr lang="en-US" dirty="0" smtClean="0"/>
              <a:t>Applied</a:t>
            </a:r>
            <a:r>
              <a:rPr lang="en-US" dirty="0" smtClean="0"/>
              <a:t/>
            </a:r>
            <a:br>
              <a:rPr lang="en-US" dirty="0" smtClean="0"/>
            </a:br>
            <a:r>
              <a:rPr lang="en-US" sz="4000" i="1" dirty="0" smtClean="0">
                <a:solidFill>
                  <a:schemeClr val="accent4">
                    <a:lumMod val="60000"/>
                    <a:lumOff val="40000"/>
                  </a:schemeClr>
                </a:solidFill>
              </a:rPr>
              <a:t>Acts 15 </a:t>
            </a:r>
            <a:r>
              <a:rPr lang="mr-IN" sz="4000" i="1" dirty="0" smtClean="0">
                <a:solidFill>
                  <a:schemeClr val="accent4">
                    <a:lumMod val="60000"/>
                    <a:lumOff val="40000"/>
                  </a:schemeClr>
                </a:solidFill>
              </a:rPr>
              <a:t>–</a:t>
            </a:r>
            <a:r>
              <a:rPr lang="en-US" sz="4000" i="1" dirty="0" smtClean="0">
                <a:solidFill>
                  <a:schemeClr val="accent4">
                    <a:lumMod val="60000"/>
                    <a:lumOff val="40000"/>
                  </a:schemeClr>
                </a:solidFill>
              </a:rPr>
              <a:t> </a:t>
            </a:r>
            <a:r>
              <a:rPr lang="en-US" sz="3600" i="1" dirty="0" smtClean="0">
                <a:solidFill>
                  <a:schemeClr val="accent4">
                    <a:lumMod val="60000"/>
                    <a:lumOff val="40000"/>
                  </a:schemeClr>
                </a:solidFill>
              </a:rPr>
              <a:t>Controversy over Circumcision</a:t>
            </a:r>
            <a:endParaRPr lang="en-US" sz="3600" i="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t>Necessary Implication</a:t>
            </a:r>
            <a:endParaRPr lang="en-US" dirty="0" smtClean="0"/>
          </a:p>
          <a:p>
            <a:pPr lvl="1"/>
            <a:r>
              <a:rPr lang="en-US" dirty="0" smtClean="0">
                <a:solidFill>
                  <a:schemeClr val="tx2">
                    <a:lumMod val="75000"/>
                  </a:schemeClr>
                </a:solidFill>
              </a:rPr>
              <a:t>(vs. 7-11)</a:t>
            </a:r>
            <a:endParaRPr lang="en-US" dirty="0" smtClean="0">
              <a:solidFill>
                <a:schemeClr val="tx2">
                  <a:lumMod val="75000"/>
                </a:schemeClr>
              </a:solidFill>
            </a:endParaRPr>
          </a:p>
          <a:p>
            <a:r>
              <a:rPr lang="en-US" dirty="0" smtClean="0"/>
              <a:t>Approved Example</a:t>
            </a:r>
            <a:endParaRPr lang="en-US" dirty="0" smtClean="0"/>
          </a:p>
          <a:p>
            <a:pPr lvl="1"/>
            <a:r>
              <a:rPr lang="en-US" dirty="0" smtClean="0">
                <a:solidFill>
                  <a:schemeClr val="tx2">
                    <a:lumMod val="75000"/>
                  </a:schemeClr>
                </a:solidFill>
              </a:rPr>
              <a:t>(v. 12)</a:t>
            </a:r>
            <a:endParaRPr lang="en-US" dirty="0" smtClean="0">
              <a:solidFill>
                <a:schemeClr val="tx2">
                  <a:lumMod val="75000"/>
                </a:schemeClr>
              </a:solidFill>
            </a:endParaRPr>
          </a:p>
          <a:p>
            <a:r>
              <a:rPr lang="en-US" dirty="0" smtClean="0"/>
              <a:t>Declaration: Direct Statement</a:t>
            </a:r>
            <a:endParaRPr lang="en-US" dirty="0" smtClean="0"/>
          </a:p>
          <a:p>
            <a:pPr lvl="1"/>
            <a:r>
              <a:rPr lang="en-US" dirty="0" smtClean="0">
                <a:solidFill>
                  <a:schemeClr val="tx2">
                    <a:lumMod val="75000"/>
                  </a:schemeClr>
                </a:solidFill>
              </a:rPr>
              <a:t>(vs. 13-19) </a:t>
            </a:r>
            <a:endParaRPr lang="en-US" dirty="0" smtClean="0">
              <a:solidFill>
                <a:schemeClr val="tx2">
                  <a:lumMod val="7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Source Of Authority?</a:t>
            </a:r>
            <a:endParaRPr lang="en-US" dirty="0"/>
          </a:p>
        </p:txBody>
      </p:sp>
      <p:sp>
        <p:nvSpPr>
          <p:cNvPr id="3" name="Content Placeholder 2"/>
          <p:cNvSpPr>
            <a:spLocks noGrp="1"/>
          </p:cNvSpPr>
          <p:nvPr>
            <p:ph idx="1"/>
          </p:nvPr>
        </p:nvSpPr>
        <p:spPr/>
        <p:txBody>
          <a:bodyPr>
            <a:normAutofit/>
          </a:bodyPr>
          <a:lstStyle/>
          <a:p>
            <a:r>
              <a:rPr lang="en-US" dirty="0" smtClean="0"/>
              <a:t>From Heaven or Men? </a:t>
            </a:r>
            <a:r>
              <a:rPr lang="en-US" dirty="0" smtClean="0">
                <a:solidFill>
                  <a:schemeClr val="tx2">
                    <a:lumMod val="90000"/>
                  </a:schemeClr>
                </a:solidFill>
              </a:rPr>
              <a:t>(Matt.21:23-27)</a:t>
            </a:r>
          </a:p>
          <a:p>
            <a:pPr lvl="1">
              <a:buNone/>
            </a:pPr>
            <a:r>
              <a:rPr lang="en-US" strike="sngStrike" dirty="0" smtClean="0">
                <a:solidFill>
                  <a:schemeClr val="bg2">
                    <a:lumMod val="20000"/>
                    <a:lumOff val="80000"/>
                  </a:schemeClr>
                </a:solidFill>
              </a:rPr>
              <a:t>Traditions</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Feelings</a:t>
            </a:r>
            <a:r>
              <a:rPr lang="en-US" dirty="0" smtClean="0">
                <a:solidFill>
                  <a:schemeClr val="bg2">
                    <a:lumMod val="20000"/>
                    <a:lumOff val="80000"/>
                  </a:schemeClr>
                </a:solidFill>
              </a:rPr>
              <a:t>?</a:t>
            </a:r>
          </a:p>
          <a:p>
            <a:pPr lvl="1">
              <a:buNone/>
            </a:pPr>
            <a:r>
              <a:rPr lang="en-US" strike="sngStrike" dirty="0" smtClean="0">
                <a:solidFill>
                  <a:schemeClr val="bg2">
                    <a:lumMod val="20000"/>
                    <a:lumOff val="80000"/>
                  </a:schemeClr>
                </a:solidFill>
              </a:rPr>
              <a:t>Preacher</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Creeds</a:t>
            </a:r>
            <a:r>
              <a:rPr lang="en-US" dirty="0" smtClean="0">
                <a:solidFill>
                  <a:schemeClr val="bg2">
                    <a:lumMod val="20000"/>
                    <a:lumOff val="80000"/>
                  </a:schemeClr>
                </a:solidFill>
              </a:rPr>
              <a:t>?</a:t>
            </a:r>
          </a:p>
          <a:p>
            <a:pPr lvl="1">
              <a:buNone/>
            </a:pPr>
            <a:r>
              <a:rPr lang="en-US" strike="sngStrike" dirty="0" smtClean="0">
                <a:solidFill>
                  <a:schemeClr val="bg2">
                    <a:lumMod val="20000"/>
                    <a:lumOff val="80000"/>
                  </a:schemeClr>
                </a:solidFill>
              </a:rPr>
              <a:t>Parents</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Majority</a:t>
            </a:r>
            <a:r>
              <a:rPr lang="en-US" dirty="0" smtClean="0">
                <a:solidFill>
                  <a:schemeClr val="bg2">
                    <a:lumMod val="20000"/>
                    <a:lumOff val="80000"/>
                  </a:schemeClr>
                </a:solidFill>
              </a:rPr>
              <a:t>?</a:t>
            </a:r>
          </a:p>
          <a:p>
            <a:pPr lvl="1">
              <a:buNone/>
            </a:pPr>
            <a:r>
              <a:rPr lang="en-US" strike="sngStrike" dirty="0" smtClean="0">
                <a:solidFill>
                  <a:schemeClr val="bg2">
                    <a:lumMod val="20000"/>
                    <a:lumOff val="80000"/>
                  </a:schemeClr>
                </a:solidFill>
              </a:rPr>
              <a:t>O.T. Law</a:t>
            </a:r>
            <a:r>
              <a:rPr lang="en-US" dirty="0" smtClean="0">
                <a:solidFill>
                  <a:schemeClr val="bg2">
                    <a:lumMod val="20000"/>
                    <a:lumOff val="80000"/>
                  </a:schemeClr>
                </a:solidFill>
              </a:rPr>
              <a:t>?		</a:t>
            </a:r>
            <a:r>
              <a:rPr lang="en-US" strike="sngStrike" dirty="0" smtClean="0">
                <a:solidFill>
                  <a:schemeClr val="bg2">
                    <a:lumMod val="20000"/>
                    <a:lumOff val="80000"/>
                  </a:schemeClr>
                </a:solidFill>
              </a:rPr>
              <a:t>New Revelations</a:t>
            </a:r>
            <a:r>
              <a:rPr lang="en-US" dirty="0" smtClean="0">
                <a:solidFill>
                  <a:schemeClr val="bg2">
                    <a:lumMod val="20000"/>
                    <a:lumOff val="80000"/>
                  </a:schemeClr>
                </a:solidFill>
              </a:rPr>
              <a:t>?</a:t>
            </a:r>
          </a:p>
          <a:p>
            <a:r>
              <a:rPr lang="en-US" dirty="0" smtClean="0"/>
              <a:t>Only that from God is acceptable</a:t>
            </a:r>
          </a:p>
          <a:p>
            <a:pPr lvl="1"/>
            <a:r>
              <a:rPr lang="en-US" dirty="0" smtClean="0">
                <a:solidFill>
                  <a:schemeClr val="tx2">
                    <a:lumMod val="90000"/>
                  </a:schemeClr>
                </a:solidFill>
              </a:rPr>
              <a:t>(Matthew 7:21-23) (Jeremiah 10:23)</a:t>
            </a:r>
            <a:endParaRPr lang="en-US" dirty="0">
              <a:solidFill>
                <a:schemeClr val="tx2">
                  <a:lumMod val="9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dissolv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Authority Applied:</a:t>
            </a:r>
            <a:br>
              <a:rPr lang="en-US" dirty="0" smtClean="0"/>
            </a:br>
            <a:r>
              <a:rPr lang="en-US" i="1" dirty="0" smtClean="0">
                <a:solidFill>
                  <a:schemeClr val="accent4">
                    <a:lumMod val="60000"/>
                    <a:lumOff val="40000"/>
                  </a:schemeClr>
                </a:solidFill>
              </a:rPr>
              <a:t>The Lord’s Supper</a:t>
            </a:r>
            <a:endParaRPr lang="en-US" i="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t>Observance?</a:t>
            </a:r>
          </a:p>
          <a:p>
            <a:pPr lvl="1"/>
            <a:r>
              <a:rPr lang="en-US" dirty="0" smtClean="0"/>
              <a:t>Command </a:t>
            </a:r>
            <a:r>
              <a:rPr lang="en-US" dirty="0" smtClean="0">
                <a:solidFill>
                  <a:schemeClr val="tx2">
                    <a:lumMod val="75000"/>
                  </a:schemeClr>
                </a:solidFill>
              </a:rPr>
              <a:t>(1Cor.11:23-26)</a:t>
            </a:r>
          </a:p>
          <a:p>
            <a:r>
              <a:rPr lang="en-US" dirty="0" smtClean="0"/>
              <a:t>When?</a:t>
            </a:r>
          </a:p>
          <a:p>
            <a:pPr lvl="1"/>
            <a:r>
              <a:rPr lang="en-US" dirty="0" smtClean="0"/>
              <a:t>Approved Example </a:t>
            </a:r>
            <a:r>
              <a:rPr lang="en-US" dirty="0" smtClean="0">
                <a:solidFill>
                  <a:schemeClr val="tx2">
                    <a:lumMod val="75000"/>
                  </a:schemeClr>
                </a:solidFill>
              </a:rPr>
              <a:t>(Acts 20:7)</a:t>
            </a:r>
          </a:p>
          <a:p>
            <a:r>
              <a:rPr lang="en-US" dirty="0" smtClean="0"/>
              <a:t>How Often?</a:t>
            </a:r>
          </a:p>
          <a:p>
            <a:pPr lvl="1"/>
            <a:r>
              <a:rPr lang="en-US" dirty="0" smtClean="0"/>
              <a:t>Necessary Implication </a:t>
            </a:r>
            <a:r>
              <a:rPr lang="en-US" dirty="0" smtClean="0">
                <a:solidFill>
                  <a:schemeClr val="tx2">
                    <a:lumMod val="75000"/>
                  </a:schemeClr>
                </a:solidFill>
              </a:rPr>
              <a:t>(Acts 20:7)  </a:t>
            </a:r>
            <a:r>
              <a:rPr lang="en-US" dirty="0" smtClean="0">
                <a:solidFill>
                  <a:schemeClr val="accent1"/>
                </a:solidFill>
              </a:rPr>
              <a:t>(cf. Exo.20:8)</a:t>
            </a:r>
            <a:endParaRPr lang="en-US" dirty="0" smtClean="0">
              <a:solidFill>
                <a:schemeClr val="tx2">
                  <a:lumMod val="75000"/>
                </a:schemeClr>
              </a:solidFill>
            </a:endParaRPr>
          </a:p>
          <a:p>
            <a:r>
              <a:rPr lang="en-US" dirty="0" smtClean="0"/>
              <a:t>Kind of Bread?</a:t>
            </a:r>
          </a:p>
          <a:p>
            <a:pPr lvl="1"/>
            <a:r>
              <a:rPr lang="en-US" dirty="0" smtClean="0"/>
              <a:t>Necessary Implication </a:t>
            </a:r>
            <a:r>
              <a:rPr lang="en-US" dirty="0" smtClean="0">
                <a:solidFill>
                  <a:schemeClr val="tx2">
                    <a:lumMod val="75000"/>
                  </a:schemeClr>
                </a:solidFill>
              </a:rPr>
              <a:t>(Luke 22:7-9)  </a:t>
            </a:r>
            <a:r>
              <a:rPr lang="en-US" dirty="0" smtClean="0">
                <a:solidFill>
                  <a:schemeClr val="accent1"/>
                </a:solidFill>
              </a:rPr>
              <a:t>(cf. Exo.12:19)</a:t>
            </a:r>
          </a:p>
          <a:p>
            <a:pPr lvl="1"/>
            <a:endParaRPr lang="en-US" dirty="0"/>
          </a:p>
        </p:txBody>
      </p:sp>
    </p:spTree>
    <p:extLst>
      <p:ext uri="{BB962C8B-B14F-4D97-AF65-F5344CB8AC3E}">
        <p14:creationId xmlns:p14="http://schemas.microsoft.com/office/powerpoint/2010/main" val="61610655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Nature Of Bible Authority</a:t>
            </a:r>
            <a:endParaRPr lang="en-US" dirty="0"/>
          </a:p>
        </p:txBody>
      </p:sp>
      <p:sp>
        <p:nvSpPr>
          <p:cNvPr id="3" name="Subtitle 2"/>
          <p:cNvSpPr>
            <a:spLocks noGrp="1"/>
          </p:cNvSpPr>
          <p:nvPr>
            <p:ph type="subTitle" idx="1"/>
          </p:nvPr>
        </p:nvSpPr>
        <p:spPr/>
        <p:txBody>
          <a:bodyPr/>
          <a:lstStyle/>
          <a:p>
            <a:r>
              <a:rPr lang="en-US" dirty="0" smtClean="0"/>
              <a:t>Genesis 6:14-16</a:t>
            </a:r>
            <a:endParaRPr lang="en-US" dirty="0"/>
          </a:p>
        </p:txBody>
      </p:sp>
    </p:spTree>
  </p:cSld>
  <p:clrMapOvr>
    <a:masterClrMapping/>
  </p:clrMapOvr>
  <p:transition>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Bible Authority</a:t>
            </a:r>
            <a:endParaRPr lang="en-US" dirty="0"/>
          </a:p>
        </p:txBody>
      </p:sp>
      <p:sp>
        <p:nvSpPr>
          <p:cNvPr id="3" name="Content Placeholder 2"/>
          <p:cNvSpPr>
            <a:spLocks noGrp="1"/>
          </p:cNvSpPr>
          <p:nvPr>
            <p:ph idx="1"/>
          </p:nvPr>
        </p:nvSpPr>
        <p:spPr/>
        <p:txBody>
          <a:bodyPr/>
          <a:lstStyle/>
          <a:p>
            <a:r>
              <a:rPr lang="en-US" dirty="0" smtClean="0"/>
              <a:t>Brethren often heard to say, </a:t>
            </a:r>
            <a:r>
              <a:rPr lang="en-US" i="1" dirty="0" smtClean="0">
                <a:solidFill>
                  <a:schemeClr val="tx2">
                    <a:lumMod val="90000"/>
                  </a:schemeClr>
                </a:solidFill>
              </a:rPr>
              <a:t>“We do lots of things without Bible authority!”</a:t>
            </a:r>
          </a:p>
          <a:p>
            <a:pPr lvl="1"/>
            <a:endParaRPr lang="en-US" dirty="0" smtClean="0"/>
          </a:p>
          <a:p>
            <a:pPr lvl="1"/>
            <a:r>
              <a:rPr lang="en-US" dirty="0" smtClean="0"/>
              <a:t>This is an example of the </a:t>
            </a:r>
            <a:r>
              <a:rPr lang="en-US" i="1" dirty="0" smtClean="0"/>
              <a:t>misunderstanding</a:t>
            </a:r>
            <a:r>
              <a:rPr lang="en-US" dirty="0" smtClean="0"/>
              <a:t> many have of the </a:t>
            </a:r>
            <a:r>
              <a:rPr lang="en-US" i="1" u="sng" dirty="0" smtClean="0"/>
              <a:t>nature</a:t>
            </a:r>
            <a:r>
              <a:rPr lang="en-US" dirty="0" smtClean="0"/>
              <a:t> of biblical authority</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Bible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2">
                    <a:lumMod val="40000"/>
                    <a:lumOff val="60000"/>
                  </a:schemeClr>
                </a:solidFill>
              </a:rPr>
              <a:t>Brethren often heard to say, </a:t>
            </a:r>
            <a:r>
              <a:rPr lang="en-US" i="1" dirty="0" smtClean="0">
                <a:solidFill>
                  <a:schemeClr val="bg2">
                    <a:lumMod val="40000"/>
                    <a:lumOff val="60000"/>
                  </a:schemeClr>
                </a:solidFill>
              </a:rPr>
              <a:t>“We do lots of things without Bible authority!”</a:t>
            </a:r>
          </a:p>
          <a:p>
            <a:r>
              <a:rPr lang="en-US" dirty="0" smtClean="0"/>
              <a:t>They think a practice must be </a:t>
            </a:r>
            <a:r>
              <a:rPr lang="en-US" i="1" u="sng" dirty="0" smtClean="0"/>
              <a:t>specifically</a:t>
            </a:r>
            <a:r>
              <a:rPr lang="en-US" dirty="0" smtClean="0"/>
              <a:t> mentioned in the Bible to be authorized by the Bible</a:t>
            </a:r>
          </a:p>
          <a:p>
            <a:pPr lvl="1"/>
            <a:r>
              <a:rPr lang="en-US" i="1" dirty="0" smtClean="0">
                <a:solidFill>
                  <a:schemeClr val="tx2">
                    <a:lumMod val="90000"/>
                  </a:schemeClr>
                </a:solidFill>
              </a:rPr>
              <a:t>“There is not one verse in all the Bible that says one word about dividing an assembly into two or more classes with teachers teaching at the same time…” </a:t>
            </a:r>
            <a:r>
              <a:rPr lang="en-US" dirty="0" smtClean="0">
                <a:solidFill>
                  <a:schemeClr val="bg2">
                    <a:lumMod val="20000"/>
                    <a:lumOff val="80000"/>
                  </a:schemeClr>
                </a:solidFill>
              </a:rPr>
              <a:t>(E.H. Miller, “Proof Cups &amp; Classes Are Not Scriptural”)</a:t>
            </a:r>
            <a:endParaRPr lang="en-US" dirty="0">
              <a:solidFill>
                <a:schemeClr val="bg2">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Bible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t>Bible Authority is both </a:t>
            </a:r>
            <a:r>
              <a:rPr lang="en-US" i="1" dirty="0" smtClean="0">
                <a:solidFill>
                  <a:srgbClr val="00FF00"/>
                </a:solidFill>
              </a:rPr>
              <a:t>inclusive</a:t>
            </a:r>
            <a:r>
              <a:rPr lang="en-US" dirty="0" smtClean="0"/>
              <a:t> and </a:t>
            </a:r>
            <a:r>
              <a:rPr lang="en-US" i="1" dirty="0" smtClean="0">
                <a:solidFill>
                  <a:srgbClr val="FF0000"/>
                </a:solidFill>
              </a:rPr>
              <a:t>exclusive</a:t>
            </a:r>
          </a:p>
          <a:p>
            <a:r>
              <a:rPr lang="en-US" dirty="0" smtClean="0">
                <a:solidFill>
                  <a:srgbClr val="00FF00"/>
                </a:solidFill>
              </a:rPr>
              <a:t>Inclusive</a:t>
            </a:r>
            <a:r>
              <a:rPr lang="en-US" dirty="0" smtClean="0"/>
              <a:t>:</a:t>
            </a:r>
          </a:p>
          <a:p>
            <a:pPr lvl="1"/>
            <a:r>
              <a:rPr lang="en-US" dirty="0" smtClean="0"/>
              <a:t>Anything that is </a:t>
            </a:r>
            <a:r>
              <a:rPr lang="en-US" u="sng" dirty="0" smtClean="0"/>
              <a:t>authorized</a:t>
            </a:r>
            <a:r>
              <a:rPr lang="en-US" dirty="0" smtClean="0"/>
              <a:t> by God necessarily </a:t>
            </a:r>
            <a:r>
              <a:rPr lang="en-US" i="1" dirty="0" smtClean="0">
                <a:solidFill>
                  <a:srgbClr val="00FF00"/>
                </a:solidFill>
              </a:rPr>
              <a:t>includes</a:t>
            </a:r>
            <a:r>
              <a:rPr lang="en-US" dirty="0" smtClean="0"/>
              <a:t> whatever is </a:t>
            </a:r>
            <a:r>
              <a:rPr lang="en-US" i="1" dirty="0" smtClean="0">
                <a:solidFill>
                  <a:schemeClr val="tx2">
                    <a:lumMod val="75000"/>
                  </a:schemeClr>
                </a:solidFill>
              </a:rPr>
              <a:t>necessary and incidental to fulfilling</a:t>
            </a:r>
            <a:r>
              <a:rPr lang="en-US" dirty="0" smtClean="0"/>
              <a:t> the </a:t>
            </a:r>
            <a:r>
              <a:rPr lang="en-US" u="sng" dirty="0" smtClean="0"/>
              <a:t>authorized</a:t>
            </a:r>
            <a:r>
              <a:rPr lang="en-US" dirty="0" smtClean="0"/>
              <a:t> action</a:t>
            </a:r>
          </a:p>
          <a:p>
            <a:r>
              <a:rPr lang="en-US" dirty="0" smtClean="0">
                <a:solidFill>
                  <a:srgbClr val="FF0000"/>
                </a:solidFill>
              </a:rPr>
              <a:t>Exclusive</a:t>
            </a:r>
            <a:r>
              <a:rPr lang="en-US" dirty="0" smtClean="0"/>
              <a:t>:</a:t>
            </a:r>
          </a:p>
          <a:p>
            <a:pPr lvl="1"/>
            <a:r>
              <a:rPr lang="en-US" dirty="0" smtClean="0"/>
              <a:t>Anything the Lord </a:t>
            </a:r>
            <a:r>
              <a:rPr lang="en-US" u="sng" dirty="0" smtClean="0"/>
              <a:t>does not specifically authorize</a:t>
            </a:r>
            <a:r>
              <a:rPr lang="en-US" dirty="0" smtClean="0"/>
              <a:t>, or that is not </a:t>
            </a:r>
            <a:r>
              <a:rPr lang="en-US" i="1" dirty="0" smtClean="0">
                <a:solidFill>
                  <a:schemeClr val="tx2">
                    <a:lumMod val="75000"/>
                  </a:schemeClr>
                </a:solidFill>
              </a:rPr>
              <a:t>necessary and incidental to fulfilling</a:t>
            </a:r>
            <a:r>
              <a:rPr lang="en-US" dirty="0" smtClean="0">
                <a:solidFill>
                  <a:schemeClr val="tx2">
                    <a:lumMod val="75000"/>
                  </a:schemeClr>
                </a:solidFill>
              </a:rPr>
              <a:t> </a:t>
            </a:r>
            <a:r>
              <a:rPr lang="en-US" dirty="0" smtClean="0"/>
              <a:t>the </a:t>
            </a:r>
            <a:r>
              <a:rPr lang="en-US" u="sng" dirty="0" smtClean="0"/>
              <a:t>authorized</a:t>
            </a:r>
            <a:r>
              <a:rPr lang="en-US" dirty="0" smtClean="0"/>
              <a:t> action, He </a:t>
            </a:r>
            <a:r>
              <a:rPr lang="en-US" i="1" dirty="0" smtClean="0">
                <a:solidFill>
                  <a:srgbClr val="FF0000"/>
                </a:solidFill>
              </a:rPr>
              <a:t>excludes</a:t>
            </a:r>
            <a:endParaRPr lang="en-US"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Bible Authority</a:t>
            </a:r>
            <a:endParaRPr lang="en-US" dirty="0"/>
          </a:p>
        </p:txBody>
      </p:sp>
      <p:sp>
        <p:nvSpPr>
          <p:cNvPr id="3" name="Content Placeholder 2"/>
          <p:cNvSpPr>
            <a:spLocks noGrp="1"/>
          </p:cNvSpPr>
          <p:nvPr>
            <p:ph idx="1"/>
          </p:nvPr>
        </p:nvSpPr>
        <p:spPr/>
        <p:txBody>
          <a:bodyPr>
            <a:normAutofit/>
          </a:bodyPr>
          <a:lstStyle/>
          <a:p>
            <a:r>
              <a:rPr lang="en-US" dirty="0" smtClean="0"/>
              <a:t>Bible Authority is both </a:t>
            </a:r>
            <a:r>
              <a:rPr lang="en-US" i="1" dirty="0" smtClean="0">
                <a:solidFill>
                  <a:srgbClr val="00FF00"/>
                </a:solidFill>
              </a:rPr>
              <a:t>inclusive</a:t>
            </a:r>
            <a:r>
              <a:rPr lang="en-US" dirty="0" smtClean="0"/>
              <a:t> and </a:t>
            </a:r>
            <a:r>
              <a:rPr lang="en-US" i="1" dirty="0" smtClean="0">
                <a:solidFill>
                  <a:srgbClr val="FF0000"/>
                </a:solidFill>
              </a:rPr>
              <a:t>exclusive</a:t>
            </a:r>
          </a:p>
          <a:p>
            <a:pPr lvl="1"/>
            <a:endParaRPr lang="en-US" dirty="0" smtClean="0"/>
          </a:p>
          <a:p>
            <a:r>
              <a:rPr lang="en-US" dirty="0" smtClean="0"/>
              <a:t>The Point:</a:t>
            </a:r>
          </a:p>
          <a:p>
            <a:pPr lvl="1"/>
            <a:r>
              <a:rPr lang="en-US" dirty="0" smtClean="0"/>
              <a:t>A thing may be </a:t>
            </a:r>
            <a:r>
              <a:rPr lang="en-US" u="sng" dirty="0" smtClean="0"/>
              <a:t>authorized</a:t>
            </a:r>
            <a:r>
              <a:rPr lang="en-US" dirty="0" smtClean="0"/>
              <a:t> although </a:t>
            </a:r>
            <a:r>
              <a:rPr lang="en-US" i="1" dirty="0" smtClean="0">
                <a:solidFill>
                  <a:schemeClr val="tx2">
                    <a:lumMod val="75000"/>
                  </a:schemeClr>
                </a:solidFill>
              </a:rPr>
              <a:t>not specifically mentioned</a:t>
            </a:r>
            <a:r>
              <a:rPr lang="en-US" dirty="0" smtClean="0">
                <a:solidFill>
                  <a:schemeClr val="tx2">
                    <a:lumMod val="75000"/>
                  </a:schemeClr>
                </a:solidFill>
              </a:rPr>
              <a:t> 	</a:t>
            </a:r>
            <a:r>
              <a:rPr lang="en-US" dirty="0" smtClean="0">
                <a:solidFill>
                  <a:srgbClr val="00FF00"/>
                </a:solidFill>
              </a:rPr>
              <a:t>(Inclusive)</a:t>
            </a:r>
            <a:endParaRPr lang="en-US" i="1" u="sng" dirty="0" smtClean="0">
              <a:solidFill>
                <a:srgbClr val="00FF00"/>
              </a:solidFill>
            </a:endParaRPr>
          </a:p>
          <a:p>
            <a:pPr lvl="1"/>
            <a:r>
              <a:rPr lang="en-US" dirty="0" smtClean="0"/>
              <a:t>A thing may be </a:t>
            </a:r>
            <a:r>
              <a:rPr lang="en-US" u="sng" dirty="0" smtClean="0"/>
              <a:t>unscriptural</a:t>
            </a:r>
            <a:r>
              <a:rPr lang="en-US" dirty="0" smtClean="0"/>
              <a:t> and </a:t>
            </a:r>
            <a:r>
              <a:rPr lang="en-US" u="sng" dirty="0" smtClean="0"/>
              <a:t>sinful</a:t>
            </a:r>
            <a:r>
              <a:rPr lang="en-US" dirty="0" smtClean="0"/>
              <a:t> although </a:t>
            </a:r>
            <a:r>
              <a:rPr lang="en-US" i="1" dirty="0" smtClean="0">
                <a:solidFill>
                  <a:schemeClr val="tx2">
                    <a:lumMod val="75000"/>
                  </a:schemeClr>
                </a:solidFill>
              </a:rPr>
              <a:t>not specifically condemned</a:t>
            </a:r>
            <a:r>
              <a:rPr lang="en-US" dirty="0" smtClean="0">
                <a:solidFill>
                  <a:schemeClr val="tx2">
                    <a:lumMod val="75000"/>
                  </a:schemeClr>
                </a:solidFill>
              </a:rPr>
              <a:t> 	</a:t>
            </a:r>
            <a:r>
              <a:rPr lang="en-US" dirty="0" smtClean="0">
                <a:solidFill>
                  <a:srgbClr val="FF0000"/>
                </a:solidFill>
              </a:rPr>
              <a:t>(Exclusive)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Bible Authority</a:t>
            </a:r>
            <a:endParaRPr lang="en-US" dirty="0"/>
          </a:p>
        </p:txBody>
      </p:sp>
      <p:sp>
        <p:nvSpPr>
          <p:cNvPr id="3" name="Content Placeholder 2"/>
          <p:cNvSpPr>
            <a:spLocks noGrp="1"/>
          </p:cNvSpPr>
          <p:nvPr>
            <p:ph idx="1"/>
          </p:nvPr>
        </p:nvSpPr>
        <p:spPr/>
        <p:txBody>
          <a:bodyPr>
            <a:normAutofit/>
          </a:bodyPr>
          <a:lstStyle/>
          <a:p>
            <a:r>
              <a:rPr lang="en-US" dirty="0" smtClean="0"/>
              <a:t>Bible Authority is </a:t>
            </a:r>
            <a:r>
              <a:rPr lang="en-US" i="1" dirty="0" smtClean="0">
                <a:solidFill>
                  <a:srgbClr val="00FF00"/>
                </a:solidFill>
              </a:rPr>
              <a:t>inclusive</a:t>
            </a:r>
          </a:p>
          <a:p>
            <a:pPr lvl="1"/>
            <a:r>
              <a:rPr lang="en-US" dirty="0" smtClean="0">
                <a:solidFill>
                  <a:schemeClr val="tx2">
                    <a:lumMod val="90000"/>
                  </a:schemeClr>
                </a:solidFill>
              </a:rPr>
              <a:t>Mark 16:15</a:t>
            </a:r>
            <a:r>
              <a:rPr lang="en-US" dirty="0" smtClean="0"/>
              <a:t>	cf. </a:t>
            </a:r>
            <a:r>
              <a:rPr lang="en-US" dirty="0" smtClean="0">
                <a:solidFill>
                  <a:schemeClr val="tx2">
                    <a:lumMod val="90000"/>
                  </a:schemeClr>
                </a:solidFill>
              </a:rPr>
              <a:t>Acts 8:30-31; 13:4-5</a:t>
            </a:r>
          </a:p>
          <a:p>
            <a:r>
              <a:rPr lang="en-US" dirty="0" smtClean="0"/>
              <a:t>Bible Authority is </a:t>
            </a:r>
            <a:r>
              <a:rPr lang="en-US" i="1" dirty="0" smtClean="0">
                <a:solidFill>
                  <a:srgbClr val="FF0000"/>
                </a:solidFill>
              </a:rPr>
              <a:t>exclusive</a:t>
            </a:r>
            <a:endParaRPr lang="en-US" dirty="0" smtClean="0"/>
          </a:p>
          <a:p>
            <a:pPr lvl="1"/>
            <a:r>
              <a:rPr lang="en-US" dirty="0" smtClean="0">
                <a:solidFill>
                  <a:schemeClr val="tx2">
                    <a:lumMod val="90000"/>
                  </a:schemeClr>
                </a:solidFill>
              </a:rPr>
              <a:t>Colossians 3:17   2 John 1:9   Hebrews 7:14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Bible Authority</a:t>
            </a:r>
            <a:endParaRPr lang="en-US" dirty="0"/>
          </a:p>
        </p:txBody>
      </p:sp>
      <p:sp>
        <p:nvSpPr>
          <p:cNvPr id="3" name="Content Placeholder 2"/>
          <p:cNvSpPr>
            <a:spLocks noGrp="1"/>
          </p:cNvSpPr>
          <p:nvPr>
            <p:ph idx="1"/>
          </p:nvPr>
        </p:nvSpPr>
        <p:spPr/>
        <p:txBody>
          <a:bodyPr>
            <a:normAutofit/>
          </a:bodyPr>
          <a:lstStyle/>
          <a:p>
            <a:r>
              <a:rPr lang="en-US" dirty="0" smtClean="0"/>
              <a:t>Bible Authority is both </a:t>
            </a:r>
            <a:r>
              <a:rPr lang="en-US" i="1" dirty="0" smtClean="0">
                <a:solidFill>
                  <a:srgbClr val="00FF00"/>
                </a:solidFill>
              </a:rPr>
              <a:t>inclusive</a:t>
            </a:r>
            <a:r>
              <a:rPr lang="en-US" dirty="0" smtClean="0"/>
              <a:t> and </a:t>
            </a:r>
            <a:r>
              <a:rPr lang="en-US" i="1" dirty="0" smtClean="0">
                <a:solidFill>
                  <a:srgbClr val="FF0000"/>
                </a:solidFill>
              </a:rPr>
              <a:t>exclusive</a:t>
            </a:r>
            <a:endParaRPr lang="en-US" dirty="0" smtClean="0"/>
          </a:p>
          <a:p>
            <a:r>
              <a:rPr lang="en-US" dirty="0" smtClean="0"/>
              <a:t>Material of the Ark</a:t>
            </a:r>
          </a:p>
          <a:p>
            <a:pPr lvl="1"/>
            <a:r>
              <a:rPr lang="en-US" dirty="0" smtClean="0">
                <a:solidFill>
                  <a:schemeClr val="tx2">
                    <a:lumMod val="75000"/>
                  </a:schemeClr>
                </a:solidFill>
              </a:rPr>
              <a:t>Gopher wood </a:t>
            </a:r>
            <a:r>
              <a:rPr lang="en-US" dirty="0" smtClean="0"/>
              <a:t>– Genesis 6:14-16</a:t>
            </a:r>
          </a:p>
          <a:p>
            <a:r>
              <a:rPr lang="en-US" dirty="0" smtClean="0"/>
              <a:t>Music in Worship</a:t>
            </a:r>
          </a:p>
          <a:p>
            <a:pPr lvl="1"/>
            <a:r>
              <a:rPr lang="en-US" dirty="0" smtClean="0">
                <a:solidFill>
                  <a:schemeClr val="tx2">
                    <a:lumMod val="75000"/>
                  </a:schemeClr>
                </a:solidFill>
              </a:rPr>
              <a:t>Singing</a:t>
            </a:r>
            <a:r>
              <a:rPr lang="en-US" dirty="0" smtClean="0"/>
              <a:t> – Ephesians 5:18-19</a:t>
            </a:r>
          </a:p>
          <a:p>
            <a:r>
              <a:rPr lang="en-US" dirty="0" smtClean="0"/>
              <a:t>Organization of the church</a:t>
            </a:r>
          </a:p>
          <a:p>
            <a:pPr lvl="1"/>
            <a:r>
              <a:rPr lang="en-US" dirty="0" smtClean="0">
                <a:solidFill>
                  <a:schemeClr val="tx2">
                    <a:lumMod val="75000"/>
                  </a:schemeClr>
                </a:solidFill>
              </a:rPr>
              <a:t>Independent Local Congregation</a:t>
            </a:r>
            <a:r>
              <a:rPr lang="en-US" dirty="0" smtClean="0"/>
              <a:t> – 1 Corinthians 1:2; Philippians 1:1; 1 Peter 5:1-2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ssolve">
                                      <p:cBhvr>
                                        <p:cTn id="23" dur="500"/>
                                        <p:tgtEl>
                                          <p:spTgt spid="3">
                                            <p:txEl>
                                              <p:pRg st="5" end="5"/>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dissolv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Bible Authority</a:t>
            </a:r>
            <a:endParaRPr lang="en-US" dirty="0"/>
          </a:p>
        </p:txBody>
      </p:sp>
      <p:sp>
        <p:nvSpPr>
          <p:cNvPr id="3" name="Content Placeholder 2"/>
          <p:cNvSpPr>
            <a:spLocks noGrp="1"/>
          </p:cNvSpPr>
          <p:nvPr>
            <p:ph idx="1"/>
          </p:nvPr>
        </p:nvSpPr>
        <p:spPr/>
        <p:txBody>
          <a:bodyPr>
            <a:normAutofit/>
          </a:bodyPr>
          <a:lstStyle/>
          <a:p>
            <a:r>
              <a:rPr lang="en-US" dirty="0" smtClean="0"/>
              <a:t>Bible Authority is both </a:t>
            </a:r>
            <a:r>
              <a:rPr lang="en-US" i="1" dirty="0" smtClean="0">
                <a:solidFill>
                  <a:srgbClr val="00FF00"/>
                </a:solidFill>
              </a:rPr>
              <a:t>inclusive</a:t>
            </a:r>
            <a:r>
              <a:rPr lang="en-US" dirty="0" smtClean="0"/>
              <a:t> and </a:t>
            </a:r>
            <a:r>
              <a:rPr lang="en-US" i="1" dirty="0" smtClean="0">
                <a:solidFill>
                  <a:srgbClr val="FF0000"/>
                </a:solidFill>
              </a:rPr>
              <a:t>exclusive</a:t>
            </a:r>
            <a:endParaRPr lang="en-US" dirty="0" smtClean="0"/>
          </a:p>
          <a:p>
            <a:r>
              <a:rPr lang="en-US" dirty="0" smtClean="0"/>
              <a:t>This answers the two common fallacies</a:t>
            </a:r>
          </a:p>
          <a:p>
            <a:pPr lvl="1"/>
            <a:r>
              <a:rPr lang="en-US" dirty="0" smtClean="0"/>
              <a:t>Institutional: “Everything not specifically condemned is all right”</a:t>
            </a:r>
          </a:p>
          <a:p>
            <a:pPr lvl="1"/>
            <a:r>
              <a:rPr lang="en-US" dirty="0" smtClean="0"/>
              <a:t>No Bible Classes: “Everything not specifically mentioned is unauthorized”</a:t>
            </a:r>
          </a:p>
          <a:p>
            <a:r>
              <a:rPr lang="en-US" dirty="0" smtClean="0"/>
              <a:t>Will you be content to walk in this path? </a:t>
            </a:r>
            <a:r>
              <a:rPr lang="en-US" dirty="0" smtClean="0">
                <a:solidFill>
                  <a:schemeClr val="tx2">
                    <a:lumMod val="90000"/>
                  </a:schemeClr>
                </a:solidFill>
              </a:rPr>
              <a:t>(Jeremiah 6:16)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6:16</a:t>
            </a:r>
            <a:endParaRPr lang="en-US" dirty="0"/>
          </a:p>
        </p:txBody>
      </p:sp>
      <p:sp>
        <p:nvSpPr>
          <p:cNvPr id="3" name="Content Placeholder 2"/>
          <p:cNvSpPr>
            <a:spLocks noGrp="1"/>
          </p:cNvSpPr>
          <p:nvPr>
            <p:ph idx="1"/>
          </p:nvPr>
        </p:nvSpPr>
        <p:spPr/>
        <p:txBody>
          <a:bodyPr/>
          <a:lstStyle/>
          <a:p>
            <a:r>
              <a:rPr lang="en-US" dirty="0" smtClean="0"/>
              <a:t>Thus says the LORD: "Stand in the ways and see, And ask for the old paths, where the good way is, And walk in it; Then you will find rest for your souls. But they said, 'We will not walk in it.' </a:t>
            </a: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Father’s Will Conveyed To Us</a:t>
            </a:r>
            <a:endParaRPr lang="en-US" dirty="0"/>
          </a:p>
        </p:txBody>
      </p:sp>
      <p:sp>
        <p:nvSpPr>
          <p:cNvPr id="3" name="Content Placeholder 2"/>
          <p:cNvSpPr>
            <a:spLocks noGrp="1"/>
          </p:cNvSpPr>
          <p:nvPr>
            <p:ph idx="1"/>
          </p:nvPr>
        </p:nvSpPr>
        <p:spPr/>
        <p:txBody>
          <a:bodyPr/>
          <a:lstStyle/>
          <a:p>
            <a:r>
              <a:rPr lang="en-US" dirty="0" smtClean="0"/>
              <a:t>The Father speaks to us today through Jesus</a:t>
            </a:r>
          </a:p>
          <a:p>
            <a:pPr lvl="1"/>
            <a:r>
              <a:rPr lang="en-US" dirty="0" smtClean="0">
                <a:solidFill>
                  <a:schemeClr val="tx2">
                    <a:lumMod val="90000"/>
                  </a:schemeClr>
                </a:solidFill>
              </a:rPr>
              <a:t>(Heb.1:1-2) (Matt.17:5) (John 12:48-50)</a:t>
            </a:r>
            <a:endParaRPr lang="en-US" dirty="0" smtClean="0"/>
          </a:p>
          <a:p>
            <a:r>
              <a:rPr lang="en-US" dirty="0" smtClean="0"/>
              <a:t>Jesus gave these words to His apostles</a:t>
            </a:r>
          </a:p>
          <a:p>
            <a:pPr lvl="1"/>
            <a:r>
              <a:rPr lang="en-US" dirty="0" smtClean="0">
                <a:solidFill>
                  <a:schemeClr val="tx2">
                    <a:lumMod val="90000"/>
                  </a:schemeClr>
                </a:solidFill>
              </a:rPr>
              <a:t>(John 17:8) (John 16:13-15) (Matt.28:19-20)</a:t>
            </a:r>
            <a:endParaRPr lang="en-US" dirty="0" smtClean="0"/>
          </a:p>
          <a:p>
            <a:r>
              <a:rPr lang="en-US" dirty="0" smtClean="0"/>
              <a:t>The apostles gave us these words in writing</a:t>
            </a:r>
          </a:p>
          <a:p>
            <a:pPr lvl="1"/>
            <a:r>
              <a:rPr lang="en-US" dirty="0" smtClean="0">
                <a:solidFill>
                  <a:schemeClr val="tx2">
                    <a:lumMod val="90000"/>
                  </a:schemeClr>
                </a:solidFill>
              </a:rPr>
              <a:t>(Acts 1:1-8) (Eph.3:1-10; 1Cor.14:37) (1Jn.1:1-5; John 20:30-31)</a:t>
            </a:r>
            <a:endParaRPr lang="en-US" dirty="0">
              <a:solidFill>
                <a:schemeClr val="tx2">
                  <a:lumMod val="90000"/>
                </a:schemeClr>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500"/>
                                        <p:tgtEl>
                                          <p:spTgt spid="3">
                                            <p:txEl>
                                              <p:pRg st="2" end="2"/>
                                            </p:txEl>
                                          </p:spTgt>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par>
                          <p:cTn id="18" fill="hold">
                            <p:stCondLst>
                              <p:cond delay="1000"/>
                            </p:stCondLst>
                            <p:childTnLst>
                              <p:par>
                                <p:cTn id="19" presetID="9"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Establish Authority</a:t>
            </a:r>
            <a:endParaRPr lang="en-US" dirty="0"/>
          </a:p>
        </p:txBody>
      </p:sp>
      <p:sp>
        <p:nvSpPr>
          <p:cNvPr id="3" name="Subtitle 2"/>
          <p:cNvSpPr>
            <a:spLocks noGrp="1"/>
          </p:cNvSpPr>
          <p:nvPr>
            <p:ph type="subTitle" idx="1"/>
          </p:nvPr>
        </p:nvSpPr>
        <p:spPr/>
        <p:txBody>
          <a:bodyPr/>
          <a:lstStyle/>
          <a:p>
            <a:r>
              <a:rPr lang="en-US" dirty="0" smtClean="0"/>
              <a:t>2 Timothy 2:15</a:t>
            </a:r>
            <a:endParaRPr lang="en-US" dirty="0"/>
          </a:p>
        </p:txBody>
      </p:sp>
    </p:spTree>
    <p:extLst>
      <p:ext uri="{BB962C8B-B14F-4D97-AF65-F5344CB8AC3E}">
        <p14:creationId xmlns:p14="http://schemas.microsoft.com/office/powerpoint/2010/main" val="6948665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Bible Is Our </a:t>
            </a:r>
            <a:r>
              <a:rPr lang="en-US" u="sng" dirty="0" smtClean="0"/>
              <a:t>Only</a:t>
            </a:r>
            <a:r>
              <a:rPr lang="en-US" dirty="0" smtClean="0"/>
              <a:t> Source of Authority </a:t>
            </a:r>
            <a:r>
              <a:rPr lang="en-US" dirty="0"/>
              <a:t>I</a:t>
            </a:r>
            <a:r>
              <a:rPr lang="en-US" dirty="0" smtClean="0"/>
              <a:t>n Religion</a:t>
            </a:r>
            <a:endParaRPr lang="en-US" dirty="0"/>
          </a:p>
        </p:txBody>
      </p:sp>
      <p:sp>
        <p:nvSpPr>
          <p:cNvPr id="3" name="Content Placeholder 2"/>
          <p:cNvSpPr>
            <a:spLocks noGrp="1"/>
          </p:cNvSpPr>
          <p:nvPr>
            <p:ph idx="1"/>
          </p:nvPr>
        </p:nvSpPr>
        <p:spPr/>
        <p:txBody>
          <a:bodyPr>
            <a:normAutofit/>
          </a:bodyPr>
          <a:lstStyle/>
          <a:p>
            <a:r>
              <a:rPr lang="en-US" dirty="0" smtClean="0"/>
              <a:t>It is INSPIRED </a:t>
            </a:r>
            <a:r>
              <a:rPr lang="en-US" dirty="0" smtClean="0">
                <a:solidFill>
                  <a:schemeClr val="tx2">
                    <a:lumMod val="90000"/>
                  </a:schemeClr>
                </a:solidFill>
              </a:rPr>
              <a:t>(2Tim. 3:16; 2Pet. 1:20-21)</a:t>
            </a:r>
          </a:p>
          <a:p>
            <a:r>
              <a:rPr lang="en-US" dirty="0" smtClean="0"/>
              <a:t>It is COMPLETE </a:t>
            </a:r>
            <a:r>
              <a:rPr lang="en-US" dirty="0" smtClean="0">
                <a:solidFill>
                  <a:schemeClr val="tx2">
                    <a:lumMod val="90000"/>
                  </a:schemeClr>
                </a:solidFill>
              </a:rPr>
              <a:t>(2Tim.3:17; Jas.1:25)</a:t>
            </a:r>
          </a:p>
          <a:p>
            <a:r>
              <a:rPr lang="en-US" dirty="0" smtClean="0"/>
              <a:t>It is FINAL </a:t>
            </a:r>
            <a:r>
              <a:rPr lang="en-US" dirty="0" smtClean="0">
                <a:solidFill>
                  <a:schemeClr val="tx2">
                    <a:lumMod val="90000"/>
                  </a:schemeClr>
                </a:solidFill>
              </a:rPr>
              <a:t>(Jude 3)</a:t>
            </a:r>
          </a:p>
          <a:p>
            <a:r>
              <a:rPr lang="en-US" dirty="0" smtClean="0"/>
              <a:t>It is AUTHORITATIVE </a:t>
            </a:r>
            <a:r>
              <a:rPr lang="en-US" dirty="0" smtClean="0">
                <a:solidFill>
                  <a:schemeClr val="tx2">
                    <a:lumMod val="90000"/>
                  </a:schemeClr>
                </a:solidFill>
              </a:rPr>
              <a:t>(2Jn.1:9-11)</a:t>
            </a:r>
          </a:p>
          <a:p>
            <a:r>
              <a:rPr lang="en-US" dirty="0" smtClean="0"/>
              <a:t>Must not ADD or SUBTRACT </a:t>
            </a:r>
            <a:r>
              <a:rPr lang="en-US" dirty="0" smtClean="0">
                <a:solidFill>
                  <a:schemeClr val="tx2">
                    <a:lumMod val="90000"/>
                  </a:schemeClr>
                </a:solidFill>
              </a:rPr>
              <a:t>(Rev.22:18-19)</a:t>
            </a:r>
          </a:p>
          <a:p>
            <a:r>
              <a:rPr lang="en-US" dirty="0" smtClean="0"/>
              <a:t>Must not PERVERT or MODIFY </a:t>
            </a:r>
            <a:r>
              <a:rPr lang="en-US" dirty="0" smtClean="0">
                <a:solidFill>
                  <a:schemeClr val="tx2">
                    <a:lumMod val="90000"/>
                  </a:schemeClr>
                </a:solidFill>
              </a:rPr>
              <a:t>(Gal.1:6-9)</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Bible Is Our </a:t>
            </a:r>
            <a:r>
              <a:rPr lang="en-US" u="sng" dirty="0" smtClean="0"/>
              <a:t>Only</a:t>
            </a:r>
            <a:r>
              <a:rPr lang="en-US" dirty="0" smtClean="0"/>
              <a:t> Source of Authority </a:t>
            </a:r>
            <a:r>
              <a:rPr lang="en-US" dirty="0"/>
              <a:t>I</a:t>
            </a:r>
            <a:r>
              <a:rPr lang="en-US" dirty="0" smtClean="0"/>
              <a:t>n Religion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6">
                    <a:lumMod val="40000"/>
                    <a:lumOff val="60000"/>
                  </a:schemeClr>
                </a:solidFill>
              </a:rPr>
              <a:t>It is INSPIRED (2Tim. 3:16; 2Pet. 1:20-21)</a:t>
            </a:r>
          </a:p>
          <a:p>
            <a:r>
              <a:rPr lang="en-US" dirty="0" smtClean="0">
                <a:solidFill>
                  <a:schemeClr val="accent6">
                    <a:lumMod val="40000"/>
                    <a:lumOff val="60000"/>
                  </a:schemeClr>
                </a:solidFill>
              </a:rPr>
              <a:t>It is COMPLETE (2Tim.3:17; Jas.1:25)</a:t>
            </a:r>
          </a:p>
          <a:p>
            <a:r>
              <a:rPr lang="en-US" dirty="0" smtClean="0">
                <a:solidFill>
                  <a:schemeClr val="accent6">
                    <a:lumMod val="40000"/>
                    <a:lumOff val="60000"/>
                  </a:schemeClr>
                </a:solidFill>
              </a:rPr>
              <a:t>It is FINAL (Jude 3)</a:t>
            </a:r>
          </a:p>
          <a:p>
            <a:r>
              <a:rPr lang="en-US" dirty="0" smtClean="0">
                <a:solidFill>
                  <a:schemeClr val="accent6">
                    <a:lumMod val="40000"/>
                    <a:lumOff val="60000"/>
                  </a:schemeClr>
                </a:solidFill>
              </a:rPr>
              <a:t>It is AUTHORITATIVE (2Jn.1:9-11)</a:t>
            </a:r>
          </a:p>
          <a:p>
            <a:r>
              <a:rPr lang="en-US" dirty="0" smtClean="0">
                <a:solidFill>
                  <a:schemeClr val="accent6">
                    <a:lumMod val="40000"/>
                    <a:lumOff val="60000"/>
                  </a:schemeClr>
                </a:solidFill>
              </a:rPr>
              <a:t>Must not ADD or SUBTRACT (Rev.22:18-19)</a:t>
            </a:r>
          </a:p>
          <a:p>
            <a:r>
              <a:rPr lang="en-US" dirty="0" smtClean="0">
                <a:solidFill>
                  <a:schemeClr val="accent6">
                    <a:lumMod val="40000"/>
                    <a:lumOff val="60000"/>
                  </a:schemeClr>
                </a:solidFill>
              </a:rPr>
              <a:t>Must not PERVERT or MODIFY (Gal.1:6-9)</a:t>
            </a:r>
          </a:p>
          <a:p>
            <a:r>
              <a:rPr lang="en-US" dirty="0" smtClean="0"/>
              <a:t>Everything we do must be authorized by the Bible or it is sinful </a:t>
            </a:r>
            <a:r>
              <a:rPr lang="en-US" dirty="0" smtClean="0">
                <a:solidFill>
                  <a:schemeClr val="tx2">
                    <a:lumMod val="90000"/>
                  </a:schemeClr>
                </a:solidFill>
              </a:rPr>
              <a:t>(Jn.4:24) (Col.3:17)</a:t>
            </a:r>
            <a:endParaRPr lang="en-US" dirty="0">
              <a:solidFill>
                <a:schemeClr val="tx2">
                  <a:lumMod val="9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dissolv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Establish Authority</a:t>
            </a:r>
            <a:endParaRPr lang="en-US" dirty="0"/>
          </a:p>
        </p:txBody>
      </p:sp>
      <p:sp>
        <p:nvSpPr>
          <p:cNvPr id="3" name="Subtitle 2"/>
          <p:cNvSpPr>
            <a:spLocks noGrp="1"/>
          </p:cNvSpPr>
          <p:nvPr>
            <p:ph type="subTitle" idx="1"/>
          </p:nvPr>
        </p:nvSpPr>
        <p:spPr/>
        <p:txBody>
          <a:bodyPr/>
          <a:lstStyle/>
          <a:p>
            <a:r>
              <a:rPr lang="en-US" dirty="0" smtClean="0"/>
              <a:t>2 Timothy 2:15</a:t>
            </a:r>
            <a:endParaRPr lang="en-US" dirty="0"/>
          </a:p>
        </p:txBody>
      </p:sp>
    </p:spTree>
    <p:extLst>
      <p:ext uri="{BB962C8B-B14F-4D97-AF65-F5344CB8AC3E}">
        <p14:creationId xmlns:p14="http://schemas.microsoft.com/office/powerpoint/2010/main" val="18967929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Establish Authority</a:t>
            </a:r>
            <a:endParaRPr lang="en-US" dirty="0"/>
          </a:p>
        </p:txBody>
      </p:sp>
      <p:sp>
        <p:nvSpPr>
          <p:cNvPr id="3" name="Content Placeholder 2"/>
          <p:cNvSpPr>
            <a:spLocks noGrp="1"/>
          </p:cNvSpPr>
          <p:nvPr>
            <p:ph idx="1"/>
          </p:nvPr>
        </p:nvSpPr>
        <p:spPr/>
        <p:txBody>
          <a:bodyPr/>
          <a:lstStyle/>
          <a:p>
            <a:r>
              <a:rPr lang="en-US" dirty="0" smtClean="0"/>
              <a:t>Do not be unwise </a:t>
            </a:r>
            <a:r>
              <a:rPr lang="en-US" dirty="0" smtClean="0">
                <a:solidFill>
                  <a:schemeClr val="tx2">
                    <a:lumMod val="90000"/>
                  </a:schemeClr>
                </a:solidFill>
              </a:rPr>
              <a:t>(Eph.5:17)</a:t>
            </a:r>
          </a:p>
          <a:p>
            <a:r>
              <a:rPr lang="en-US" dirty="0" smtClean="0"/>
              <a:t>Abide in His word </a:t>
            </a:r>
            <a:r>
              <a:rPr lang="en-US" dirty="0" smtClean="0">
                <a:solidFill>
                  <a:schemeClr val="tx2">
                    <a:lumMod val="90000"/>
                  </a:schemeClr>
                </a:solidFill>
              </a:rPr>
              <a:t>(Jn.8:31-32)</a:t>
            </a:r>
          </a:p>
          <a:p>
            <a:r>
              <a:rPr lang="en-US" dirty="0" smtClean="0"/>
              <a:t>Handle aright the word of truth </a:t>
            </a:r>
            <a:r>
              <a:rPr lang="en-US" dirty="0" smtClean="0">
                <a:solidFill>
                  <a:schemeClr val="tx2">
                    <a:lumMod val="90000"/>
                  </a:schemeClr>
                </a:solidFill>
              </a:rPr>
              <a:t>(2Tim.2:15)</a:t>
            </a:r>
          </a:p>
          <a:p>
            <a:r>
              <a:rPr lang="en-US" dirty="0" smtClean="0"/>
              <a:t>Hold fast the pattern </a:t>
            </a:r>
            <a:r>
              <a:rPr lang="en-US" dirty="0" smtClean="0">
                <a:solidFill>
                  <a:schemeClr val="tx2">
                    <a:lumMod val="90000"/>
                  </a:schemeClr>
                </a:solidFill>
              </a:rPr>
              <a:t>(2Tim.1:13)</a:t>
            </a:r>
          </a:p>
          <a:p>
            <a:endParaRPr lang="en-US" dirty="0"/>
          </a:p>
        </p:txBody>
      </p:sp>
    </p:spTree>
    <p:extLst>
      <p:ext uri="{BB962C8B-B14F-4D97-AF65-F5344CB8AC3E}">
        <p14:creationId xmlns:p14="http://schemas.microsoft.com/office/powerpoint/2010/main" val="123304422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Deluxe</Template>
  <TotalTime>864</TotalTime>
  <Words>2526</Words>
  <Application>Microsoft Macintosh PowerPoint</Application>
  <PresentationFormat>On-screen Show (4:3)</PresentationFormat>
  <Paragraphs>269</Paragraphs>
  <Slides>50</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Calibri</vt:lpstr>
      <vt:lpstr>Corbel</vt:lpstr>
      <vt:lpstr>Mangal</vt:lpstr>
      <vt:lpstr>Wingdings 2</vt:lpstr>
      <vt:lpstr>Deluxe</vt:lpstr>
      <vt:lpstr>By What Authority…?</vt:lpstr>
      <vt:lpstr>What Is Our Source Of Authority?</vt:lpstr>
      <vt:lpstr>What Is Our Source Of Authority?</vt:lpstr>
      <vt:lpstr>What Is Our Source Of Authority?</vt:lpstr>
      <vt:lpstr>The Father’s Will Conveyed To Us</vt:lpstr>
      <vt:lpstr>The Bible Is Our Only Source of Authority In Religion</vt:lpstr>
      <vt:lpstr>The Bible Is Our Only Source of Authority In Religion</vt:lpstr>
      <vt:lpstr>How To Establish Authority</vt:lpstr>
      <vt:lpstr>How To Establish Authority</vt:lpstr>
      <vt:lpstr>2 Timothy 1:13</vt:lpstr>
      <vt:lpstr>2 Timothy 1:13</vt:lpstr>
      <vt:lpstr>2 Timothy 1:13</vt:lpstr>
      <vt:lpstr>“Hold Fast The Pattern”</vt:lpstr>
      <vt:lpstr>“Hold Fast The Pattern”</vt:lpstr>
      <vt:lpstr>“Hold Fast The Pattern”</vt:lpstr>
      <vt:lpstr>“Hold Fast The Pattern”</vt:lpstr>
      <vt:lpstr>“Hold Fast The Pattern”</vt:lpstr>
      <vt:lpstr>“Hold Fast The Pattern”</vt:lpstr>
      <vt:lpstr>“Hold Fast The Pattern”</vt:lpstr>
      <vt:lpstr>“Hold Fast The Pattern”</vt:lpstr>
      <vt:lpstr>How To Establish Authority</vt:lpstr>
      <vt:lpstr>How Does The Bible Authorize?</vt:lpstr>
      <vt:lpstr>How Does The Bible Authorize?</vt:lpstr>
      <vt:lpstr>How Did Jesus Establish Authority?</vt:lpstr>
      <vt:lpstr>How Did Jesus Establish Authority?</vt:lpstr>
      <vt:lpstr>How Did Jesus Establish Authority?</vt:lpstr>
      <vt:lpstr>How Does The Bible Authorize?</vt:lpstr>
      <vt:lpstr>How Does The Bible Authorize?</vt:lpstr>
      <vt:lpstr>How Did Jesus Establish Authority?</vt:lpstr>
      <vt:lpstr>How Did Jesus Establish Authority?</vt:lpstr>
      <vt:lpstr>How Does The Bible Authorize?</vt:lpstr>
      <vt:lpstr>How Does The Bible Authorize?</vt:lpstr>
      <vt:lpstr>How Did Jesus Establish Authority?</vt:lpstr>
      <vt:lpstr>How Did Jesus Establish Authority?</vt:lpstr>
      <vt:lpstr>How Did Jesus Establish Authority?</vt:lpstr>
      <vt:lpstr>How Did Jesus Establish Authority?</vt:lpstr>
      <vt:lpstr>How Does The Bible Authorize?</vt:lpstr>
      <vt:lpstr>How Did Jesus Establish Authority?</vt:lpstr>
      <vt:lpstr>Bible Authority Applied Acts 15 – Controversy over Circumcision</vt:lpstr>
      <vt:lpstr>Bible Authority Applied: The Lord’s Supper</vt:lpstr>
      <vt:lpstr>The Nature Of Bible Authority</vt:lpstr>
      <vt:lpstr>The Nature of Bible Authority</vt:lpstr>
      <vt:lpstr>The Nature of Bible Authority</vt:lpstr>
      <vt:lpstr>The Nature of Bible Authority</vt:lpstr>
      <vt:lpstr>The Nature of Bible Authority</vt:lpstr>
      <vt:lpstr>The Nature of Bible Authority</vt:lpstr>
      <vt:lpstr>The Nature of Bible Authority</vt:lpstr>
      <vt:lpstr>The Nature of Bible Authority</vt:lpstr>
      <vt:lpstr>Jeremiah 6:16</vt:lpstr>
      <vt:lpstr>How To Establish Authority</vt:lpstr>
    </vt:vector>
  </TitlesOfParts>
  <Company>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What Authority…?</dc:title>
  <dc:creator> </dc:creator>
  <cp:lastModifiedBy>Brett Hogland</cp:lastModifiedBy>
  <cp:revision>50</cp:revision>
  <dcterms:created xsi:type="dcterms:W3CDTF">2009-01-30T20:37:17Z</dcterms:created>
  <dcterms:modified xsi:type="dcterms:W3CDTF">2017-07-27T14:05:08Z</dcterms:modified>
</cp:coreProperties>
</file>