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5" r:id="rId4"/>
    <p:sldId id="259" r:id="rId5"/>
    <p:sldId id="276" r:id="rId6"/>
    <p:sldId id="277" r:id="rId7"/>
    <p:sldId id="278" r:id="rId8"/>
    <p:sldId id="266" r:id="rId9"/>
    <p:sldId id="279" r:id="rId10"/>
    <p:sldId id="280" r:id="rId11"/>
    <p:sldId id="267" r:id="rId12"/>
    <p:sldId id="281" r:id="rId13"/>
    <p:sldId id="282" r:id="rId14"/>
    <p:sldId id="283" r:id="rId15"/>
    <p:sldId id="284" r:id="rId16"/>
    <p:sldId id="285" r:id="rId17"/>
    <p:sldId id="268" r:id="rId18"/>
    <p:sldId id="286" r:id="rId19"/>
    <p:sldId id="287" r:id="rId20"/>
    <p:sldId id="288" r:id="rId21"/>
    <p:sldId id="261" r:id="rId22"/>
    <p:sldId id="269" r:id="rId23"/>
    <p:sldId id="272" r:id="rId24"/>
    <p:sldId id="270" r:id="rId25"/>
    <p:sldId id="289" r:id="rId26"/>
    <p:sldId id="290" r:id="rId27"/>
    <p:sldId id="291" r:id="rId28"/>
    <p:sldId id="273" r:id="rId29"/>
    <p:sldId id="292" r:id="rId30"/>
    <p:sldId id="274" r:id="rId31"/>
    <p:sldId id="275" r:id="rId32"/>
    <p:sldId id="257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9" autoAdjust="0"/>
    <p:restoredTop sz="94660"/>
  </p:normalViewPr>
  <p:slideViewPr>
    <p:cSldViewPr snapToGrid="0">
      <p:cViewPr varScale="1">
        <p:scale>
          <a:sx n="52" d="100"/>
          <a:sy n="52" d="100"/>
        </p:scale>
        <p:origin x="103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AEB4E-7F32-49C7-8999-CF552CBFA592}" type="datetimeFigureOut">
              <a:rPr lang="en-US" smtClean="0"/>
              <a:t>7/26/2017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216E1-EE1C-46B4-B9F8-A54760D7FE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665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AEB4E-7F32-49C7-8999-CF552CBFA592}" type="datetimeFigureOut">
              <a:rPr lang="en-US" smtClean="0"/>
              <a:t>7/26/2017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216E1-EE1C-46B4-B9F8-A54760D7FE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505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AEB4E-7F32-49C7-8999-CF552CBFA592}" type="datetimeFigureOut">
              <a:rPr lang="en-US" smtClean="0"/>
              <a:t>7/26/2017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216E1-EE1C-46B4-B9F8-A54760D7FE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69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AEB4E-7F32-49C7-8999-CF552CBFA592}" type="datetimeFigureOut">
              <a:rPr lang="en-US" smtClean="0"/>
              <a:t>7/26/2017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216E1-EE1C-46B4-B9F8-A54760D7FE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364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AEB4E-7F32-49C7-8999-CF552CBFA592}" type="datetimeFigureOut">
              <a:rPr lang="en-US" smtClean="0"/>
              <a:t>7/26/2017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216E1-EE1C-46B4-B9F8-A54760D7FE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09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AEB4E-7F32-49C7-8999-CF552CBFA592}" type="datetimeFigureOut">
              <a:rPr lang="en-US" smtClean="0"/>
              <a:t>7/26/2017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216E1-EE1C-46B4-B9F8-A54760D7FE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007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AEB4E-7F32-49C7-8999-CF552CBFA592}" type="datetimeFigureOut">
              <a:rPr lang="en-US" smtClean="0"/>
              <a:t>7/26/2017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216E1-EE1C-46B4-B9F8-A54760D7FE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576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AEB4E-7F32-49C7-8999-CF552CBFA592}" type="datetimeFigureOut">
              <a:rPr lang="en-US" smtClean="0"/>
              <a:t>7/26/2017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216E1-EE1C-46B4-B9F8-A54760D7FE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626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AEB4E-7F32-49C7-8999-CF552CBFA592}" type="datetimeFigureOut">
              <a:rPr lang="en-US" smtClean="0"/>
              <a:t>7/26/2017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216E1-EE1C-46B4-B9F8-A54760D7FE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139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AEB4E-7F32-49C7-8999-CF552CBFA592}" type="datetimeFigureOut">
              <a:rPr lang="en-US" smtClean="0"/>
              <a:t>7/26/2017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216E1-EE1C-46B4-B9F8-A54760D7FE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193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AEB4E-7F32-49C7-8999-CF552CBFA592}" type="datetimeFigureOut">
              <a:rPr lang="en-US" smtClean="0"/>
              <a:t>7/26/2017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216E1-EE1C-46B4-B9F8-A54760D7FE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639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AEB4E-7F32-49C7-8999-CF552CBFA592}" type="datetimeFigureOut">
              <a:rPr lang="en-US" smtClean="0"/>
              <a:t>7/26/2017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216E1-EE1C-46B4-B9F8-A54760D7FE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039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498F0-2A2B-4E0B-826A-CB73BF6067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7E0FD4-74E0-4BEE-B609-F9CB652D81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1747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F942A-2E4A-4F85-9017-94485239A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Answering Doctrinal Error…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6CFA1-37C1-4FBD-A53E-1A7C2EAE3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Peter:</a:t>
            </a:r>
            <a:r>
              <a:rPr lang="en-US" b="1" dirty="0"/>
              <a:t> God made no distinction between Jews and Gentiles - Jews and Gentiles saved alike (Acts 15:7-11)</a:t>
            </a:r>
          </a:p>
          <a:p>
            <a:r>
              <a:rPr lang="en-US" b="1" dirty="0">
                <a:solidFill>
                  <a:srgbClr val="0070C0"/>
                </a:solidFill>
              </a:rPr>
              <a:t>Paul: </a:t>
            </a:r>
            <a:r>
              <a:rPr lang="en-US" b="1" dirty="0"/>
              <a:t>God sent miraculous confirmation among the Gentiles – Jews and Gentiles received same confirmation of saving Gospel (Acts 15:12, 14:3)</a:t>
            </a:r>
          </a:p>
          <a:p>
            <a:r>
              <a:rPr lang="en-US" b="1" dirty="0">
                <a:solidFill>
                  <a:srgbClr val="0070C0"/>
                </a:solidFill>
              </a:rPr>
              <a:t>James: </a:t>
            </a:r>
            <a:r>
              <a:rPr lang="en-US" b="1" dirty="0"/>
              <a:t>God had Gentiles in mind in Old Testament Prophecy – Gentiles a people for God’s name (Acts 15:14-18, Amos 9:11-12)</a:t>
            </a:r>
          </a:p>
          <a:p>
            <a:endParaRPr lang="en-US" b="1" dirty="0"/>
          </a:p>
          <a:p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389507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F942A-2E4A-4F85-9017-94485239A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Pattern for Correction…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6CFA1-37C1-4FBD-A53E-1A7C2EAE3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Begins with God…His authoritative Word               (2 Tim. 3:16)</a:t>
            </a:r>
          </a:p>
          <a:p>
            <a:pPr marL="0" indent="0">
              <a:buNone/>
            </a:pPr>
            <a:endParaRPr lang="en-US" b="1" dirty="0"/>
          </a:p>
          <a:p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878150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F942A-2E4A-4F85-9017-94485239A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Pattern for Correction…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6CFA1-37C1-4FBD-A53E-1A7C2EAE3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Begins with God…His authoritative Word               (2 Tim. 3:16)</a:t>
            </a:r>
          </a:p>
          <a:p>
            <a:r>
              <a:rPr lang="en-US" b="1" dirty="0"/>
              <a:t>His Harmonious Word (Acts 15:15)</a:t>
            </a:r>
          </a:p>
          <a:p>
            <a:pPr marL="0" indent="0">
              <a:buNone/>
            </a:pPr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005505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F942A-2E4A-4F85-9017-94485239A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Pattern for Correction…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6CFA1-37C1-4FBD-A53E-1A7C2EAE3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Begins with God…His authoritative Word               (2 Tim. 3:16)</a:t>
            </a:r>
          </a:p>
          <a:p>
            <a:r>
              <a:rPr lang="en-US" b="1" dirty="0"/>
              <a:t>His Harmonious Word (Acts 15:15)</a:t>
            </a:r>
          </a:p>
          <a:p>
            <a:r>
              <a:rPr lang="en-US" b="1" dirty="0"/>
              <a:t>His Demanding Word (Acts 15:28-29)</a:t>
            </a:r>
          </a:p>
          <a:p>
            <a:pPr marL="0" indent="0">
              <a:buNone/>
            </a:pPr>
            <a:endParaRPr lang="en-US" b="1" dirty="0"/>
          </a:p>
          <a:p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96020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F942A-2E4A-4F85-9017-94485239A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Pattern for Correction…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6CFA1-37C1-4FBD-A53E-1A7C2EAE3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Begins with God…His authoritative Word               (2 Tim. 3:16)</a:t>
            </a:r>
          </a:p>
          <a:p>
            <a:r>
              <a:rPr lang="en-US" b="1" dirty="0"/>
              <a:t>His Harmonious Word (Acts 15:15)</a:t>
            </a:r>
          </a:p>
          <a:p>
            <a:r>
              <a:rPr lang="en-US" b="1" dirty="0"/>
              <a:t>His Demanding Word (Acts 15:28-29)</a:t>
            </a:r>
          </a:p>
          <a:p>
            <a:r>
              <a:rPr lang="en-US" b="1" dirty="0"/>
              <a:t>His joy-producing Word (Acts 15:31)</a:t>
            </a:r>
          </a:p>
          <a:p>
            <a:pPr marL="0" indent="0">
              <a:buNone/>
            </a:pPr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365290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F942A-2E4A-4F85-9017-94485239A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Pattern for Correction…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6CFA1-37C1-4FBD-A53E-1A7C2EAE3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Begins with God…His authoritative Word               (2 Tim. 3:16)</a:t>
            </a:r>
          </a:p>
          <a:p>
            <a:r>
              <a:rPr lang="en-US" b="1" dirty="0"/>
              <a:t>His Harmonious Word (Acts 15:15)</a:t>
            </a:r>
          </a:p>
          <a:p>
            <a:r>
              <a:rPr lang="en-US" b="1" dirty="0"/>
              <a:t>His Demanding Word (Acts 15:28-29)</a:t>
            </a:r>
          </a:p>
          <a:p>
            <a:r>
              <a:rPr lang="en-US" b="1" dirty="0"/>
              <a:t>His joy-producing Word (Acts 15:31)</a:t>
            </a:r>
          </a:p>
          <a:p>
            <a:r>
              <a:rPr lang="en-US" b="1" dirty="0"/>
              <a:t>His Universal Word (Acts 15:23, 30, 16:4)</a:t>
            </a:r>
          </a:p>
          <a:p>
            <a:pPr marL="0" indent="0">
              <a:buNone/>
            </a:pPr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395353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F942A-2E4A-4F85-9017-94485239A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Pattern for Correction…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6CFA1-37C1-4FBD-A53E-1A7C2EAE3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Begins with God…His authoritative Word               (2 Tim. 3:16)</a:t>
            </a:r>
          </a:p>
          <a:p>
            <a:r>
              <a:rPr lang="en-US" b="1" dirty="0"/>
              <a:t>His Harmonious Word (Acts 15:15)</a:t>
            </a:r>
          </a:p>
          <a:p>
            <a:r>
              <a:rPr lang="en-US" b="1" dirty="0"/>
              <a:t>His Demanding Word (Acts 15:28-29)</a:t>
            </a:r>
          </a:p>
          <a:p>
            <a:r>
              <a:rPr lang="en-US" b="1" dirty="0"/>
              <a:t>His joy-producing Word (Acts 15:31)</a:t>
            </a:r>
          </a:p>
          <a:p>
            <a:r>
              <a:rPr lang="en-US" b="1" dirty="0"/>
              <a:t>His Universal Word (Acts 15:23, 30, 16:4)</a:t>
            </a:r>
          </a:p>
          <a:p>
            <a:r>
              <a:rPr lang="en-US" b="1" dirty="0"/>
              <a:t>His Faith-Strengthening Word (Acts 16:5)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214343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F942A-2E4A-4F85-9017-94485239A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The Pattern for Correction is not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6CFA1-37C1-4FBD-A53E-1A7C2EAE3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3533826-3B09-4F87-AC69-419ED6773F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8972" y="4667507"/>
            <a:ext cx="2476500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3873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F942A-2E4A-4F85-9017-94485239A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The Pattern for Correction is not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6CFA1-37C1-4FBD-A53E-1A7C2EAE3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Appealing to mere human judgment                  (Acts 15:19, 22, 28)</a:t>
            </a:r>
          </a:p>
          <a:p>
            <a:pPr marL="0" indent="0">
              <a:buNone/>
            </a:pPr>
            <a:endParaRPr lang="en-US" b="1" dirty="0"/>
          </a:p>
          <a:p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3533826-3B09-4F87-AC69-419ED6773F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8972" y="4667507"/>
            <a:ext cx="2476500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9502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F942A-2E4A-4F85-9017-94485239A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The Pattern for Correction is not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6CFA1-37C1-4FBD-A53E-1A7C2EAE3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Appealing to mere human judgment                  (Acts 15:19, 22, 28)</a:t>
            </a:r>
          </a:p>
          <a:p>
            <a:r>
              <a:rPr lang="en-US" b="1" dirty="0"/>
              <a:t>Appealing to an ecclesiastical hierarchy              (Gal. 2:2-4)</a:t>
            </a:r>
          </a:p>
          <a:p>
            <a:pPr marL="0" indent="0">
              <a:buNone/>
            </a:pPr>
            <a:endParaRPr lang="en-US" b="1" dirty="0"/>
          </a:p>
          <a:p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3533826-3B09-4F87-AC69-419ED6773F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8972" y="4667507"/>
            <a:ext cx="2476500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507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1141833-0E61-4172-8CC0-83883AA0189A}"/>
              </a:ext>
            </a:extLst>
          </p:cNvPr>
          <p:cNvSpPr/>
          <p:nvPr/>
        </p:nvSpPr>
        <p:spPr>
          <a:xfrm>
            <a:off x="12617" y="0"/>
            <a:ext cx="9144000" cy="6858000"/>
          </a:xfrm>
          <a:prstGeom prst="rect">
            <a:avLst/>
          </a:prstGeom>
          <a:blipFill dpi="0" rotWithShape="1">
            <a:blip r:embed="rId2">
              <a:alphaModFix amt="18000"/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BA2B057-93C7-4BF7-AD6C-6BCDC0B781B0}"/>
              </a:ext>
            </a:extLst>
          </p:cNvPr>
          <p:cNvSpPr txBox="1"/>
          <p:nvPr/>
        </p:nvSpPr>
        <p:spPr>
          <a:xfrm>
            <a:off x="308919" y="2607276"/>
            <a:ext cx="86126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The church in Antioch was flourishing…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1AA6CB5-04B8-434E-B1A3-16F82133CC5C}"/>
              </a:ext>
            </a:extLst>
          </p:cNvPr>
          <p:cNvSpPr txBox="1"/>
          <p:nvPr/>
        </p:nvSpPr>
        <p:spPr>
          <a:xfrm>
            <a:off x="2866767" y="3429000"/>
            <a:ext cx="3225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accent6"/>
                </a:solidFill>
              </a:rPr>
              <a:t>Acts 11:19-30</a:t>
            </a:r>
          </a:p>
        </p:txBody>
      </p:sp>
    </p:spTree>
    <p:extLst>
      <p:ext uri="{BB962C8B-B14F-4D97-AF65-F5344CB8AC3E}">
        <p14:creationId xmlns:p14="http://schemas.microsoft.com/office/powerpoint/2010/main" val="3707415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F942A-2E4A-4F85-9017-94485239A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The Pattern for Correction is not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6CFA1-37C1-4FBD-A53E-1A7C2EAE3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Appealing to mere human judgment                  (Acts 15:19, 22, 28)</a:t>
            </a:r>
          </a:p>
          <a:p>
            <a:r>
              <a:rPr lang="en-US" b="1" dirty="0"/>
              <a:t>Appealing to an ecclesiastical hierarchy              (Gal. 2:2-4)</a:t>
            </a:r>
          </a:p>
          <a:p>
            <a:r>
              <a:rPr lang="en-US" b="1" dirty="0"/>
              <a:t>Solving issues through compromise – no greater burden than necessary things (Acts 15:28-29)</a:t>
            </a:r>
          </a:p>
          <a:p>
            <a:pPr marL="0" indent="0">
              <a:buNone/>
            </a:pPr>
            <a:endParaRPr lang="en-US" b="1" dirty="0"/>
          </a:p>
          <a:p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3533826-3B09-4F87-AC69-419ED6773F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8972" y="4667507"/>
            <a:ext cx="2476500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9439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1141833-0E61-4172-8CC0-83883AA0189A}"/>
              </a:ext>
            </a:extLst>
          </p:cNvPr>
          <p:cNvSpPr/>
          <p:nvPr/>
        </p:nvSpPr>
        <p:spPr>
          <a:xfrm>
            <a:off x="12617" y="0"/>
            <a:ext cx="9144000" cy="6858000"/>
          </a:xfrm>
          <a:prstGeom prst="rect">
            <a:avLst/>
          </a:prstGeom>
          <a:blipFill dpi="0" rotWithShape="1">
            <a:blip r:embed="rId2">
              <a:alphaModFix amt="18000"/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E5C52F0-ADE0-4DD5-8AA7-69672E39AF82}"/>
              </a:ext>
            </a:extLst>
          </p:cNvPr>
          <p:cNvSpPr/>
          <p:nvPr/>
        </p:nvSpPr>
        <p:spPr>
          <a:xfrm>
            <a:off x="12617" y="2967335"/>
            <a:ext cx="91187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rgbClr val="7030A0"/>
                </a:solidFill>
              </a:rPr>
              <a:t>Acts: The Pattern Of Correction</a:t>
            </a:r>
            <a:endParaRPr lang="en-US" sz="5400" b="1" cap="none" spc="0" dirty="0">
              <a:ln/>
              <a:solidFill>
                <a:srgbClr val="7030A0"/>
              </a:solidFill>
              <a:effectLst/>
            </a:endParaRPr>
          </a:p>
        </p:txBody>
      </p:sp>
      <p:sp>
        <p:nvSpPr>
          <p:cNvPr id="5" name="Arrow: Curved Down 4">
            <a:extLst>
              <a:ext uri="{FF2B5EF4-FFF2-40B4-BE49-F238E27FC236}">
                <a16:creationId xmlns:a16="http://schemas.microsoft.com/office/drawing/2014/main" id="{F1514F7A-40F3-4509-8897-9F4E733DD039}"/>
              </a:ext>
            </a:extLst>
          </p:cNvPr>
          <p:cNvSpPr/>
          <p:nvPr/>
        </p:nvSpPr>
        <p:spPr>
          <a:xfrm rot="17561373">
            <a:off x="1275621" y="1977752"/>
            <a:ext cx="1216152" cy="731520"/>
          </a:xfrm>
          <a:prstGeom prst="curved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3884573-F359-4243-A22C-34BF3B11A1C8}"/>
              </a:ext>
            </a:extLst>
          </p:cNvPr>
          <p:cNvSpPr/>
          <p:nvPr/>
        </p:nvSpPr>
        <p:spPr>
          <a:xfrm>
            <a:off x="2619690" y="1631863"/>
            <a:ext cx="22701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rgbClr val="7030A0"/>
                </a:solidFill>
                <a:effectLst/>
              </a:rPr>
              <a:t>Acts 15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4FC73E9-39C0-4055-A180-3F2ED81779A4}"/>
              </a:ext>
            </a:extLst>
          </p:cNvPr>
          <p:cNvSpPr txBox="1"/>
          <p:nvPr/>
        </p:nvSpPr>
        <p:spPr>
          <a:xfrm>
            <a:off x="1668162" y="4547286"/>
            <a:ext cx="50168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Devil’s Plan Defeated…</a:t>
            </a:r>
          </a:p>
        </p:txBody>
      </p:sp>
    </p:spTree>
    <p:extLst>
      <p:ext uri="{BB962C8B-B14F-4D97-AF65-F5344CB8AC3E}">
        <p14:creationId xmlns:p14="http://schemas.microsoft.com/office/powerpoint/2010/main" val="40995102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1141833-0E61-4172-8CC0-83883AA0189A}"/>
              </a:ext>
            </a:extLst>
          </p:cNvPr>
          <p:cNvSpPr/>
          <p:nvPr/>
        </p:nvSpPr>
        <p:spPr>
          <a:xfrm>
            <a:off x="-12605" y="33933"/>
            <a:ext cx="9144000" cy="6858000"/>
          </a:xfrm>
          <a:prstGeom prst="rect">
            <a:avLst/>
          </a:prstGeom>
          <a:blipFill dpi="0" rotWithShape="1">
            <a:blip r:embed="rId2">
              <a:alphaModFix amt="18000"/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E5C52F0-ADE0-4DD5-8AA7-69672E39AF82}"/>
              </a:ext>
            </a:extLst>
          </p:cNvPr>
          <p:cNvSpPr/>
          <p:nvPr/>
        </p:nvSpPr>
        <p:spPr>
          <a:xfrm>
            <a:off x="12617" y="2967335"/>
            <a:ext cx="91187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rgbClr val="7030A0"/>
                </a:solidFill>
              </a:rPr>
              <a:t>Acts: The Pattern Of Correction</a:t>
            </a:r>
            <a:endParaRPr lang="en-US" sz="5400" b="1" cap="none" spc="0" dirty="0">
              <a:ln/>
              <a:solidFill>
                <a:srgbClr val="7030A0"/>
              </a:solidFill>
              <a:effectLst/>
            </a:endParaRPr>
          </a:p>
        </p:txBody>
      </p:sp>
      <p:sp>
        <p:nvSpPr>
          <p:cNvPr id="3" name="Arrow: Curved Up 2">
            <a:extLst>
              <a:ext uri="{FF2B5EF4-FFF2-40B4-BE49-F238E27FC236}">
                <a16:creationId xmlns:a16="http://schemas.microsoft.com/office/drawing/2014/main" id="{2E8604A2-3350-43D4-9B57-D54E3000ED29}"/>
              </a:ext>
            </a:extLst>
          </p:cNvPr>
          <p:cNvSpPr/>
          <p:nvPr/>
        </p:nvSpPr>
        <p:spPr>
          <a:xfrm rot="3905918">
            <a:off x="1259840" y="4145280"/>
            <a:ext cx="1216152" cy="731520"/>
          </a:xfrm>
          <a:prstGeom prst="curved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81D8710-5E32-4297-9B8C-5A3020B77F1F}"/>
              </a:ext>
            </a:extLst>
          </p:cNvPr>
          <p:cNvSpPr/>
          <p:nvPr/>
        </p:nvSpPr>
        <p:spPr>
          <a:xfrm>
            <a:off x="2619690" y="4302807"/>
            <a:ext cx="40767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rgbClr val="7030A0"/>
                </a:solidFill>
                <a:effectLst/>
              </a:rPr>
              <a:t>Acts 18:24-28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EE578AD-611F-4703-9DD8-1EBAC44C2FD8}"/>
              </a:ext>
            </a:extLst>
          </p:cNvPr>
          <p:cNvSpPr txBox="1"/>
          <p:nvPr/>
        </p:nvSpPr>
        <p:spPr>
          <a:xfrm>
            <a:off x="250027" y="1150021"/>
            <a:ext cx="44113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Apollos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27A895B-AED7-4380-9C9C-5B947B98C40C}"/>
              </a:ext>
            </a:extLst>
          </p:cNvPr>
          <p:cNvSpPr txBox="1"/>
          <p:nvPr/>
        </p:nvSpPr>
        <p:spPr>
          <a:xfrm>
            <a:off x="3323968" y="457200"/>
            <a:ext cx="51156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Alexandrian, Learned, eloquent, mighty in the Scriptures,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EF75FC2-EC3D-43ED-875D-DF91CEAABEB9}"/>
              </a:ext>
            </a:extLst>
          </p:cNvPr>
          <p:cNvSpPr txBox="1"/>
          <p:nvPr/>
        </p:nvSpPr>
        <p:spPr>
          <a:xfrm>
            <a:off x="3410465" y="1411307"/>
            <a:ext cx="36205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Had been taught Orally the way of the Lord </a:t>
            </a:r>
          </a:p>
        </p:txBody>
      </p:sp>
    </p:spTree>
    <p:extLst>
      <p:ext uri="{BB962C8B-B14F-4D97-AF65-F5344CB8AC3E}">
        <p14:creationId xmlns:p14="http://schemas.microsoft.com/office/powerpoint/2010/main" val="25687214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1141833-0E61-4172-8CC0-83883AA0189A}"/>
              </a:ext>
            </a:extLst>
          </p:cNvPr>
          <p:cNvSpPr/>
          <p:nvPr/>
        </p:nvSpPr>
        <p:spPr>
          <a:xfrm>
            <a:off x="-12605" y="33933"/>
            <a:ext cx="9144000" cy="6858000"/>
          </a:xfrm>
          <a:prstGeom prst="rect">
            <a:avLst/>
          </a:prstGeom>
          <a:blipFill dpi="0" rotWithShape="1">
            <a:blip r:embed="rId2">
              <a:alphaModFix amt="18000"/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Alexandrian, Learned, eloquent, mighty in the Scriptures,  </a:t>
            </a:r>
          </a:p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E5C52F0-ADE0-4DD5-8AA7-69672E39AF82}"/>
              </a:ext>
            </a:extLst>
          </p:cNvPr>
          <p:cNvSpPr/>
          <p:nvPr/>
        </p:nvSpPr>
        <p:spPr>
          <a:xfrm>
            <a:off x="12617" y="2967335"/>
            <a:ext cx="91187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rgbClr val="7030A0"/>
                </a:solidFill>
              </a:rPr>
              <a:t>Acts: The Pattern Of Correction</a:t>
            </a:r>
            <a:endParaRPr lang="en-US" sz="5400" b="1" cap="none" spc="0" dirty="0">
              <a:ln/>
              <a:solidFill>
                <a:srgbClr val="7030A0"/>
              </a:solidFill>
              <a:effectLst/>
            </a:endParaRPr>
          </a:p>
        </p:txBody>
      </p:sp>
      <p:sp>
        <p:nvSpPr>
          <p:cNvPr id="3" name="Arrow: Curved Up 2">
            <a:extLst>
              <a:ext uri="{FF2B5EF4-FFF2-40B4-BE49-F238E27FC236}">
                <a16:creationId xmlns:a16="http://schemas.microsoft.com/office/drawing/2014/main" id="{2E8604A2-3350-43D4-9B57-D54E3000ED29}"/>
              </a:ext>
            </a:extLst>
          </p:cNvPr>
          <p:cNvSpPr/>
          <p:nvPr/>
        </p:nvSpPr>
        <p:spPr>
          <a:xfrm rot="3905918">
            <a:off x="1259840" y="4145280"/>
            <a:ext cx="1216152" cy="731520"/>
          </a:xfrm>
          <a:prstGeom prst="curved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81D8710-5E32-4297-9B8C-5A3020B77F1F}"/>
              </a:ext>
            </a:extLst>
          </p:cNvPr>
          <p:cNvSpPr/>
          <p:nvPr/>
        </p:nvSpPr>
        <p:spPr>
          <a:xfrm>
            <a:off x="2619690" y="4302807"/>
            <a:ext cx="40767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rgbClr val="7030A0"/>
                </a:solidFill>
                <a:effectLst/>
              </a:rPr>
              <a:t>Acts 18:24-28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EE578AD-611F-4703-9DD8-1EBAC44C2FD8}"/>
              </a:ext>
            </a:extLst>
          </p:cNvPr>
          <p:cNvSpPr txBox="1"/>
          <p:nvPr/>
        </p:nvSpPr>
        <p:spPr>
          <a:xfrm>
            <a:off x="250027" y="1150021"/>
            <a:ext cx="44113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Apollos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EF75FC2-EC3D-43ED-875D-DF91CEAABEB9}"/>
              </a:ext>
            </a:extLst>
          </p:cNvPr>
          <p:cNvSpPr txBox="1"/>
          <p:nvPr/>
        </p:nvSpPr>
        <p:spPr>
          <a:xfrm>
            <a:off x="2977977" y="466897"/>
            <a:ext cx="53751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Taught “accurately” the things concerning Jesus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5AE92E6-765D-4262-AA5B-EA76B663454C}"/>
              </a:ext>
            </a:extLst>
          </p:cNvPr>
          <p:cNvSpPr txBox="1"/>
          <p:nvPr/>
        </p:nvSpPr>
        <p:spPr>
          <a:xfrm>
            <a:off x="2977977" y="1443652"/>
            <a:ext cx="41395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Knowing only the baptism of John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B5B4F8-BB33-4F7F-ABBC-8D4298C6A989}"/>
              </a:ext>
            </a:extLst>
          </p:cNvPr>
          <p:cNvSpPr txBox="1"/>
          <p:nvPr/>
        </p:nvSpPr>
        <p:spPr>
          <a:xfrm>
            <a:off x="2854409" y="2297116"/>
            <a:ext cx="58941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With fervent sprit spoke boldly in the synagogue…</a:t>
            </a:r>
          </a:p>
        </p:txBody>
      </p:sp>
    </p:spTree>
    <p:extLst>
      <p:ext uri="{BB962C8B-B14F-4D97-AF65-F5344CB8AC3E}">
        <p14:creationId xmlns:p14="http://schemas.microsoft.com/office/powerpoint/2010/main" val="10326987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94600-390D-43A4-9B12-687FBA0A7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Pattern for Individual Correction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A3180F-27BE-4858-A565-BBA6999C4F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Priscilla and Aquilla heard Apollos…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2387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94600-390D-43A4-9B12-687FBA0A7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Pattern for Individual Correction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A3180F-27BE-4858-A565-BBA6999C4F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Priscilla and Aquilla heard Apollos…</a:t>
            </a:r>
          </a:p>
          <a:p>
            <a:r>
              <a:rPr lang="en-US" b="1" dirty="0"/>
              <a:t>They “took him unto them”…privately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4514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94600-390D-43A4-9B12-687FBA0A7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Pattern for Individual Correction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A3180F-27BE-4858-A565-BBA6999C4F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Priscilla and Aquilla heard Apollos…</a:t>
            </a:r>
          </a:p>
          <a:p>
            <a:r>
              <a:rPr lang="en-US" b="1" dirty="0"/>
              <a:t>They “took him unto them”…privately </a:t>
            </a:r>
          </a:p>
          <a:p>
            <a:r>
              <a:rPr lang="en-US" b="1" dirty="0"/>
              <a:t>Expounding to him the “way of God more accurately”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7463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94600-390D-43A4-9B12-687FBA0A7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Pattern for Individual Correction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A3180F-27BE-4858-A565-BBA6999C4F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Priscilla and Aquilla heard Apollos…</a:t>
            </a:r>
          </a:p>
          <a:p>
            <a:r>
              <a:rPr lang="en-US" b="1" dirty="0"/>
              <a:t>They “took him unto them”…privately </a:t>
            </a:r>
          </a:p>
          <a:p>
            <a:r>
              <a:rPr lang="en-US" b="1" dirty="0"/>
              <a:t>Expounding to him the “way of God more accurately”</a:t>
            </a:r>
          </a:p>
          <a:p>
            <a:pPr lvl="1"/>
            <a:r>
              <a:rPr lang="en-US" b="1" dirty="0"/>
              <a:t>Were disciples of the Lord now, not disciples of John exalting the Lord </a:t>
            </a:r>
          </a:p>
          <a:p>
            <a:pPr lvl="1"/>
            <a:r>
              <a:rPr lang="en-US" b="1" dirty="0"/>
              <a:t>The Lord has now come – His authority is in place – We are now baptized into the name of the Lord </a:t>
            </a:r>
          </a:p>
          <a:p>
            <a:pPr lvl="1"/>
            <a:r>
              <a:rPr lang="en-US" b="1" dirty="0"/>
              <a:t>Paul in Ephesus – Baptized into the name of the Lord   (Acts 19:1-5)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6309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21A172C-C677-407C-B048-2EF8C8C58C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6497"/>
            <a:ext cx="4782065" cy="509098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45D5547-CA74-40DE-B9C7-1BDF4015AC44}"/>
              </a:ext>
            </a:extLst>
          </p:cNvPr>
          <p:cNvSpPr/>
          <p:nvPr/>
        </p:nvSpPr>
        <p:spPr>
          <a:xfrm>
            <a:off x="4782065" y="86497"/>
            <a:ext cx="4031738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tx2"/>
                </a:solidFill>
                <a:effectLst/>
              </a:rPr>
              <a:t>Was Apollos A “False Teacher”?</a:t>
            </a:r>
          </a:p>
        </p:txBody>
      </p:sp>
    </p:spTree>
    <p:extLst>
      <p:ext uri="{BB962C8B-B14F-4D97-AF65-F5344CB8AC3E}">
        <p14:creationId xmlns:p14="http://schemas.microsoft.com/office/powerpoint/2010/main" val="20110880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21A172C-C677-407C-B048-2EF8C8C58C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6497"/>
            <a:ext cx="4782065" cy="509098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45D5547-CA74-40DE-B9C7-1BDF4015AC44}"/>
              </a:ext>
            </a:extLst>
          </p:cNvPr>
          <p:cNvSpPr/>
          <p:nvPr/>
        </p:nvSpPr>
        <p:spPr>
          <a:xfrm>
            <a:off x="4782065" y="86497"/>
            <a:ext cx="4031738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tx2"/>
                </a:solidFill>
                <a:effectLst/>
              </a:rPr>
              <a:t>Was Apollos A “False Teacher”?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024352-FB61-413D-90ED-5F29760031D3}"/>
              </a:ext>
            </a:extLst>
          </p:cNvPr>
          <p:cNvSpPr txBox="1"/>
          <p:nvPr/>
        </p:nvSpPr>
        <p:spPr>
          <a:xfrm>
            <a:off x="4300151" y="3138616"/>
            <a:ext cx="34351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Was he teaching false doctrine?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F39DA63-630C-42B6-A906-97ACEA9048F2}"/>
              </a:ext>
            </a:extLst>
          </p:cNvPr>
          <p:cNvSpPr txBox="1"/>
          <p:nvPr/>
        </p:nvSpPr>
        <p:spPr>
          <a:xfrm>
            <a:off x="4460789" y="4448432"/>
            <a:ext cx="420129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If, not why correct him, why does Paul baptize people who had already been baptized?</a:t>
            </a:r>
          </a:p>
        </p:txBody>
      </p:sp>
    </p:spTree>
    <p:extLst>
      <p:ext uri="{BB962C8B-B14F-4D97-AF65-F5344CB8AC3E}">
        <p14:creationId xmlns:p14="http://schemas.microsoft.com/office/powerpoint/2010/main" val="2418544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1141833-0E61-4172-8CC0-83883AA0189A}"/>
              </a:ext>
            </a:extLst>
          </p:cNvPr>
          <p:cNvSpPr/>
          <p:nvPr/>
        </p:nvSpPr>
        <p:spPr>
          <a:xfrm>
            <a:off x="12617" y="0"/>
            <a:ext cx="9144000" cy="6858000"/>
          </a:xfrm>
          <a:prstGeom prst="rect">
            <a:avLst/>
          </a:prstGeom>
          <a:blipFill dpi="0" rotWithShape="1">
            <a:blip r:embed="rId2">
              <a:alphaModFix amt="18000"/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E5C52F0-ADE0-4DD5-8AA7-69672E39AF82}"/>
              </a:ext>
            </a:extLst>
          </p:cNvPr>
          <p:cNvSpPr/>
          <p:nvPr/>
        </p:nvSpPr>
        <p:spPr>
          <a:xfrm>
            <a:off x="12617" y="2967335"/>
            <a:ext cx="91187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rgbClr val="7030A0"/>
                </a:solidFill>
              </a:rPr>
              <a:t>Acts: The Pattern Of Correction</a:t>
            </a:r>
            <a:endParaRPr lang="en-US" sz="5400" b="1" cap="none" spc="0" dirty="0">
              <a:ln/>
              <a:solidFill>
                <a:srgbClr val="7030A0"/>
              </a:solidFill>
              <a:effectLst/>
            </a:endParaRPr>
          </a:p>
        </p:txBody>
      </p:sp>
      <p:sp>
        <p:nvSpPr>
          <p:cNvPr id="5" name="Arrow: Curved Down 4">
            <a:extLst>
              <a:ext uri="{FF2B5EF4-FFF2-40B4-BE49-F238E27FC236}">
                <a16:creationId xmlns:a16="http://schemas.microsoft.com/office/drawing/2014/main" id="{F1514F7A-40F3-4509-8897-9F4E733DD039}"/>
              </a:ext>
            </a:extLst>
          </p:cNvPr>
          <p:cNvSpPr/>
          <p:nvPr/>
        </p:nvSpPr>
        <p:spPr>
          <a:xfrm rot="17561373">
            <a:off x="1275621" y="1977752"/>
            <a:ext cx="1216152" cy="731520"/>
          </a:xfrm>
          <a:prstGeom prst="curved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3884573-F359-4243-A22C-34BF3B11A1C8}"/>
              </a:ext>
            </a:extLst>
          </p:cNvPr>
          <p:cNvSpPr/>
          <p:nvPr/>
        </p:nvSpPr>
        <p:spPr>
          <a:xfrm>
            <a:off x="2619690" y="1631863"/>
            <a:ext cx="22701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rgbClr val="7030A0"/>
                </a:solidFill>
                <a:effectLst/>
              </a:rPr>
              <a:t>Acts 15</a:t>
            </a:r>
          </a:p>
        </p:txBody>
      </p:sp>
    </p:spTree>
    <p:extLst>
      <p:ext uri="{BB962C8B-B14F-4D97-AF65-F5344CB8AC3E}">
        <p14:creationId xmlns:p14="http://schemas.microsoft.com/office/powerpoint/2010/main" val="5790642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21A172C-C677-407C-B048-2EF8C8C58C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6497"/>
            <a:ext cx="4782065" cy="509098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45D5547-CA74-40DE-B9C7-1BDF4015AC44}"/>
              </a:ext>
            </a:extLst>
          </p:cNvPr>
          <p:cNvSpPr/>
          <p:nvPr/>
        </p:nvSpPr>
        <p:spPr>
          <a:xfrm>
            <a:off x="4782065" y="86497"/>
            <a:ext cx="4031738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tx2"/>
                </a:solidFill>
                <a:effectLst/>
              </a:rPr>
              <a:t>Was Apollos A “False Teacher”?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024352-FB61-413D-90ED-5F29760031D3}"/>
              </a:ext>
            </a:extLst>
          </p:cNvPr>
          <p:cNvSpPr txBox="1"/>
          <p:nvPr/>
        </p:nvSpPr>
        <p:spPr>
          <a:xfrm>
            <a:off x="4275438" y="2604138"/>
            <a:ext cx="453836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He taught false doctrine…</a:t>
            </a:r>
            <a:r>
              <a:rPr lang="en-US" sz="2800" b="1" u="sng" dirty="0"/>
              <a:t>if not corrected </a:t>
            </a:r>
            <a:r>
              <a:rPr lang="en-US" sz="2800" b="1" dirty="0"/>
              <a:t>-  will suffer the eternal consequences  of his error ( I Jn. 5:16,           Acts 8:22-24)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F39DA63-630C-42B6-A906-97ACEA9048F2}"/>
              </a:ext>
            </a:extLst>
          </p:cNvPr>
          <p:cNvSpPr txBox="1"/>
          <p:nvPr/>
        </p:nvSpPr>
        <p:spPr>
          <a:xfrm>
            <a:off x="413951" y="5312918"/>
            <a:ext cx="77229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Behold the Pattern: confront the error – time given for repentance – consequences follow (2 Jn. 10-11)</a:t>
            </a:r>
          </a:p>
        </p:txBody>
      </p:sp>
    </p:spTree>
    <p:extLst>
      <p:ext uri="{BB962C8B-B14F-4D97-AF65-F5344CB8AC3E}">
        <p14:creationId xmlns:p14="http://schemas.microsoft.com/office/powerpoint/2010/main" val="3181538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1141833-0E61-4172-8CC0-83883AA0189A}"/>
              </a:ext>
            </a:extLst>
          </p:cNvPr>
          <p:cNvSpPr/>
          <p:nvPr/>
        </p:nvSpPr>
        <p:spPr>
          <a:xfrm>
            <a:off x="12617" y="0"/>
            <a:ext cx="9144000" cy="6858000"/>
          </a:xfrm>
          <a:prstGeom prst="rect">
            <a:avLst/>
          </a:prstGeom>
          <a:blipFill dpi="0" rotWithShape="1">
            <a:blip r:embed="rId2">
              <a:alphaModFix amt="18000"/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E5C52F0-ADE0-4DD5-8AA7-69672E39AF82}"/>
              </a:ext>
            </a:extLst>
          </p:cNvPr>
          <p:cNvSpPr/>
          <p:nvPr/>
        </p:nvSpPr>
        <p:spPr>
          <a:xfrm>
            <a:off x="12617" y="2967335"/>
            <a:ext cx="91187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rgbClr val="7030A0"/>
                </a:solidFill>
              </a:rPr>
              <a:t>Acts: The Pattern Of Correction</a:t>
            </a:r>
            <a:endParaRPr lang="en-US" sz="5400" b="1" cap="none" spc="0" dirty="0">
              <a:ln/>
              <a:solidFill>
                <a:srgbClr val="7030A0"/>
              </a:solidFill>
              <a:effectLst/>
            </a:endParaRPr>
          </a:p>
        </p:txBody>
      </p:sp>
      <p:sp>
        <p:nvSpPr>
          <p:cNvPr id="5" name="Arrow: Curved Down 4">
            <a:extLst>
              <a:ext uri="{FF2B5EF4-FFF2-40B4-BE49-F238E27FC236}">
                <a16:creationId xmlns:a16="http://schemas.microsoft.com/office/drawing/2014/main" id="{F1514F7A-40F3-4509-8897-9F4E733DD039}"/>
              </a:ext>
            </a:extLst>
          </p:cNvPr>
          <p:cNvSpPr/>
          <p:nvPr/>
        </p:nvSpPr>
        <p:spPr>
          <a:xfrm rot="17561373">
            <a:off x="1275621" y="1977752"/>
            <a:ext cx="1216152" cy="731520"/>
          </a:xfrm>
          <a:prstGeom prst="curved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3884573-F359-4243-A22C-34BF3B11A1C8}"/>
              </a:ext>
            </a:extLst>
          </p:cNvPr>
          <p:cNvSpPr/>
          <p:nvPr/>
        </p:nvSpPr>
        <p:spPr>
          <a:xfrm>
            <a:off x="2455709" y="1715509"/>
            <a:ext cx="55290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rgbClr val="7030A0"/>
                </a:solidFill>
                <a:effectLst/>
              </a:rPr>
              <a:t>Acts 15- Multitude</a:t>
            </a:r>
          </a:p>
        </p:txBody>
      </p:sp>
      <p:sp>
        <p:nvSpPr>
          <p:cNvPr id="3" name="Arrow: Curved Right 2">
            <a:extLst>
              <a:ext uri="{FF2B5EF4-FFF2-40B4-BE49-F238E27FC236}">
                <a16:creationId xmlns:a16="http://schemas.microsoft.com/office/drawing/2014/main" id="{3402FF6F-38D4-4F79-B2FC-CF0D3AD32BE1}"/>
              </a:ext>
            </a:extLst>
          </p:cNvPr>
          <p:cNvSpPr/>
          <p:nvPr/>
        </p:nvSpPr>
        <p:spPr>
          <a:xfrm>
            <a:off x="1517937" y="4000440"/>
            <a:ext cx="731520" cy="1216152"/>
          </a:xfrm>
          <a:prstGeom prst="curved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EEBAA56-B0D3-4842-9456-06ADCCAC15DA}"/>
              </a:ext>
            </a:extLst>
          </p:cNvPr>
          <p:cNvSpPr/>
          <p:nvPr/>
        </p:nvSpPr>
        <p:spPr>
          <a:xfrm>
            <a:off x="2249457" y="4608516"/>
            <a:ext cx="67088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rgbClr val="7030A0"/>
                </a:solidFill>
                <a:effectLst/>
              </a:rPr>
              <a:t>Acts 18- The Individual</a:t>
            </a:r>
          </a:p>
        </p:txBody>
      </p:sp>
    </p:spTree>
    <p:extLst>
      <p:ext uri="{BB962C8B-B14F-4D97-AF65-F5344CB8AC3E}">
        <p14:creationId xmlns:p14="http://schemas.microsoft.com/office/powerpoint/2010/main" val="13452676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FCBD0-9234-42C2-8C40-D744A7B0A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8EB9D6-E42A-47A6-BC84-64FBC38760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381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F942A-2E4A-4F85-9017-94485239A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Facing Doctrinal Error…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6CFA1-37C1-4FBD-A53E-1A7C2EAE32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5032375"/>
          </a:xfrm>
        </p:spPr>
        <p:txBody>
          <a:bodyPr>
            <a:normAutofit/>
          </a:bodyPr>
          <a:lstStyle/>
          <a:p>
            <a:r>
              <a:rPr lang="en-US" b="1" u="sng" dirty="0"/>
              <a:t>The Teaching Needing Correcting</a:t>
            </a:r>
            <a:r>
              <a:rPr lang="en-US" b="1" dirty="0"/>
              <a:t>: </a:t>
            </a:r>
            <a:r>
              <a:rPr lang="en-US" b="1" i="1" dirty="0"/>
              <a:t>“Except ye be circumcised after the custom of Moses, ye cannot be saved” (Acts 15:2)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92744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F942A-2E4A-4F85-9017-94485239A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Facing Doctrinal Error…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6CFA1-37C1-4FBD-A53E-1A7C2EAE32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5032375"/>
          </a:xfrm>
        </p:spPr>
        <p:txBody>
          <a:bodyPr>
            <a:normAutofit/>
          </a:bodyPr>
          <a:lstStyle/>
          <a:p>
            <a:r>
              <a:rPr lang="en-US" b="1" u="sng" dirty="0"/>
              <a:t>The Teaching Needing Correcting</a:t>
            </a:r>
            <a:r>
              <a:rPr lang="en-US" b="1" dirty="0"/>
              <a:t>: </a:t>
            </a:r>
            <a:r>
              <a:rPr lang="en-US" b="1" i="1" dirty="0"/>
              <a:t>“Except ye be circumcised after the custom of Moses, ye cannot be saved” (Acts 15:2)</a:t>
            </a:r>
          </a:p>
          <a:p>
            <a:r>
              <a:rPr lang="en-US" b="1" u="sng" dirty="0"/>
              <a:t>From within </a:t>
            </a:r>
            <a:r>
              <a:rPr lang="en-US" b="1" dirty="0"/>
              <a:t>- Pharisees that believed were saying: </a:t>
            </a:r>
            <a:br>
              <a:rPr lang="en-US" b="1" dirty="0"/>
            </a:br>
            <a:r>
              <a:rPr lang="en-US" b="1" i="1" dirty="0"/>
              <a:t>“It is needful to circumcise them, and to charge them to keep the law of Moses” (Acts 15:4)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92442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F942A-2E4A-4F85-9017-94485239A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Facing Doctrinal Error…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6CFA1-37C1-4FBD-A53E-1A7C2EAE32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5032375"/>
          </a:xfrm>
        </p:spPr>
        <p:txBody>
          <a:bodyPr>
            <a:normAutofit/>
          </a:bodyPr>
          <a:lstStyle/>
          <a:p>
            <a:r>
              <a:rPr lang="en-US" b="1" u="sng" dirty="0"/>
              <a:t>The Teaching Needing Correcting</a:t>
            </a:r>
            <a:r>
              <a:rPr lang="en-US" b="1" dirty="0"/>
              <a:t>: </a:t>
            </a:r>
            <a:r>
              <a:rPr lang="en-US" b="1" i="1" dirty="0"/>
              <a:t>“Except ye be circumcised after the custom of Moses, ye cannot be saved” (Acts 15:2)</a:t>
            </a:r>
          </a:p>
          <a:p>
            <a:r>
              <a:rPr lang="en-US" b="1" u="sng" dirty="0"/>
              <a:t>From within </a:t>
            </a:r>
            <a:r>
              <a:rPr lang="en-US" b="1" dirty="0"/>
              <a:t>- Pharisees that believed were saying: </a:t>
            </a:r>
            <a:br>
              <a:rPr lang="en-US" b="1" dirty="0"/>
            </a:br>
            <a:r>
              <a:rPr lang="en-US" b="1" i="1" dirty="0"/>
              <a:t>“It is needful to circumcise them, and to charge them to keep the law of Moses” (Acts 15:4)</a:t>
            </a:r>
          </a:p>
          <a:p>
            <a:r>
              <a:rPr lang="en-US" b="1" u="sng" dirty="0"/>
              <a:t>With intensity </a:t>
            </a:r>
            <a:r>
              <a:rPr lang="en-US" b="1" i="1" dirty="0"/>
              <a:t>:”much dissension </a:t>
            </a:r>
            <a:r>
              <a:rPr lang="en-US" b="1" dirty="0"/>
              <a:t>“(Uproar)  </a:t>
            </a:r>
            <a:r>
              <a:rPr lang="en-US" b="1" i="1" dirty="0"/>
              <a:t>and “questioning” </a:t>
            </a:r>
            <a:r>
              <a:rPr lang="en-US" b="1" dirty="0"/>
              <a:t>(debate) (Acts 15:2,7)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4111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F942A-2E4A-4F85-9017-94485239A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Facing Doctrinal Error…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6CFA1-37C1-4FBD-A53E-1A7C2EAE32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5032375"/>
          </a:xfrm>
        </p:spPr>
        <p:txBody>
          <a:bodyPr>
            <a:normAutofit/>
          </a:bodyPr>
          <a:lstStyle/>
          <a:p>
            <a:r>
              <a:rPr lang="en-US" b="1" u="sng" dirty="0"/>
              <a:t>The Teaching Needing Correcting</a:t>
            </a:r>
            <a:r>
              <a:rPr lang="en-US" b="1" dirty="0"/>
              <a:t>: </a:t>
            </a:r>
            <a:r>
              <a:rPr lang="en-US" b="1" i="1" dirty="0"/>
              <a:t>“Except ye be circumcised after the custom of Moses, ye cannot be saved” (Acts 15:2)</a:t>
            </a:r>
          </a:p>
          <a:p>
            <a:r>
              <a:rPr lang="en-US" b="1" u="sng" dirty="0"/>
              <a:t>From within </a:t>
            </a:r>
            <a:r>
              <a:rPr lang="en-US" b="1" dirty="0"/>
              <a:t>- Pharisees that believed were saying: </a:t>
            </a:r>
            <a:br>
              <a:rPr lang="en-US" b="1" dirty="0"/>
            </a:br>
            <a:r>
              <a:rPr lang="en-US" b="1" i="1" dirty="0"/>
              <a:t>“It is needful to circumcise them, and to charge them to keep the law of Moses” (Acts 15:4)</a:t>
            </a:r>
          </a:p>
          <a:p>
            <a:r>
              <a:rPr lang="en-US" b="1" u="sng" dirty="0"/>
              <a:t>With intensity </a:t>
            </a:r>
            <a:r>
              <a:rPr lang="en-US" b="1" i="1" dirty="0"/>
              <a:t>:”much dissension </a:t>
            </a:r>
            <a:r>
              <a:rPr lang="en-US" b="1" dirty="0"/>
              <a:t>“(Uproar)  </a:t>
            </a:r>
            <a:r>
              <a:rPr lang="en-US" b="1" i="1" dirty="0"/>
              <a:t>and “questioning” </a:t>
            </a:r>
            <a:r>
              <a:rPr lang="en-US" b="1" dirty="0"/>
              <a:t>(debate) (Acts 15:2,7)</a:t>
            </a:r>
          </a:p>
          <a:p>
            <a:r>
              <a:rPr lang="en-US" b="1" u="sng" dirty="0"/>
              <a:t>Seeking a solution </a:t>
            </a:r>
            <a:r>
              <a:rPr lang="en-US" b="1" dirty="0"/>
              <a:t>: Paul and Barnabas were sent to talk to apostles and elders In Jerusalem concerning this subject of debate (Acts 15:2)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35602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F942A-2E4A-4F85-9017-94485239A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Answering Doctrinal Error…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6CFA1-37C1-4FBD-A53E-1A7C2EAE3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Peter:</a:t>
            </a:r>
            <a:r>
              <a:rPr lang="en-US" b="1" dirty="0"/>
              <a:t> God made no distinction between Jews and Gentiles - Jews and Gentiles saved alike (Acts 15:7-11)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28790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F942A-2E4A-4F85-9017-94485239A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Answering Doctrinal Error…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6CFA1-37C1-4FBD-A53E-1A7C2EAE3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Peter:</a:t>
            </a:r>
            <a:r>
              <a:rPr lang="en-US" b="1" dirty="0"/>
              <a:t> God made no distinction between Jews and Gentiles - Jews and Gentiles saved alike (Acts 15:7-11)</a:t>
            </a:r>
          </a:p>
          <a:p>
            <a:r>
              <a:rPr lang="en-US" b="1" dirty="0">
                <a:solidFill>
                  <a:srgbClr val="0070C0"/>
                </a:solidFill>
              </a:rPr>
              <a:t>Paul: </a:t>
            </a:r>
            <a:r>
              <a:rPr lang="en-US" b="1" dirty="0"/>
              <a:t>God sent miraculous confirmation among the Gentiles – Jews and Gentiles received same confirmation of saving Gospel (Acts 15:12, 14:3)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18533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1094</TotalTime>
  <Words>950</Words>
  <Application>Microsoft Office PowerPoint</Application>
  <PresentationFormat>On-screen Show (4:3)</PresentationFormat>
  <Paragraphs>123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Facing Doctrinal Error…</vt:lpstr>
      <vt:lpstr>Facing Doctrinal Error…</vt:lpstr>
      <vt:lpstr>Facing Doctrinal Error…</vt:lpstr>
      <vt:lpstr>Facing Doctrinal Error…</vt:lpstr>
      <vt:lpstr>Answering Doctrinal Error…</vt:lpstr>
      <vt:lpstr>Answering Doctrinal Error…</vt:lpstr>
      <vt:lpstr>Answering Doctrinal Error…</vt:lpstr>
      <vt:lpstr>Pattern for Correction…</vt:lpstr>
      <vt:lpstr>Pattern for Correction…</vt:lpstr>
      <vt:lpstr>Pattern for Correction…</vt:lpstr>
      <vt:lpstr>Pattern for Correction…</vt:lpstr>
      <vt:lpstr>Pattern for Correction…</vt:lpstr>
      <vt:lpstr>Pattern for Correction…</vt:lpstr>
      <vt:lpstr>The Pattern for Correction is not …</vt:lpstr>
      <vt:lpstr>The Pattern for Correction is not …</vt:lpstr>
      <vt:lpstr>The Pattern for Correction is not …</vt:lpstr>
      <vt:lpstr>The Pattern for Correction is not …</vt:lpstr>
      <vt:lpstr>PowerPoint Presentation</vt:lpstr>
      <vt:lpstr>PowerPoint Presentation</vt:lpstr>
      <vt:lpstr>PowerPoint Presentation</vt:lpstr>
      <vt:lpstr>Pattern for Individual Correction</vt:lpstr>
      <vt:lpstr>Pattern for Individual Correction</vt:lpstr>
      <vt:lpstr>Pattern for Individual Correction</vt:lpstr>
      <vt:lpstr>Pattern for Individual Correction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Jerry Fite</dc:creator>
  <cp:lastModifiedBy>Jerry Fite</cp:lastModifiedBy>
  <cp:revision>39</cp:revision>
  <dcterms:created xsi:type="dcterms:W3CDTF">2017-07-23T02:38:00Z</dcterms:created>
  <dcterms:modified xsi:type="dcterms:W3CDTF">2017-07-26T13:57:56Z</dcterms:modified>
</cp:coreProperties>
</file>