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8080"/>
    <a:srgbClr val="FFFF66"/>
    <a:srgbClr val="FFFFFF"/>
    <a:srgbClr val="5C0000"/>
    <a:srgbClr val="800000"/>
    <a:srgbClr val="274F77"/>
    <a:srgbClr val="3366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766" autoAdjust="0"/>
  </p:normalViewPr>
  <p:slideViewPr>
    <p:cSldViewPr>
      <p:cViewPr varScale="1">
        <p:scale>
          <a:sx n="68" d="100"/>
          <a:sy n="68" d="100"/>
        </p:scale>
        <p:origin x="57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FAE58-2EA3-4702-BB88-03DAFC7B56D0}" type="datetimeFigureOut">
              <a:rPr lang="en-US" smtClean="0"/>
              <a:t>8/6/2017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024811-AF03-4B6E-9FA8-AA42E6489B41}" type="slidenum">
              <a:rPr lang="en-US" smtClean="0"/>
              <a:t>‹#›</a:t>
            </a:fld>
            <a:endParaRPr lang="en-US"/>
          </a:p>
        </p:txBody>
      </p:sp>
    </p:spTree>
    <p:extLst>
      <p:ext uri="{BB962C8B-B14F-4D97-AF65-F5344CB8AC3E}">
        <p14:creationId xmlns:p14="http://schemas.microsoft.com/office/powerpoint/2010/main" val="1630066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09F674F-5FF1-4C50-AE02-5B1470F93F7E}" type="slidenum">
              <a:rPr lang="en-US" smtClean="0"/>
              <a:pPr/>
              <a:t>5</a:t>
            </a:fld>
            <a:endParaRPr lang="en-US"/>
          </a:p>
        </p:txBody>
      </p:sp>
    </p:spTree>
    <p:extLst>
      <p:ext uri="{BB962C8B-B14F-4D97-AF65-F5344CB8AC3E}">
        <p14:creationId xmlns:p14="http://schemas.microsoft.com/office/powerpoint/2010/main" val="199599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2B8A78E-57E9-45E9-8879-59C7C9C0DB85}"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1729983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8A78E-57E9-45E9-8879-59C7C9C0DB85}"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288560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8A78E-57E9-45E9-8879-59C7C9C0DB85}"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45637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B8A78E-57E9-45E9-8879-59C7C9C0DB85}"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348700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A78E-57E9-45E9-8879-59C7C9C0DB85}" type="datetimeFigureOut">
              <a:rPr lang="en-US" smtClean="0"/>
              <a:t>8/6/2017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339857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B8A78E-57E9-45E9-8879-59C7C9C0DB85}"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147568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B8A78E-57E9-45E9-8879-59C7C9C0DB85}" type="datetimeFigureOut">
              <a:rPr lang="en-US" smtClean="0"/>
              <a:t>8/6/2017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151608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B8A78E-57E9-45E9-8879-59C7C9C0DB85}" type="datetimeFigureOut">
              <a:rPr lang="en-US" smtClean="0"/>
              <a:t>8/6/2017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4293378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8A78E-57E9-45E9-8879-59C7C9C0DB85}" type="datetimeFigureOut">
              <a:rPr lang="en-US" smtClean="0"/>
              <a:t>8/6/2017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188655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8A78E-57E9-45E9-8879-59C7C9C0DB85}"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105157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8A78E-57E9-45E9-8879-59C7C9C0DB85}" type="datetimeFigureOut">
              <a:rPr lang="en-US" smtClean="0"/>
              <a:t>8/6/2017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8CBD9-9214-4F82-BEDD-22B00BADD9FC}" type="slidenum">
              <a:rPr lang="en-US" smtClean="0"/>
              <a:t>‹#›</a:t>
            </a:fld>
            <a:endParaRPr lang="en-US"/>
          </a:p>
        </p:txBody>
      </p:sp>
    </p:spTree>
    <p:extLst>
      <p:ext uri="{BB962C8B-B14F-4D97-AF65-F5344CB8AC3E}">
        <p14:creationId xmlns:p14="http://schemas.microsoft.com/office/powerpoint/2010/main" val="22630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8080"/>
            </a:gs>
            <a:gs pos="40000">
              <a:srgbClr val="006666"/>
            </a:gs>
            <a:gs pos="100000">
              <a:srgbClr val="000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itchFamily="18" charset="0"/>
              </a:defRPr>
            </a:lvl1pPr>
          </a:lstStyle>
          <a:p>
            <a:fld id="{92B8A78E-57E9-45E9-8879-59C7C9C0DB85}" type="datetimeFigureOut">
              <a:rPr lang="en-US" smtClean="0"/>
              <a:pPr/>
              <a:t>8/6/2017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defRPr>
            </a:lvl1pPr>
          </a:lstStyle>
          <a:p>
            <a:fld id="{6148CBD9-9214-4F82-BEDD-22B00BADD9FC}" type="slidenum">
              <a:rPr lang="en-US" smtClean="0"/>
              <a:pPr/>
              <a:t>‹#›</a:t>
            </a:fld>
            <a:endParaRPr lang="en-US" dirty="0"/>
          </a:p>
        </p:txBody>
      </p:sp>
    </p:spTree>
    <p:extLst>
      <p:ext uri="{BB962C8B-B14F-4D97-AF65-F5344CB8AC3E}">
        <p14:creationId xmlns:p14="http://schemas.microsoft.com/office/powerpoint/2010/main" val="3461891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19150"/>
            <a:ext cx="8534400" cy="2228850"/>
          </a:xfrm>
        </p:spPr>
        <p:txBody>
          <a:bodyPr>
            <a:noAutofit/>
          </a:bodyPr>
          <a:lstStyle/>
          <a:p>
            <a:r>
              <a:rPr lang="en-US" sz="8800" b="1" dirty="0">
                <a:solidFill>
                  <a:srgbClr val="FFFF00"/>
                </a:solidFill>
                <a:effectLst>
                  <a:outerShdw blurRad="38100" dist="38100" dir="2700000" algn="tl">
                    <a:srgbClr val="000000">
                      <a:alpha val="43137"/>
                    </a:srgbClr>
                  </a:outerShdw>
                </a:effectLst>
              </a:rPr>
              <a:t>Alienated from God in Darkness</a:t>
            </a:r>
          </a:p>
        </p:txBody>
      </p:sp>
      <p:sp>
        <p:nvSpPr>
          <p:cNvPr id="3" name="Subtitle 2"/>
          <p:cNvSpPr>
            <a:spLocks noGrp="1"/>
          </p:cNvSpPr>
          <p:nvPr>
            <p:ph type="subTitle" idx="1"/>
          </p:nvPr>
        </p:nvSpPr>
        <p:spPr>
          <a:xfrm>
            <a:off x="1371600" y="3124200"/>
            <a:ext cx="6400800" cy="1752600"/>
          </a:xfrm>
        </p:spPr>
        <p:txBody>
          <a:bodyPr anchor="ctr">
            <a:normAutofit/>
          </a:bodyPr>
          <a:lstStyle/>
          <a:p>
            <a:r>
              <a:rPr lang="en-US" sz="5400" b="1" i="1" dirty="0">
                <a:solidFill>
                  <a:schemeClr val="bg1"/>
                </a:solidFill>
                <a:effectLst>
                  <a:outerShdw blurRad="38100" dist="38100" dir="2700000" algn="tl">
                    <a:srgbClr val="000000">
                      <a:alpha val="43137"/>
                    </a:srgbClr>
                  </a:outerShdw>
                </a:effectLst>
              </a:rPr>
              <a:t>Ephesians 4:17-19</a:t>
            </a:r>
          </a:p>
        </p:txBody>
      </p:sp>
    </p:spTree>
    <p:extLst>
      <p:ext uri="{BB962C8B-B14F-4D97-AF65-F5344CB8AC3E}">
        <p14:creationId xmlns:p14="http://schemas.microsoft.com/office/powerpoint/2010/main" val="130961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- 2.1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136035411"/>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- 2.2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4735630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41559263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Verse 2</a:t>
            </a:r>
          </a:p>
        </p:txBody>
      </p:sp>
    </p:spTree>
    <p:extLst>
      <p:ext uri="{BB962C8B-B14F-4D97-AF65-F5344CB8AC3E}">
        <p14:creationId xmlns:p14="http://schemas.microsoft.com/office/powerpoint/2010/main" val="62559295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- 3.1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37669563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- 3.2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233781705"/>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5688037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Song</a:t>
            </a:r>
          </a:p>
        </p:txBody>
      </p:sp>
    </p:spTree>
    <p:extLst>
      <p:ext uri="{BB962C8B-B14F-4D97-AF65-F5344CB8AC3E}">
        <p14:creationId xmlns:p14="http://schemas.microsoft.com/office/powerpoint/2010/main" val="81386790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a:bodyPr>
          <a:lstStyle/>
          <a:p>
            <a:r>
              <a:rPr lang="en-US" sz="4800" b="1" dirty="0">
                <a:solidFill>
                  <a:srgbClr val="FFFF00"/>
                </a:solidFill>
                <a:effectLst>
                  <a:outerShdw blurRad="38100" dist="38100" dir="2700000" algn="tl">
                    <a:srgbClr val="000000">
                      <a:alpha val="43137"/>
                    </a:srgbClr>
                  </a:outerShdw>
                </a:effectLst>
              </a:rPr>
              <a:t>Ephesians 4:17-19</a:t>
            </a:r>
          </a:p>
        </p:txBody>
      </p:sp>
      <p:sp>
        <p:nvSpPr>
          <p:cNvPr id="5" name="TextBox 4"/>
          <p:cNvSpPr txBox="1"/>
          <p:nvPr/>
        </p:nvSpPr>
        <p:spPr>
          <a:xfrm>
            <a:off x="381000" y="1213277"/>
            <a:ext cx="8382000" cy="5324534"/>
          </a:xfrm>
          <a:prstGeom prst="rect">
            <a:avLst/>
          </a:prstGeom>
          <a:noFill/>
        </p:spPr>
        <p:txBody>
          <a:bodyPr wrap="square" rtlCol="0">
            <a:spAutoFit/>
          </a:bodyPr>
          <a:lstStyle/>
          <a:p>
            <a:pPr>
              <a:spcAft>
                <a:spcPts val="1200"/>
              </a:spcAft>
            </a:pPr>
            <a:r>
              <a:rPr lang="en-US" sz="3400" b="1" baseline="300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17 </a:t>
            </a:r>
            <a:r>
              <a:rPr lang="en-US" sz="34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This I say, therefore, and testify in the Lord, that you should no longer walk as the rest of the Gentiles walk, in the futility of their mind, </a:t>
            </a:r>
            <a:r>
              <a:rPr lang="en-US" sz="3400" b="1" baseline="300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18 </a:t>
            </a:r>
            <a:r>
              <a:rPr lang="en-US" sz="34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having their understanding darkened, being alienated from the life of God, because of the ignorance that is in them, because of the blindness of their heart; </a:t>
            </a:r>
            <a:r>
              <a:rPr lang="en-US" sz="3400" b="1" baseline="300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19 </a:t>
            </a:r>
            <a:r>
              <a:rPr lang="en-US" sz="3400" dirty="0">
                <a:solidFill>
                  <a:schemeClr val="bg1"/>
                </a:solidFill>
                <a:effectLst>
                  <a:outerShdw blurRad="50800" dist="38100" dir="2700000" algn="tl" rotWithShape="0">
                    <a:srgbClr val="000000">
                      <a:alpha val="43000"/>
                    </a:srgbClr>
                  </a:outerShdw>
                </a:effectLst>
                <a:latin typeface="Times New Roman" pitchFamily="18" charset="0"/>
                <a:cs typeface="Times New Roman" pitchFamily="18" charset="0"/>
              </a:rPr>
              <a:t>who, being past feeling, have given themselves over to lewdness, to work all uncleanness with greediness.</a:t>
            </a:r>
          </a:p>
        </p:txBody>
      </p:sp>
    </p:spTree>
    <p:extLst>
      <p:ext uri="{BB962C8B-B14F-4D97-AF65-F5344CB8AC3E}">
        <p14:creationId xmlns:p14="http://schemas.microsoft.com/office/powerpoint/2010/main" val="296159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b="1" dirty="0">
                <a:solidFill>
                  <a:srgbClr val="FFFF00"/>
                </a:solidFill>
                <a:effectLst>
                  <a:outerShdw blurRad="38100" dist="38100" dir="2700000" algn="tl">
                    <a:srgbClr val="000000">
                      <a:alpha val="43137"/>
                    </a:srgbClr>
                  </a:outerShdw>
                </a:effectLst>
              </a:rPr>
              <a:t>Nature of Alienating Darkness</a:t>
            </a: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pPr>
              <a:buClr>
                <a:srgbClr val="FFFF00"/>
              </a:buClr>
            </a:pPr>
            <a:r>
              <a:rPr lang="en-US" b="1" dirty="0">
                <a:solidFill>
                  <a:schemeClr val="bg1"/>
                </a:solidFill>
                <a:effectLst>
                  <a:outerShdw blurRad="38100" dist="38100" dir="2700000" algn="tl">
                    <a:srgbClr val="000000">
                      <a:alpha val="43137"/>
                    </a:srgbClr>
                  </a:outerShdw>
                </a:effectLst>
              </a:rPr>
              <a:t>Darkness Associated with Ignorance</a:t>
            </a:r>
            <a:endParaRPr lang="en-US" b="1" i="1" dirty="0">
              <a:solidFill>
                <a:schemeClr val="bg1"/>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Psalm 82:5  </a:t>
            </a:r>
            <a:r>
              <a:rPr lang="en-US" dirty="0">
                <a:solidFill>
                  <a:schemeClr val="tx2">
                    <a:lumMod val="20000"/>
                    <a:lumOff val="80000"/>
                  </a:schemeClr>
                </a:solidFill>
                <a:effectLst>
                  <a:outerShdw blurRad="38100" dist="38100" dir="2700000" algn="tl">
                    <a:srgbClr val="000000">
                      <a:alpha val="43137"/>
                    </a:srgbClr>
                  </a:outerShdw>
                </a:effectLst>
              </a:rPr>
              <a:t>No knowledge or understanding = darkness</a:t>
            </a: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John 1:4-9  </a:t>
            </a:r>
            <a:r>
              <a:rPr lang="en-US" dirty="0">
                <a:solidFill>
                  <a:schemeClr val="tx2">
                    <a:lumMod val="20000"/>
                    <a:lumOff val="80000"/>
                  </a:schemeClr>
                </a:solidFill>
                <a:effectLst>
                  <a:outerShdw blurRad="38100" dist="38100" dir="2700000" algn="tl">
                    <a:srgbClr val="000000">
                      <a:alpha val="43137"/>
                    </a:srgbClr>
                  </a:outerShdw>
                </a:effectLst>
              </a:rPr>
              <a:t>Light not comprehended by darkened world</a:t>
            </a:r>
            <a:endParaRPr lang="en-US" dirty="0">
              <a:solidFill>
                <a:schemeClr val="bg2">
                  <a:lumMod val="75000"/>
                </a:schemeClr>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Romans 1:18-23  </a:t>
            </a:r>
            <a:r>
              <a:rPr lang="en-US" dirty="0">
                <a:solidFill>
                  <a:schemeClr val="tx2">
                    <a:lumMod val="20000"/>
                    <a:lumOff val="80000"/>
                  </a:schemeClr>
                </a:solidFill>
                <a:effectLst>
                  <a:outerShdw blurRad="38100" dist="38100" dir="2700000" algn="tl">
                    <a:srgbClr val="000000">
                      <a:alpha val="43137"/>
                    </a:srgbClr>
                  </a:outerShdw>
                </a:effectLst>
              </a:rPr>
              <a:t>Darkness causes irrational rejection of God</a:t>
            </a:r>
            <a:endParaRPr lang="en-US" dirty="0">
              <a:solidFill>
                <a:schemeClr val="bg2">
                  <a:lumMod val="75000"/>
                </a:schemeClr>
              </a:solidFill>
              <a:effectLst>
                <a:outerShdw blurRad="38100" dist="38100" dir="2700000" algn="tl">
                  <a:srgbClr val="000000">
                    <a:alpha val="43137"/>
                  </a:srgbClr>
                </a:outerShdw>
              </a:effectLst>
            </a:endParaRPr>
          </a:p>
          <a:p>
            <a:pPr>
              <a:buClr>
                <a:srgbClr val="FFFF00"/>
              </a:buClr>
            </a:pPr>
            <a:r>
              <a:rPr lang="en-US" b="1" dirty="0">
                <a:solidFill>
                  <a:schemeClr val="bg1"/>
                </a:solidFill>
                <a:effectLst>
                  <a:outerShdw blurRad="38100" dist="38100" dir="2700000" algn="tl">
                    <a:srgbClr val="000000">
                      <a:alpha val="43137"/>
                    </a:srgbClr>
                  </a:outerShdw>
                </a:effectLst>
              </a:rPr>
              <a:t>Darkness Imposed by Self-Deception</a:t>
            </a:r>
            <a:endParaRPr lang="en-US" b="1" i="1" dirty="0">
              <a:solidFill>
                <a:schemeClr val="bg1"/>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Romans</a:t>
            </a:r>
            <a:r>
              <a:rPr lang="en-US" sz="2200" b="1" i="1" dirty="0">
                <a:solidFill>
                  <a:srgbClr val="FFFF66"/>
                </a:solidFill>
                <a:effectLst>
                  <a:outerShdw blurRad="38100" dist="38100" dir="2700000" algn="tl">
                    <a:srgbClr val="000000">
                      <a:alpha val="43137"/>
                    </a:srgbClr>
                  </a:outerShdw>
                </a:effectLst>
              </a:rPr>
              <a:t> </a:t>
            </a:r>
            <a:r>
              <a:rPr lang="en-US" b="1" i="1" dirty="0">
                <a:solidFill>
                  <a:srgbClr val="FFFF66"/>
                </a:solidFill>
                <a:effectLst>
                  <a:outerShdw blurRad="38100" dist="38100" dir="2700000" algn="tl">
                    <a:srgbClr val="000000">
                      <a:alpha val="43137"/>
                    </a:srgbClr>
                  </a:outerShdw>
                </a:effectLst>
              </a:rPr>
              <a:t>10:1-3</a:t>
            </a:r>
            <a:r>
              <a:rPr lang="en-US" sz="2200" b="1" i="1" dirty="0">
                <a:solidFill>
                  <a:srgbClr val="FFFF66"/>
                </a:solidFill>
                <a:effectLst>
                  <a:outerShdw blurRad="38100" dist="38100" dir="2700000" algn="tl">
                    <a:srgbClr val="000000">
                      <a:alpha val="43137"/>
                    </a:srgbClr>
                  </a:outerShdw>
                </a:effectLst>
              </a:rPr>
              <a:t>  </a:t>
            </a:r>
            <a:r>
              <a:rPr lang="en-US" dirty="0">
                <a:solidFill>
                  <a:schemeClr val="tx2">
                    <a:lumMod val="20000"/>
                    <a:lumOff val="80000"/>
                  </a:schemeClr>
                </a:solidFill>
                <a:effectLst>
                  <a:outerShdw blurRad="38100" dist="38100" dir="2700000" algn="tl">
                    <a:srgbClr val="000000">
                      <a:alpha val="43137"/>
                    </a:srgbClr>
                  </a:outerShdw>
                </a:effectLst>
              </a:rPr>
              <a:t>Focus on man’s will leads to ignoring God’s</a:t>
            </a:r>
            <a:endParaRPr lang="en-US" dirty="0">
              <a:solidFill>
                <a:schemeClr val="bg2">
                  <a:lumMod val="75000"/>
                </a:schemeClr>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John 9:30-33  </a:t>
            </a:r>
            <a:r>
              <a:rPr lang="en-US" dirty="0">
                <a:solidFill>
                  <a:schemeClr val="tx2">
                    <a:lumMod val="20000"/>
                    <a:lumOff val="80000"/>
                  </a:schemeClr>
                </a:solidFill>
                <a:effectLst>
                  <a:outerShdw blurRad="38100" dist="38100" dir="2700000" algn="tl">
                    <a:srgbClr val="000000">
                      <a:alpha val="43137"/>
                    </a:srgbClr>
                  </a:outerShdw>
                </a:effectLst>
              </a:rPr>
              <a:t>Blind man understood what others missed</a:t>
            </a:r>
            <a:endParaRPr lang="en-US" dirty="0">
              <a:solidFill>
                <a:schemeClr val="bg2">
                  <a:lumMod val="75000"/>
                </a:schemeClr>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Matthew 13:10-15 </a:t>
            </a:r>
            <a:r>
              <a:rPr lang="en-US" dirty="0">
                <a:solidFill>
                  <a:schemeClr val="tx2">
                    <a:lumMod val="20000"/>
                    <a:lumOff val="80000"/>
                  </a:schemeClr>
                </a:solidFill>
                <a:effectLst>
                  <a:outerShdw blurRad="38100" dist="38100" dir="2700000" algn="tl">
                    <a:srgbClr val="000000">
                      <a:alpha val="43137"/>
                    </a:srgbClr>
                  </a:outerShdw>
                </a:effectLst>
              </a:rPr>
              <a:t>Hidden in open sight due to own prejudice</a:t>
            </a:r>
            <a:endParaRPr lang="en-US" dirty="0">
              <a:solidFill>
                <a:schemeClr val="bg2">
                  <a:lumMod val="75000"/>
                </a:schemeClr>
              </a:solidFill>
              <a:effectLst>
                <a:outerShdw blurRad="38100" dist="38100" dir="2700000" algn="tl">
                  <a:srgbClr val="000000">
                    <a:alpha val="43137"/>
                  </a:srgbClr>
                </a:outerShdw>
              </a:effectLst>
            </a:endParaRPr>
          </a:p>
          <a:p>
            <a:pPr>
              <a:buClr>
                <a:srgbClr val="FFFF00"/>
              </a:buClr>
            </a:pPr>
            <a:r>
              <a:rPr lang="en-US" b="1" dirty="0">
                <a:solidFill>
                  <a:schemeClr val="bg1"/>
                </a:solidFill>
                <a:effectLst>
                  <a:outerShdw blurRad="38100" dist="38100" dir="2700000" algn="tl">
                    <a:srgbClr val="000000">
                      <a:alpha val="43137"/>
                    </a:srgbClr>
                  </a:outerShdw>
                </a:effectLst>
              </a:rPr>
              <a:t>Darkness Manifested in Actions</a:t>
            </a:r>
            <a:endParaRPr lang="en-US" b="1" i="1" dirty="0">
              <a:solidFill>
                <a:schemeClr val="bg1"/>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John 3:19-20  </a:t>
            </a:r>
            <a:r>
              <a:rPr lang="en-US" dirty="0">
                <a:solidFill>
                  <a:schemeClr val="tx2">
                    <a:lumMod val="20000"/>
                    <a:lumOff val="80000"/>
                  </a:schemeClr>
                </a:solidFill>
                <a:effectLst>
                  <a:outerShdw blurRad="38100" dist="38100" dir="2700000" algn="tl">
                    <a:srgbClr val="000000">
                      <a:alpha val="43137"/>
                    </a:srgbClr>
                  </a:outerShdw>
                </a:effectLst>
              </a:rPr>
              <a:t>Darkness loved when acts of evil present </a:t>
            </a:r>
            <a:endParaRPr lang="en-US" dirty="0">
              <a:solidFill>
                <a:schemeClr val="bg2">
                  <a:lumMod val="75000"/>
                </a:schemeClr>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Romans 1:26-32 </a:t>
            </a:r>
            <a:r>
              <a:rPr lang="en-US" dirty="0">
                <a:solidFill>
                  <a:schemeClr val="tx2">
                    <a:lumMod val="20000"/>
                    <a:lumOff val="80000"/>
                  </a:schemeClr>
                </a:solidFill>
                <a:effectLst>
                  <a:outerShdw blurRad="38100" dist="38100" dir="2700000" algn="tl">
                    <a:srgbClr val="000000">
                      <a:alpha val="43137"/>
                    </a:srgbClr>
                  </a:outerShdw>
                </a:effectLst>
              </a:rPr>
              <a:t>Perversion &amp; ungodliness manifest darkness</a:t>
            </a:r>
            <a:endParaRPr lang="en-US" dirty="0">
              <a:solidFill>
                <a:schemeClr val="bg2">
                  <a:lumMod val="75000"/>
                </a:schemeClr>
              </a:solidFill>
              <a:effectLst>
                <a:outerShdw blurRad="38100" dist="38100" dir="2700000" algn="tl">
                  <a:srgbClr val="000000">
                    <a:alpha val="43137"/>
                  </a:srgbClr>
                </a:outerShdw>
              </a:effectLst>
            </a:endParaRPr>
          </a:p>
          <a:p>
            <a:pPr lvl="1">
              <a:buClr>
                <a:srgbClr val="66FFFF"/>
              </a:buClr>
              <a:buSzPct val="90000"/>
              <a:buFont typeface="Wingdings" pitchFamily="2" charset="2"/>
              <a:buChar char="§"/>
            </a:pPr>
            <a:r>
              <a:rPr lang="en-US" b="1" i="1" dirty="0">
                <a:solidFill>
                  <a:srgbClr val="FFFF66"/>
                </a:solidFill>
                <a:effectLst>
                  <a:outerShdw blurRad="38100" dist="38100" dir="2700000" algn="tl">
                    <a:srgbClr val="000000">
                      <a:alpha val="43137"/>
                    </a:srgbClr>
                  </a:outerShdw>
                </a:effectLst>
              </a:rPr>
              <a:t>Ephesians 5:3-14  </a:t>
            </a:r>
            <a:r>
              <a:rPr lang="en-US" dirty="0">
                <a:solidFill>
                  <a:schemeClr val="tx2">
                    <a:lumMod val="20000"/>
                    <a:lumOff val="80000"/>
                  </a:schemeClr>
                </a:solidFill>
                <a:effectLst>
                  <a:outerShdw blurRad="38100" dist="38100" dir="2700000" algn="tl">
                    <a:srgbClr val="000000">
                      <a:alpha val="43137"/>
                    </a:srgbClr>
                  </a:outerShdw>
                </a:effectLst>
              </a:rPr>
              <a:t>Vast difference in light &amp; darkness in life</a:t>
            </a:r>
            <a:endParaRPr lang="en-US" dirty="0">
              <a:solidFill>
                <a:schemeClr val="bg2">
                  <a:lumMod val="75000"/>
                </a:schemeClr>
              </a:solidFill>
              <a:effectLst>
                <a:outerShdw blurRad="38100" dist="38100" dir="2700000" algn="tl">
                  <a:srgbClr val="000000">
                    <a:alpha val="43137"/>
                  </a:srgbClr>
                </a:outerShdw>
              </a:effectLst>
            </a:endParaRPr>
          </a:p>
          <a:p>
            <a:pPr>
              <a:buClr>
                <a:srgbClr val="FFFF00"/>
              </a:buClr>
            </a:pPr>
            <a:r>
              <a:rPr lang="en-US" b="1" dirty="0">
                <a:solidFill>
                  <a:schemeClr val="bg1"/>
                </a:solidFill>
                <a:effectLst>
                  <a:outerShdw blurRad="38100" dist="38100" dir="2700000" algn="tl">
                    <a:srgbClr val="000000">
                      <a:alpha val="43137"/>
                    </a:srgbClr>
                  </a:outerShdw>
                </a:effectLst>
              </a:rPr>
              <a:t>However, Darkness Is Not Inevitable or Unavoidable</a:t>
            </a:r>
            <a:endParaRPr lang="en-US"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1697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528"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1" dur="500"/>
                                        <p:tgtEl>
                                          <p:spTgt spid="3">
                                            <p:txEl>
                                              <p:pRg st="8" end="8"/>
                                            </p:txEl>
                                          </p:spTgt>
                                        </p:tgtEl>
                                      </p:cBhvr>
                                    </p:animEffect>
                                    <p:anim calcmode="lin" valueType="num">
                                      <p:cBhvr>
                                        <p:cTn id="82"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83"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528"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0" dur="500"/>
                                        <p:tgtEl>
                                          <p:spTgt spid="3">
                                            <p:txEl>
                                              <p:pRg st="9" end="9"/>
                                            </p:txEl>
                                          </p:spTgt>
                                        </p:tgtEl>
                                      </p:cBhvr>
                                    </p:animEffect>
                                    <p:anim calcmode="lin" valueType="num">
                                      <p:cBhvr>
                                        <p:cTn id="91"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92"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53" presetClass="entr" presetSubtype="528" fill="hold" grpId="0"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p:cTn id="9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99" dur="500"/>
                                        <p:tgtEl>
                                          <p:spTgt spid="3">
                                            <p:txEl>
                                              <p:pRg st="10" end="10"/>
                                            </p:txEl>
                                          </p:spTgt>
                                        </p:tgtEl>
                                      </p:cBhvr>
                                    </p:animEffect>
                                    <p:anim calcmode="lin" valueType="num">
                                      <p:cBhvr>
                                        <p:cTn id="100" dur="500" fill="hold"/>
                                        <p:tgtEl>
                                          <p:spTgt spid="3">
                                            <p:txEl>
                                              <p:pRg st="10" end="10"/>
                                            </p:txEl>
                                          </p:spTgt>
                                        </p:tgtEl>
                                        <p:attrNameLst>
                                          <p:attrName>ppt_x</p:attrName>
                                        </p:attrNameLst>
                                      </p:cBhvr>
                                      <p:tavLst>
                                        <p:tav tm="0">
                                          <p:val>
                                            <p:fltVal val="0.5"/>
                                          </p:val>
                                        </p:tav>
                                        <p:tav tm="100000">
                                          <p:val>
                                            <p:strVal val="#ppt_x"/>
                                          </p:val>
                                        </p:tav>
                                      </p:tavLst>
                                    </p:anim>
                                    <p:anim calcmode="lin" valueType="num">
                                      <p:cBhvr>
                                        <p:cTn id="101" dur="500" fill="hold"/>
                                        <p:tgtEl>
                                          <p:spTgt spid="3">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53" presetClass="entr" presetSubtype="528" fill="hold" grpId="0" nodeType="clickEffect">
                                  <p:stCondLst>
                                    <p:cond delay="0"/>
                                  </p:stCondLst>
                                  <p:childTnLst>
                                    <p:set>
                                      <p:cBhvr>
                                        <p:cTn id="105" dur="1" fill="hold">
                                          <p:stCondLst>
                                            <p:cond delay="0"/>
                                          </p:stCondLst>
                                        </p:cTn>
                                        <p:tgtEl>
                                          <p:spTgt spid="3">
                                            <p:txEl>
                                              <p:pRg st="11" end="11"/>
                                            </p:txEl>
                                          </p:spTgt>
                                        </p:tgtEl>
                                        <p:attrNameLst>
                                          <p:attrName>style.visibility</p:attrName>
                                        </p:attrNameLst>
                                      </p:cBhvr>
                                      <p:to>
                                        <p:strVal val="visible"/>
                                      </p:to>
                                    </p:set>
                                    <p:anim calcmode="lin" valueType="num">
                                      <p:cBhvr>
                                        <p:cTn id="10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08" dur="500"/>
                                        <p:tgtEl>
                                          <p:spTgt spid="3">
                                            <p:txEl>
                                              <p:pRg st="11" end="11"/>
                                            </p:txEl>
                                          </p:spTgt>
                                        </p:tgtEl>
                                      </p:cBhvr>
                                    </p:animEffect>
                                    <p:anim calcmode="lin" valueType="num">
                                      <p:cBhvr>
                                        <p:cTn id="109" dur="500" fill="hold"/>
                                        <p:tgtEl>
                                          <p:spTgt spid="3">
                                            <p:txEl>
                                              <p:pRg st="11" end="11"/>
                                            </p:txEl>
                                          </p:spTgt>
                                        </p:tgtEl>
                                        <p:attrNameLst>
                                          <p:attrName>ppt_x</p:attrName>
                                        </p:attrNameLst>
                                      </p:cBhvr>
                                      <p:tavLst>
                                        <p:tav tm="0">
                                          <p:val>
                                            <p:fltVal val="0.5"/>
                                          </p:val>
                                        </p:tav>
                                        <p:tav tm="100000">
                                          <p:val>
                                            <p:strVal val="#ppt_x"/>
                                          </p:val>
                                        </p:tav>
                                      </p:tavLst>
                                    </p:anim>
                                    <p:anim calcmode="lin" valueType="num">
                                      <p:cBhvr>
                                        <p:cTn id="110" dur="500" fill="hold"/>
                                        <p:tgtEl>
                                          <p:spTgt spid="3">
                                            <p:txEl>
                                              <p:pRg st="11" end="11"/>
                                            </p:txEl>
                                          </p:spTgt>
                                        </p:tgtEl>
                                        <p:attrNameLst>
                                          <p:attrName>ppt_y</p:attrName>
                                        </p:attrNameLst>
                                      </p:cBhvr>
                                      <p:tavLst>
                                        <p:tav tm="0">
                                          <p:val>
                                            <p:fltVal val="0.5"/>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53" presetClass="entr" presetSubtype="528" fill="hold" grpId="0" nodeType="clickEffect">
                                  <p:stCondLst>
                                    <p:cond delay="0"/>
                                  </p:stCondLst>
                                  <p:childTnLst>
                                    <p:set>
                                      <p:cBhvr>
                                        <p:cTn id="114" dur="1" fill="hold">
                                          <p:stCondLst>
                                            <p:cond delay="0"/>
                                          </p:stCondLst>
                                        </p:cTn>
                                        <p:tgtEl>
                                          <p:spTgt spid="3">
                                            <p:txEl>
                                              <p:pRg st="12" end="12"/>
                                            </p:txEl>
                                          </p:spTgt>
                                        </p:tgtEl>
                                        <p:attrNameLst>
                                          <p:attrName>style.visibility</p:attrName>
                                        </p:attrNameLst>
                                      </p:cBhvr>
                                      <p:to>
                                        <p:strVal val="visible"/>
                                      </p:to>
                                    </p:set>
                                    <p:anim calcmode="lin" valueType="num">
                                      <p:cBhvr>
                                        <p:cTn id="115"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116"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117" dur="500"/>
                                        <p:tgtEl>
                                          <p:spTgt spid="3">
                                            <p:txEl>
                                              <p:pRg st="12" end="12"/>
                                            </p:txEl>
                                          </p:spTgt>
                                        </p:tgtEl>
                                      </p:cBhvr>
                                    </p:animEffect>
                                    <p:anim calcmode="lin" valueType="num">
                                      <p:cBhvr>
                                        <p:cTn id="118" dur="500" fill="hold"/>
                                        <p:tgtEl>
                                          <p:spTgt spid="3">
                                            <p:txEl>
                                              <p:pRg st="12" end="12"/>
                                            </p:txEl>
                                          </p:spTgt>
                                        </p:tgtEl>
                                        <p:attrNameLst>
                                          <p:attrName>ppt_x</p:attrName>
                                        </p:attrNameLst>
                                      </p:cBhvr>
                                      <p:tavLst>
                                        <p:tav tm="0">
                                          <p:val>
                                            <p:fltVal val="0.5"/>
                                          </p:val>
                                        </p:tav>
                                        <p:tav tm="100000">
                                          <p:val>
                                            <p:strVal val="#ppt_x"/>
                                          </p:val>
                                        </p:tav>
                                      </p:tavLst>
                                    </p:anim>
                                    <p:anim calcmode="lin" valueType="num">
                                      <p:cBhvr>
                                        <p:cTn id="119" dur="500" fill="hold"/>
                                        <p:tgtEl>
                                          <p:spTgt spid="3">
                                            <p:txEl>
                                              <p:pRg st="12" end="1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noAutofit/>
          </a:bodyPr>
          <a:lstStyle/>
          <a:p>
            <a:r>
              <a:rPr lang="en-US" b="1" dirty="0">
                <a:solidFill>
                  <a:srgbClr val="FFFF00"/>
                </a:solidFill>
                <a:effectLst>
                  <a:outerShdw blurRad="38100" dist="38100" dir="2700000" algn="tl">
                    <a:srgbClr val="000000">
                      <a:alpha val="43137"/>
                    </a:srgbClr>
                  </a:outerShdw>
                </a:effectLst>
              </a:rPr>
              <a:t>Darkness Can Be Corrected</a:t>
            </a:r>
          </a:p>
        </p:txBody>
      </p:sp>
      <p:sp>
        <p:nvSpPr>
          <p:cNvPr id="2" name="TextBox 1"/>
          <p:cNvSpPr txBox="1"/>
          <p:nvPr/>
        </p:nvSpPr>
        <p:spPr>
          <a:xfrm>
            <a:off x="76200" y="762000"/>
            <a:ext cx="8991600" cy="2814104"/>
          </a:xfrm>
          <a:prstGeom prst="rect">
            <a:avLst/>
          </a:prstGeom>
          <a:noFill/>
        </p:spPr>
        <p:txBody>
          <a:bodyPr wrap="square" rtlCol="0">
            <a:spAutoFit/>
          </a:bodyPr>
          <a:lstStyle/>
          <a:p>
            <a:pPr>
              <a:lnSpc>
                <a:spcPct val="90000"/>
              </a:lnSpc>
            </a:pPr>
            <a:r>
              <a:rPr lang="en-US" sz="2800" b="1" dirty="0">
                <a:solidFill>
                  <a:srgbClr val="FFFF00"/>
                </a:solidFill>
                <a:effectLst>
                  <a:outerShdw blurRad="50800" dist="38100" dir="2700000" algn="tl" rotWithShape="0">
                    <a:srgbClr val="000000">
                      <a:alpha val="43000"/>
                    </a:srgbClr>
                  </a:outerShdw>
                </a:effectLst>
                <a:latin typeface="Times New Roman" pitchFamily="18" charset="0"/>
                <a:cs typeface="Times New Roman" pitchFamily="18" charset="0"/>
              </a:rPr>
              <a:t>Eph. 4:20-24 -</a:t>
            </a:r>
            <a:r>
              <a:rPr lang="en-US" sz="2800" b="1" dirty="0">
                <a:solidFill>
                  <a:srgbClr val="FFFFFF"/>
                </a:solidFill>
                <a:effectLst>
                  <a:outerShdw blurRad="50800" dist="38100" dir="2700000" algn="tl" rotWithShape="0">
                    <a:srgbClr val="000000">
                      <a:alpha val="43000"/>
                    </a:srgbClr>
                  </a:outerShdw>
                </a:effectLst>
                <a:latin typeface="Times New Roman" pitchFamily="18" charset="0"/>
                <a:cs typeface="Times New Roman" pitchFamily="18" charset="0"/>
              </a:rPr>
              <a:t> </a:t>
            </a:r>
            <a:r>
              <a:rPr lang="en-US" sz="2800" dirty="0">
                <a:solidFill>
                  <a:srgbClr val="FFFFFF"/>
                </a:solidFill>
                <a:effectLst>
                  <a:outerShdw blurRad="50800" dist="38100" dir="2700000" algn="tl" rotWithShape="0">
                    <a:srgbClr val="000000">
                      <a:alpha val="43000"/>
                    </a:srgbClr>
                  </a:outerShdw>
                </a:effectLst>
                <a:latin typeface="Times New Roman" pitchFamily="18" charset="0"/>
                <a:cs typeface="Times New Roman" pitchFamily="18" charset="0"/>
              </a:rPr>
              <a:t>But you have not so learned Christ, if indeed you have heard Him and have been taught by Him, as the truth is in Jesus: that you put off, concerning your former conduct, the old man which grows corrupt according to the deceitful lusts, and be renewed in the spirit of your mind, and that you put on the new man which was created according to God, in true righteousness and holiness.</a:t>
            </a:r>
          </a:p>
        </p:txBody>
      </p:sp>
      <p:sp>
        <p:nvSpPr>
          <p:cNvPr id="5" name="TextBox 4"/>
          <p:cNvSpPr txBox="1"/>
          <p:nvPr/>
        </p:nvSpPr>
        <p:spPr>
          <a:xfrm>
            <a:off x="76200" y="3581400"/>
            <a:ext cx="9067800" cy="3201902"/>
          </a:xfrm>
          <a:prstGeom prst="rect">
            <a:avLst/>
          </a:prstGeom>
          <a:noFill/>
        </p:spPr>
        <p:txBody>
          <a:bodyPr wrap="square" rtlCol="0">
            <a:spAutoFit/>
          </a:bodyPr>
          <a:lstStyle/>
          <a:p>
            <a:pPr>
              <a:lnSpc>
                <a:spcPct val="90000"/>
              </a:lnSpc>
            </a:pPr>
            <a:r>
              <a:rPr lang="en-US" sz="2800" b="1" dirty="0">
                <a:solidFill>
                  <a:srgbClr val="FFFF00"/>
                </a:solidFill>
                <a:effectLst>
                  <a:outerShdw blurRad="50800" dist="38100" dir="2700000" algn="tl" rotWithShape="0">
                    <a:srgbClr val="000000">
                      <a:alpha val="43000"/>
                    </a:srgbClr>
                  </a:outerShdw>
                </a:effectLst>
                <a:latin typeface="Times New Roman" pitchFamily="18" charset="0"/>
                <a:cs typeface="Times New Roman" pitchFamily="18" charset="0"/>
              </a:rPr>
              <a:t>Rom. 13:11-14 -</a:t>
            </a:r>
            <a:r>
              <a:rPr lang="en-US" sz="2800" b="1" dirty="0">
                <a:solidFill>
                  <a:srgbClr val="FFFFFF"/>
                </a:solidFill>
                <a:effectLst>
                  <a:outerShdw blurRad="50800" dist="38100" dir="2700000" algn="tl" rotWithShape="0">
                    <a:srgbClr val="000000">
                      <a:alpha val="43000"/>
                    </a:srgbClr>
                  </a:outerShdw>
                </a:effectLst>
                <a:latin typeface="Times New Roman" pitchFamily="18" charset="0"/>
                <a:cs typeface="Times New Roman" pitchFamily="18" charset="0"/>
              </a:rPr>
              <a:t> </a:t>
            </a:r>
            <a:r>
              <a:rPr lang="en-US" sz="2800" dirty="0">
                <a:solidFill>
                  <a:schemeClr val="bg1"/>
                </a:solidFill>
                <a:effectLst>
                  <a:outerShdw blurRad="50800" dist="38100" dir="2700000" algn="tl" rotWithShape="0">
                    <a:srgbClr val="000000">
                      <a:alpha val="43000"/>
                    </a:srgbClr>
                  </a:outerShdw>
                </a:effectLst>
                <a:latin typeface="Times New Roman"/>
                <a:cs typeface="Times New Roman"/>
              </a:rPr>
              <a:t>And do this, knowing the time, that now it is high time to awake out of sleep; for now our salvation is nearer than when we first believed. The night is far spent, the day is at hand. Therefore let us cast off the works of darkness, and let us put on the armor of light. Let us walk properly, as in the day, not in revelry and drunkenness, not in lewdness and lust, not in strife and envy. But put on the Lord Jesus Christ, and make no provision for the flesh, to fulfill its lusts.</a:t>
            </a:r>
          </a:p>
        </p:txBody>
      </p:sp>
    </p:spTree>
    <p:extLst>
      <p:ext uri="{BB962C8B-B14F-4D97-AF65-F5344CB8AC3E}">
        <p14:creationId xmlns:p14="http://schemas.microsoft.com/office/powerpoint/2010/main" val="397705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Title</a:t>
            </a:r>
          </a:p>
        </p:txBody>
      </p:sp>
      <p:pic>
        <p:nvPicPr>
          <p:cNvPr id="5" name="HymnSlide" descr="HymnSlideImage.png"/>
          <p:cNvPicPr>
            <a:picLocks noChangeAspect="1"/>
          </p:cNvPicPr>
          <p:nvPr/>
        </p:nvPicPr>
        <p:blipFill>
          <a:blip r:embed="rId3"/>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 </a:t>
            </a:r>
          </a:p>
        </p:txBody>
      </p:sp>
    </p:spTree>
    <p:extLst>
      <p:ext uri="{BB962C8B-B14F-4D97-AF65-F5344CB8AC3E}">
        <p14:creationId xmlns:p14="http://schemas.microsoft.com/office/powerpoint/2010/main" val="284678574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- 1.1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78859983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- 1.2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53803495"/>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C.1</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378546990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p:txBody>
          <a:bodyPr>
            <a:normAutofit fontScale="90000"/>
          </a:bodyPr>
          <a:lstStyle/>
          <a:p>
            <a:r>
              <a:rPr lang="en-US" dirty="0"/>
              <a:t>271 - Near To The Heart Of God - C.2</a:t>
            </a:r>
          </a:p>
        </p:txBody>
      </p:sp>
      <p:pic>
        <p:nvPicPr>
          <p:cNvPr id="5" name="HymnSlide" descr="HymnSlideImage.png"/>
          <p:cNvPicPr>
            <a:picLocks noChangeAspect="1"/>
          </p:cNvPicPr>
          <p:nvPr/>
        </p:nvPicPr>
        <p:blipFill>
          <a:blip r:embed="rId2"/>
          <a:stretch>
            <a:fillRect/>
          </a:stretch>
        </p:blipFill>
        <p:spPr>
          <a:xfrm>
            <a:off x="0" y="0"/>
            <a:ext cx="9144000" cy="6858000"/>
          </a:xfrm>
          <a:prstGeom prst="rect">
            <a:avLst/>
          </a:prstGeom>
        </p:spPr>
      </p:pic>
      <p:sp>
        <p:nvSpPr>
          <p:cNvPr id="3" name="HymnText"/>
          <p:cNvSpPr txBox="1"/>
          <p:nvPr/>
        </p:nvSpPr>
        <p:spPr>
          <a:xfrm>
            <a:off x="152400" y="6400800"/>
            <a:ext cx="8839200" cy="369332"/>
          </a:xfrm>
          <a:prstGeom prst="rect">
            <a:avLst/>
          </a:prstGeom>
          <a:noFill/>
        </p:spPr>
        <p:txBody>
          <a:bodyPr wrap="square" rtlCol="0">
            <a:spAutoFit/>
          </a:bodyPr>
          <a:lstStyle/>
          <a:p>
            <a:pPr algn="r"/>
            <a:r>
              <a:rPr lang="en-US" dirty="0"/>
              <a:t>End of Verse 1</a:t>
            </a:r>
          </a:p>
        </p:txBody>
      </p:sp>
    </p:spTree>
    <p:extLst>
      <p:ext uri="{BB962C8B-B14F-4D97-AF65-F5344CB8AC3E}">
        <p14:creationId xmlns:p14="http://schemas.microsoft.com/office/powerpoint/2010/main" val="3425573372"/>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2550</TotalTime>
  <Words>279</Words>
  <Application>Microsoft Office PowerPoint</Application>
  <PresentationFormat>On-screen Show (4:3)</PresentationFormat>
  <Paragraphs>39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Alienated from God in Darkness</vt:lpstr>
      <vt:lpstr>Ephesians 4:17-19</vt:lpstr>
      <vt:lpstr>Nature of Alienating Darkness</vt:lpstr>
      <vt:lpstr>Darkness Can Be Corrected</vt:lpstr>
      <vt:lpstr>271 - Near To The Heart Of God - Title</vt:lpstr>
      <vt:lpstr>271 - Near To The Heart Of God - 1.1</vt:lpstr>
      <vt:lpstr>271 - Near To The Heart Of God - 1.2</vt:lpstr>
      <vt:lpstr>271 - Near To The Heart Of God - C.1</vt:lpstr>
      <vt:lpstr>271 - Near To The Heart Of God - C.2</vt:lpstr>
      <vt:lpstr>271 - Near To The Heart Of God - 2.1</vt:lpstr>
      <vt:lpstr>271 - Near To The Heart Of God - 2.2</vt:lpstr>
      <vt:lpstr>271 - Near To The Heart Of God - C.1</vt:lpstr>
      <vt:lpstr>271 - Near To The Heart Of God - C.2</vt:lpstr>
      <vt:lpstr>271 - Near To The Heart Of God - 3.1</vt:lpstr>
      <vt:lpstr>271 - Near To The Heart Of God - 3.2</vt:lpstr>
      <vt:lpstr>271 - Near To The Heart Of God - C.1</vt:lpstr>
      <vt:lpstr>271 - Near To The Heart Of God - C.2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with Priorities</dc:title>
  <dc:creator>Harry</dc:creator>
  <cp:lastModifiedBy>Podium</cp:lastModifiedBy>
  <cp:revision>23</cp:revision>
  <dcterms:created xsi:type="dcterms:W3CDTF">2012-06-16T22:17:58Z</dcterms:created>
  <dcterms:modified xsi:type="dcterms:W3CDTF">2017-08-06T15:02:13Z</dcterms:modified>
</cp:coreProperties>
</file>