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002600"/>
    <a:srgbClr val="003300"/>
    <a:srgbClr val="381850"/>
    <a:srgbClr val="091625"/>
    <a:srgbClr val="1626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20" autoAdjust="0"/>
  </p:normalViewPr>
  <p:slideViewPr>
    <p:cSldViewPr>
      <p:cViewPr varScale="1">
        <p:scale>
          <a:sx n="68" d="100"/>
          <a:sy n="68" d="100"/>
        </p:scale>
        <p:origin x="57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DEEEA1-5172-43E5-9653-F89D7F69CC81}" type="datetimeFigureOut">
              <a:rPr lang="en-US" smtClean="0"/>
              <a:t>8/13/2017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E1CA85-3D53-4E6D-ACCB-BCDE78707C5E}" type="slidenum">
              <a:rPr lang="en-US" smtClean="0"/>
              <a:t>‹#›</a:t>
            </a:fld>
            <a:endParaRPr lang="en-US"/>
          </a:p>
        </p:txBody>
      </p:sp>
    </p:spTree>
    <p:extLst>
      <p:ext uri="{BB962C8B-B14F-4D97-AF65-F5344CB8AC3E}">
        <p14:creationId xmlns:p14="http://schemas.microsoft.com/office/powerpoint/2010/main" val="55750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9F674F-5FF1-4C50-AE02-5B1470F93F7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79515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DA55B8-B31E-4464-931A-579783C51DA1}" type="datetimeFigureOut">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0D04A-6EF7-4665-B131-E359AC6C5C6A}" type="datetimeFigureOut">
              <a:rPr lang="en-US" smtClean="0"/>
              <a:pPr/>
              <a:t>8/13/2017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8E0A6-1D75-4B7B-8C39-611D36EF233F}" type="slidenum">
              <a:rPr lang="en-US" smtClean="0"/>
              <a:pPr/>
              <a:t>‹#›</a:t>
            </a:fld>
            <a:endParaRPr lang="en-US"/>
          </a:p>
        </p:txBody>
      </p:sp>
    </p:spTree>
    <p:extLst>
      <p:ext uri="{BB962C8B-B14F-4D97-AF65-F5344CB8AC3E}">
        <p14:creationId xmlns:p14="http://schemas.microsoft.com/office/powerpoint/2010/main" val="2640065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A55B8-B31E-4464-931A-579783C51DA1}" type="datetimeFigureOut">
              <a:rPr lang="en-US" smtClean="0"/>
              <a:t>8/13/2017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A55B8-B31E-4464-931A-579783C51DA1}" type="datetimeFigureOut">
              <a:rPr lang="en-US" smtClean="0"/>
              <a:t>8/13/2017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A55B8-B31E-4464-931A-579783C51DA1}" type="datetimeFigureOut">
              <a:rPr lang="en-US" smtClean="0"/>
              <a:t>8/13/2017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8/13/2017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8/13/2017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8/13/2017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3300"/>
            </a:gs>
            <a:gs pos="50000">
              <a:srgbClr val="002600"/>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8/13/2017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0D04A-6EF7-4665-B131-E359AC6C5C6A}" type="datetimeFigureOut">
              <a:rPr lang="en-US" smtClean="0"/>
              <a:pPr/>
              <a:t>8/13/2017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8E0A6-1D75-4B7B-8C39-611D36EF233F}" type="slidenum">
              <a:rPr lang="en-US" smtClean="0"/>
              <a:pPr/>
              <a:t>‹#›</a:t>
            </a:fld>
            <a:endParaRPr lang="en-US"/>
          </a:p>
        </p:txBody>
      </p:sp>
    </p:spTree>
    <p:extLst>
      <p:ext uri="{BB962C8B-B14F-4D97-AF65-F5344CB8AC3E}">
        <p14:creationId xmlns:p14="http://schemas.microsoft.com/office/powerpoint/2010/main" val="85407431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9144000" cy="2590800"/>
          </a:xfrm>
        </p:spPr>
        <p:txBody>
          <a:bodyPr>
            <a:noAutofit/>
          </a:bodyPr>
          <a:lstStyle/>
          <a:p>
            <a:r>
              <a:rPr lang="en-US" sz="8000" b="1" dirty="0">
                <a:solidFill>
                  <a:srgbClr val="FFFF00"/>
                </a:solidFill>
              </a:rPr>
              <a:t>Following Family Religion?</a:t>
            </a:r>
          </a:p>
        </p:txBody>
      </p:sp>
      <p:sp>
        <p:nvSpPr>
          <p:cNvPr id="3" name="Subtitle 2"/>
          <p:cNvSpPr>
            <a:spLocks noGrp="1"/>
          </p:cNvSpPr>
          <p:nvPr>
            <p:ph type="subTitle" idx="1"/>
          </p:nvPr>
        </p:nvSpPr>
        <p:spPr>
          <a:xfrm>
            <a:off x="1371600" y="3886200"/>
            <a:ext cx="6400800" cy="1905000"/>
          </a:xfrm>
        </p:spPr>
        <p:txBody>
          <a:bodyPr>
            <a:noAutofit/>
          </a:bodyPr>
          <a:lstStyle/>
          <a:p>
            <a:r>
              <a:rPr lang="en-US" sz="4800" b="1" i="1" dirty="0">
                <a:solidFill>
                  <a:schemeClr val="bg1"/>
                </a:solidFill>
              </a:rPr>
              <a:t>2</a:t>
            </a:r>
            <a:r>
              <a:rPr lang="en-US" sz="4800" b="1" i="1" baseline="30000" dirty="0">
                <a:solidFill>
                  <a:schemeClr val="bg1"/>
                </a:solidFill>
              </a:rPr>
              <a:t>nd</a:t>
            </a:r>
            <a:r>
              <a:rPr lang="en-US" sz="4800" b="1" i="1" dirty="0">
                <a:solidFill>
                  <a:schemeClr val="bg1"/>
                </a:solidFill>
              </a:rPr>
              <a:t> Timothy 3:14-15</a:t>
            </a:r>
          </a:p>
          <a:p>
            <a:r>
              <a:rPr lang="en-US" sz="4800" b="1" i="1" dirty="0">
                <a:solidFill>
                  <a:schemeClr val="bg1"/>
                </a:solidFill>
              </a:rPr>
              <a:t>1</a:t>
            </a:r>
            <a:r>
              <a:rPr lang="en-US" sz="4800" b="1" i="1" baseline="30000" dirty="0">
                <a:solidFill>
                  <a:schemeClr val="bg1"/>
                </a:solidFill>
              </a:rPr>
              <a:t>st</a:t>
            </a:r>
            <a:r>
              <a:rPr lang="en-US" sz="4800" b="1" i="1" dirty="0">
                <a:solidFill>
                  <a:schemeClr val="bg1"/>
                </a:solidFill>
              </a:rPr>
              <a:t> Kings 22:51-53</a:t>
            </a:r>
          </a:p>
        </p:txBody>
      </p:sp>
    </p:spTree>
    <p:extLst>
      <p:ext uri="{BB962C8B-B14F-4D97-AF65-F5344CB8AC3E}">
        <p14:creationId xmlns:p14="http://schemas.microsoft.com/office/powerpoint/2010/main" val="1898293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322 - Bring Christ Your Broken Life - 3.2</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End of Song</a:t>
            </a:r>
          </a:p>
        </p:txBody>
      </p:sp>
    </p:spTree>
    <p:extLst>
      <p:ext uri="{BB962C8B-B14F-4D97-AF65-F5344CB8AC3E}">
        <p14:creationId xmlns:p14="http://schemas.microsoft.com/office/powerpoint/2010/main" val="2246234338"/>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dirty="0">
                <a:solidFill>
                  <a:srgbClr val="FFFF00"/>
                </a:solidFill>
              </a:rPr>
              <a:t>2</a:t>
            </a:r>
            <a:r>
              <a:rPr lang="en-US" sz="4000" b="1" baseline="30000" dirty="0">
                <a:solidFill>
                  <a:srgbClr val="FFFF00"/>
                </a:solidFill>
              </a:rPr>
              <a:t>nd</a:t>
            </a:r>
            <a:r>
              <a:rPr lang="en-US" sz="4000" b="1" dirty="0">
                <a:solidFill>
                  <a:srgbClr val="FFFF00"/>
                </a:solidFill>
              </a:rPr>
              <a:t> Timothy 3:14-15</a:t>
            </a:r>
          </a:p>
        </p:txBody>
      </p:sp>
      <p:sp>
        <p:nvSpPr>
          <p:cNvPr id="4" name="TextBox 3"/>
          <p:cNvSpPr txBox="1"/>
          <p:nvPr/>
        </p:nvSpPr>
        <p:spPr>
          <a:xfrm>
            <a:off x="152400" y="914400"/>
            <a:ext cx="8991600" cy="2092881"/>
          </a:xfrm>
          <a:prstGeom prst="rect">
            <a:avLst/>
          </a:prstGeom>
          <a:noFill/>
        </p:spPr>
        <p:txBody>
          <a:bodyPr wrap="square" rtlCol="0">
            <a:spAutoFit/>
          </a:bodyPr>
          <a:lstStyle/>
          <a:p>
            <a:r>
              <a:rPr lang="en-US" sz="2600" b="1" baseline="30000" dirty="0">
                <a:solidFill>
                  <a:schemeClr val="bg1"/>
                </a:solidFill>
                <a:latin typeface="Times New Roman"/>
                <a:cs typeface="Times New Roman"/>
              </a:rPr>
              <a:t>14 </a:t>
            </a:r>
            <a:r>
              <a:rPr lang="en-US" sz="2600" dirty="0">
                <a:solidFill>
                  <a:schemeClr val="bg1"/>
                </a:solidFill>
                <a:latin typeface="Times New Roman"/>
                <a:cs typeface="Times New Roman"/>
              </a:rPr>
              <a:t>But you must continue in the things which you have learned and been assured of, knowing from whom you have learned them, </a:t>
            </a:r>
            <a:r>
              <a:rPr lang="en-US" sz="2600" b="1" baseline="30000" dirty="0">
                <a:solidFill>
                  <a:schemeClr val="bg1"/>
                </a:solidFill>
                <a:latin typeface="Times New Roman"/>
                <a:cs typeface="Times New Roman"/>
              </a:rPr>
              <a:t>15 </a:t>
            </a:r>
            <a:r>
              <a:rPr lang="en-US" sz="2600" dirty="0">
                <a:solidFill>
                  <a:schemeClr val="bg1"/>
                </a:solidFill>
                <a:latin typeface="Times New Roman"/>
                <a:cs typeface="Times New Roman"/>
              </a:rPr>
              <a:t>and that from childhood you have known the Holy Scriptures, which are able to make you wise for salvation through faith which is in Christ Jesus. </a:t>
            </a:r>
          </a:p>
        </p:txBody>
      </p:sp>
      <p:sp>
        <p:nvSpPr>
          <p:cNvPr id="5" name="Title 1"/>
          <p:cNvSpPr txBox="1">
            <a:spLocks/>
          </p:cNvSpPr>
          <p:nvPr/>
        </p:nvSpPr>
        <p:spPr>
          <a:xfrm>
            <a:off x="457200" y="2971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a:lstStyle>
          <a:p>
            <a:r>
              <a:rPr lang="en-US" sz="4000" b="1" dirty="0">
                <a:solidFill>
                  <a:srgbClr val="FFFF00"/>
                </a:solidFill>
              </a:rPr>
              <a:t>1</a:t>
            </a:r>
            <a:r>
              <a:rPr lang="en-US" sz="4000" b="1" baseline="30000" dirty="0">
                <a:solidFill>
                  <a:srgbClr val="FFFF00"/>
                </a:solidFill>
              </a:rPr>
              <a:t>st</a:t>
            </a:r>
            <a:r>
              <a:rPr lang="en-US" sz="4000" b="1" dirty="0">
                <a:solidFill>
                  <a:srgbClr val="FFFF00"/>
                </a:solidFill>
              </a:rPr>
              <a:t> Kings 22:51-53</a:t>
            </a:r>
          </a:p>
        </p:txBody>
      </p:sp>
      <p:sp>
        <p:nvSpPr>
          <p:cNvPr id="6" name="TextBox 5"/>
          <p:cNvSpPr txBox="1"/>
          <p:nvPr/>
        </p:nvSpPr>
        <p:spPr>
          <a:xfrm>
            <a:off x="76200" y="3886200"/>
            <a:ext cx="9067800" cy="2893100"/>
          </a:xfrm>
          <a:prstGeom prst="rect">
            <a:avLst/>
          </a:prstGeom>
          <a:noFill/>
        </p:spPr>
        <p:txBody>
          <a:bodyPr wrap="square" rtlCol="0">
            <a:spAutoFit/>
          </a:bodyPr>
          <a:lstStyle/>
          <a:p>
            <a:r>
              <a:rPr lang="en-US" sz="2600" b="1" baseline="30000" dirty="0">
                <a:solidFill>
                  <a:srgbClr val="FFFFFF"/>
                </a:solidFill>
                <a:latin typeface="Times New Roman"/>
                <a:cs typeface="Times New Roman"/>
              </a:rPr>
              <a:t>51 </a:t>
            </a:r>
            <a:r>
              <a:rPr lang="en-US" sz="2600" dirty="0" err="1">
                <a:solidFill>
                  <a:srgbClr val="FFFFFF"/>
                </a:solidFill>
                <a:latin typeface="Times New Roman"/>
                <a:cs typeface="Times New Roman"/>
              </a:rPr>
              <a:t>Ahaziah</a:t>
            </a:r>
            <a:r>
              <a:rPr lang="en-US" sz="2600" dirty="0">
                <a:solidFill>
                  <a:srgbClr val="FFFFFF"/>
                </a:solidFill>
                <a:latin typeface="Times New Roman"/>
                <a:cs typeface="Times New Roman"/>
              </a:rPr>
              <a:t> the son of Ahab became king over Israel in Samaria in the seventeenth year of Jehoshaphat king of Judah, and reigned two years over Israel. </a:t>
            </a:r>
            <a:r>
              <a:rPr lang="en-US" sz="2600" b="1" baseline="30000" dirty="0">
                <a:solidFill>
                  <a:srgbClr val="FFFFFF"/>
                </a:solidFill>
                <a:latin typeface="Times New Roman"/>
                <a:cs typeface="Times New Roman"/>
              </a:rPr>
              <a:t>52 </a:t>
            </a:r>
            <a:r>
              <a:rPr lang="en-US" sz="2600" dirty="0">
                <a:solidFill>
                  <a:srgbClr val="FFFFFF"/>
                </a:solidFill>
                <a:latin typeface="Times New Roman"/>
                <a:cs typeface="Times New Roman"/>
              </a:rPr>
              <a:t>He did evil in the sight of the Lord, and walked in the way of his father and in the way of his mother and in the way of Jeroboam the son of </a:t>
            </a:r>
            <a:r>
              <a:rPr lang="en-US" sz="2600" dirty="0" err="1">
                <a:solidFill>
                  <a:srgbClr val="FFFFFF"/>
                </a:solidFill>
                <a:latin typeface="Times New Roman"/>
                <a:cs typeface="Times New Roman"/>
              </a:rPr>
              <a:t>Nebat</a:t>
            </a:r>
            <a:r>
              <a:rPr lang="en-US" sz="2600" dirty="0">
                <a:solidFill>
                  <a:srgbClr val="FFFFFF"/>
                </a:solidFill>
                <a:latin typeface="Times New Roman"/>
                <a:cs typeface="Times New Roman"/>
              </a:rPr>
              <a:t>, who had made Israel sin; </a:t>
            </a:r>
            <a:r>
              <a:rPr lang="en-US" sz="2600" b="1" baseline="30000" dirty="0">
                <a:solidFill>
                  <a:srgbClr val="FFFFFF"/>
                </a:solidFill>
                <a:latin typeface="Times New Roman"/>
                <a:cs typeface="Times New Roman"/>
              </a:rPr>
              <a:t>53 </a:t>
            </a:r>
            <a:r>
              <a:rPr lang="en-US" sz="2600" dirty="0">
                <a:solidFill>
                  <a:srgbClr val="FFFFFF"/>
                </a:solidFill>
                <a:latin typeface="Times New Roman"/>
                <a:cs typeface="Times New Roman"/>
              </a:rPr>
              <a:t>for he served Baal and worshiped him, and provoked the Lord God of Israel to anger, according to all that his father had done. </a:t>
            </a:r>
          </a:p>
        </p:txBody>
      </p:sp>
    </p:spTree>
    <p:extLst>
      <p:ext uri="{BB962C8B-B14F-4D97-AF65-F5344CB8AC3E}">
        <p14:creationId xmlns:p14="http://schemas.microsoft.com/office/powerpoint/2010/main" val="285779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914400"/>
          </a:xfrm>
        </p:spPr>
        <p:txBody>
          <a:bodyPr/>
          <a:lstStyle/>
          <a:p>
            <a:r>
              <a:rPr lang="en-US" b="1" dirty="0">
                <a:solidFill>
                  <a:srgbClr val="FFFF00"/>
                </a:solidFill>
              </a:rPr>
              <a:t>What Makes the Difference?</a:t>
            </a:r>
          </a:p>
        </p:txBody>
      </p:sp>
      <p:sp>
        <p:nvSpPr>
          <p:cNvPr id="4" name="Content Placeholder 3"/>
          <p:cNvSpPr>
            <a:spLocks noGrp="1"/>
          </p:cNvSpPr>
          <p:nvPr>
            <p:ph idx="1"/>
          </p:nvPr>
        </p:nvSpPr>
        <p:spPr>
          <a:xfrm>
            <a:off x="0" y="990600"/>
            <a:ext cx="9144000" cy="5867400"/>
          </a:xfrm>
        </p:spPr>
        <p:txBody>
          <a:bodyPr>
            <a:normAutofit/>
          </a:bodyPr>
          <a:lstStyle/>
          <a:p>
            <a:pPr>
              <a:buClr>
                <a:srgbClr val="FFFF00"/>
              </a:buClr>
            </a:pPr>
            <a:r>
              <a:rPr lang="en-US" b="1" dirty="0">
                <a:solidFill>
                  <a:schemeClr val="bg1"/>
                </a:solidFill>
              </a:rPr>
              <a:t>Family Religious Practice We Must N</a:t>
            </a:r>
            <a:r>
              <a:rPr lang="en-US" b="1" cap="small" dirty="0">
                <a:solidFill>
                  <a:schemeClr val="bg1"/>
                </a:solidFill>
              </a:rPr>
              <a:t>ot</a:t>
            </a:r>
            <a:r>
              <a:rPr lang="en-US" b="1" dirty="0">
                <a:solidFill>
                  <a:schemeClr val="bg1"/>
                </a:solidFill>
              </a:rPr>
              <a:t> Follow</a:t>
            </a:r>
          </a:p>
          <a:p>
            <a:pPr marL="681038" lvl="1" indent="-223838">
              <a:buClr>
                <a:srgbClr val="FF6600"/>
              </a:buClr>
              <a:buSzPct val="70000"/>
              <a:buFont typeface="Wingdings" charset="2"/>
              <a:buChar char="§"/>
            </a:pPr>
            <a:r>
              <a:rPr lang="en-US" dirty="0">
                <a:solidFill>
                  <a:srgbClr val="FFFF00"/>
                </a:solidFill>
              </a:rPr>
              <a:t>Josh. 24:14-15</a:t>
            </a:r>
            <a:r>
              <a:rPr lang="en-US" dirty="0">
                <a:solidFill>
                  <a:schemeClr val="bg1"/>
                </a:solidFill>
              </a:rPr>
              <a:t>  Must choose, but choice must be for truth</a:t>
            </a:r>
          </a:p>
          <a:p>
            <a:pPr marL="681038" lvl="1" indent="-223838">
              <a:buClr>
                <a:srgbClr val="FF6600"/>
              </a:buClr>
              <a:buSzPct val="70000"/>
              <a:buFont typeface="Wingdings" charset="2"/>
              <a:buChar char="§"/>
            </a:pPr>
            <a:r>
              <a:rPr lang="en-US" dirty="0">
                <a:solidFill>
                  <a:srgbClr val="FFFF00"/>
                </a:solidFill>
              </a:rPr>
              <a:t>1 Pet. 1:17-19</a:t>
            </a:r>
            <a:r>
              <a:rPr lang="en-US" dirty="0">
                <a:solidFill>
                  <a:schemeClr val="bg1"/>
                </a:solidFill>
              </a:rPr>
              <a:t>  Vain tradition from fathers vs. Christ</a:t>
            </a:r>
          </a:p>
          <a:p>
            <a:pPr marL="681038" lvl="1" indent="-223838">
              <a:buClr>
                <a:srgbClr val="FF6600"/>
              </a:buClr>
              <a:buSzPct val="70000"/>
              <a:buFont typeface="Wingdings" charset="2"/>
              <a:buChar char="§"/>
            </a:pPr>
            <a:r>
              <a:rPr lang="en-US" dirty="0">
                <a:solidFill>
                  <a:srgbClr val="FFFF00"/>
                </a:solidFill>
              </a:rPr>
              <a:t>Matt. 10:34-37</a:t>
            </a:r>
            <a:r>
              <a:rPr lang="en-US" dirty="0">
                <a:solidFill>
                  <a:schemeClr val="bg1"/>
                </a:solidFill>
              </a:rPr>
              <a:t>  May be divided from family by truth</a:t>
            </a:r>
          </a:p>
          <a:p>
            <a:pPr>
              <a:buClr>
                <a:srgbClr val="FFFF00"/>
              </a:buClr>
            </a:pPr>
            <a:r>
              <a:rPr lang="en-US" b="1" dirty="0">
                <a:solidFill>
                  <a:schemeClr val="bg1"/>
                </a:solidFill>
              </a:rPr>
              <a:t>Family Religious Practice We Should Follow</a:t>
            </a:r>
          </a:p>
          <a:p>
            <a:pPr marL="681038" lvl="1" indent="-223838">
              <a:buClr>
                <a:schemeClr val="accent6"/>
              </a:buClr>
              <a:buSzPct val="70000"/>
              <a:buFont typeface="Wingdings" charset="2"/>
              <a:buChar char="§"/>
            </a:pPr>
            <a:r>
              <a:rPr lang="en-US" dirty="0">
                <a:solidFill>
                  <a:schemeClr val="bg1"/>
                </a:solidFill>
              </a:rPr>
              <a:t>Timothy had learned, been assured &amp; knew the source</a:t>
            </a:r>
          </a:p>
          <a:p>
            <a:pPr marL="681038" lvl="1" indent="-223838">
              <a:buClr>
                <a:schemeClr val="accent6"/>
              </a:buClr>
              <a:buSzPct val="70000"/>
              <a:buFont typeface="Wingdings" charset="2"/>
              <a:buChar char="§"/>
            </a:pPr>
            <a:r>
              <a:rPr lang="en-US" dirty="0">
                <a:solidFill>
                  <a:srgbClr val="FFFF00"/>
                </a:solidFill>
              </a:rPr>
              <a:t>2 Tim. 3:16-17</a:t>
            </a:r>
            <a:r>
              <a:rPr lang="en-US" dirty="0">
                <a:solidFill>
                  <a:schemeClr val="bg1"/>
                </a:solidFill>
              </a:rPr>
              <a:t>  Scripture is only inspired pattern for truth</a:t>
            </a:r>
          </a:p>
          <a:p>
            <a:pPr marL="681038" lvl="1" indent="-223838">
              <a:buClr>
                <a:schemeClr val="accent6"/>
              </a:buClr>
              <a:buSzPct val="70000"/>
              <a:buFont typeface="Wingdings" charset="2"/>
              <a:buChar char="§"/>
            </a:pPr>
            <a:r>
              <a:rPr lang="en-US" dirty="0">
                <a:solidFill>
                  <a:srgbClr val="FFFF00"/>
                </a:solidFill>
              </a:rPr>
              <a:t>2 Tim. 1:3-5</a:t>
            </a:r>
            <a:r>
              <a:rPr lang="en-US" dirty="0">
                <a:solidFill>
                  <a:schemeClr val="bg1"/>
                </a:solidFill>
              </a:rPr>
              <a:t>  Faith must be true &amp; one’s own – genuine</a:t>
            </a:r>
          </a:p>
          <a:p>
            <a:pPr marL="681038" lvl="1" indent="-223838">
              <a:buClr>
                <a:schemeClr val="accent6"/>
              </a:buClr>
              <a:buSzPct val="70000"/>
              <a:buFont typeface="Wingdings" charset="2"/>
              <a:buChar char="§"/>
            </a:pPr>
            <a:r>
              <a:rPr lang="en-US" dirty="0">
                <a:solidFill>
                  <a:srgbClr val="FFFF00"/>
                </a:solidFill>
              </a:rPr>
              <a:t>Acts 10:24,</a:t>
            </a:r>
            <a:r>
              <a:rPr lang="en-US" sz="2000" dirty="0">
                <a:solidFill>
                  <a:srgbClr val="FFFF00"/>
                </a:solidFill>
              </a:rPr>
              <a:t> </a:t>
            </a:r>
            <a:r>
              <a:rPr lang="en-US" dirty="0">
                <a:solidFill>
                  <a:srgbClr val="FFFF00"/>
                </a:solidFill>
              </a:rPr>
              <a:t>33</a:t>
            </a:r>
          </a:p>
          <a:p>
            <a:pPr marL="681038" lvl="1" indent="-223838">
              <a:buClr>
                <a:schemeClr val="accent6"/>
              </a:buClr>
              <a:buSzPct val="70000"/>
              <a:buFont typeface="Wingdings" charset="2"/>
              <a:buChar char="§"/>
            </a:pPr>
            <a:r>
              <a:rPr lang="en-US" dirty="0">
                <a:solidFill>
                  <a:schemeClr val="bg1"/>
                </a:solidFill>
              </a:rPr>
              <a:t>What should one do if taught “faith only,” catechism…?</a:t>
            </a:r>
          </a:p>
          <a:p>
            <a:pPr>
              <a:buClr>
                <a:srgbClr val="FFFF00"/>
              </a:buClr>
            </a:pPr>
            <a:r>
              <a:rPr lang="en-US" b="1" dirty="0">
                <a:solidFill>
                  <a:srgbClr val="66FFFF"/>
                </a:solidFill>
              </a:rPr>
              <a:t>Which Will We Choose to Follow?</a:t>
            </a:r>
          </a:p>
        </p:txBody>
      </p:sp>
      <p:sp>
        <p:nvSpPr>
          <p:cNvPr id="5" name="Notched Right Arrow 4"/>
          <p:cNvSpPr/>
          <p:nvPr/>
        </p:nvSpPr>
        <p:spPr>
          <a:xfrm>
            <a:off x="2971800" y="5410200"/>
            <a:ext cx="304800" cy="228600"/>
          </a:xfrm>
          <a:prstGeom prst="notchedRightArrow">
            <a:avLst/>
          </a:prstGeom>
          <a:solidFill>
            <a:srgbClr val="FF0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3276600" y="5235074"/>
            <a:ext cx="1467895" cy="523220"/>
          </a:xfrm>
          <a:prstGeom prst="rect">
            <a:avLst/>
          </a:prstGeom>
          <a:noFill/>
        </p:spPr>
        <p:txBody>
          <a:bodyPr wrap="none" rtlCol="0">
            <a:spAutoFit/>
          </a:bodyPr>
          <a:lstStyle/>
          <a:p>
            <a:r>
              <a:rPr lang="en-US" sz="2800" dirty="0">
                <a:solidFill>
                  <a:srgbClr val="FFFF00"/>
                </a:solidFill>
                <a:latin typeface="Times New Roman"/>
                <a:cs typeface="Times New Roman"/>
              </a:rPr>
              <a:t>11:13-14</a:t>
            </a:r>
          </a:p>
        </p:txBody>
      </p:sp>
      <p:sp>
        <p:nvSpPr>
          <p:cNvPr id="7" name="Notched Right Arrow 6"/>
          <p:cNvSpPr/>
          <p:nvPr/>
        </p:nvSpPr>
        <p:spPr>
          <a:xfrm>
            <a:off x="4724400" y="5410200"/>
            <a:ext cx="304800" cy="228600"/>
          </a:xfrm>
          <a:prstGeom prst="notchedRightArrow">
            <a:avLst/>
          </a:prstGeom>
          <a:solidFill>
            <a:srgbClr val="FF0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5029200" y="5248442"/>
            <a:ext cx="1524000" cy="523220"/>
          </a:xfrm>
          <a:prstGeom prst="rect">
            <a:avLst/>
          </a:prstGeom>
          <a:noFill/>
        </p:spPr>
        <p:txBody>
          <a:bodyPr wrap="square" rtlCol="0">
            <a:spAutoFit/>
          </a:bodyPr>
          <a:lstStyle/>
          <a:p>
            <a:r>
              <a:rPr lang="en-US" sz="2800" dirty="0">
                <a:solidFill>
                  <a:srgbClr val="FFFF00"/>
                </a:solidFill>
                <a:latin typeface="Times New Roman"/>
                <a:cs typeface="Times New Roman"/>
              </a:rPr>
              <a:t>10:34-37</a:t>
            </a:r>
          </a:p>
        </p:txBody>
      </p:sp>
      <p:sp>
        <p:nvSpPr>
          <p:cNvPr id="9" name="Notched Right Arrow 8"/>
          <p:cNvSpPr/>
          <p:nvPr/>
        </p:nvSpPr>
        <p:spPr>
          <a:xfrm>
            <a:off x="6553200" y="5410200"/>
            <a:ext cx="381000" cy="228600"/>
          </a:xfrm>
          <a:prstGeom prst="notchedRightArrow">
            <a:avLst/>
          </a:prstGeom>
          <a:solidFill>
            <a:srgbClr val="FF0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7010400" y="5257800"/>
            <a:ext cx="2133600" cy="523220"/>
          </a:xfrm>
          <a:prstGeom prst="rect">
            <a:avLst/>
          </a:prstGeom>
          <a:noFill/>
        </p:spPr>
        <p:txBody>
          <a:bodyPr wrap="square" rtlCol="0">
            <a:spAutoFit/>
          </a:bodyPr>
          <a:lstStyle/>
          <a:p>
            <a:r>
              <a:rPr lang="en-US" sz="2800" dirty="0">
                <a:solidFill>
                  <a:srgbClr val="FFFF00"/>
                </a:solidFill>
                <a:latin typeface="Times New Roman"/>
                <a:cs typeface="Times New Roman"/>
              </a:rPr>
              <a:t>Mk.</a:t>
            </a:r>
            <a:r>
              <a:rPr lang="en-US" sz="2000" dirty="0">
                <a:solidFill>
                  <a:srgbClr val="FFFF00"/>
                </a:solidFill>
                <a:latin typeface="Times New Roman"/>
                <a:cs typeface="Times New Roman"/>
              </a:rPr>
              <a:t> </a:t>
            </a:r>
            <a:r>
              <a:rPr lang="en-US" sz="2800" dirty="0">
                <a:solidFill>
                  <a:srgbClr val="FFFF00"/>
                </a:solidFill>
                <a:latin typeface="Times New Roman"/>
                <a:cs typeface="Times New Roman"/>
              </a:rPr>
              <a:t>16:15-16</a:t>
            </a:r>
          </a:p>
        </p:txBody>
      </p:sp>
    </p:spTree>
    <p:extLst>
      <p:ext uri="{BB962C8B-B14F-4D97-AF65-F5344CB8AC3E}">
        <p14:creationId xmlns:p14="http://schemas.microsoft.com/office/powerpoint/2010/main" val="207546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p:cTn id="43"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p:cTn id="55"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wipe(left)">
                                      <p:cBhvr>
                                        <p:cTn id="61" dur="500"/>
                                        <p:tgtEl>
                                          <p:spTgt spid="5"/>
                                        </p:tgtEl>
                                      </p:cBhvr>
                                    </p:animEffect>
                                  </p:childTnLst>
                                </p:cTn>
                              </p:par>
                            </p:childTnLst>
                          </p:cTn>
                        </p:par>
                      </p:childTnLst>
                    </p:cTn>
                  </p:par>
                  <p:par>
                    <p:cTn id="62" fill="hold">
                      <p:stCondLst>
                        <p:cond delay="indefinite"/>
                      </p:stCondLst>
                      <p:childTnLst>
                        <p:par>
                          <p:cTn id="63" fill="hold">
                            <p:stCondLst>
                              <p:cond delay="0"/>
                            </p:stCondLst>
                            <p:childTnLst>
                              <p:par>
                                <p:cTn id="64" presetID="55" presetClass="entr" presetSubtype="0" fill="hold" grpId="0" nodeType="clickEffect">
                                  <p:stCondLst>
                                    <p:cond delay="0"/>
                                  </p:stCondLst>
                                  <p:childTnLst>
                                    <p:set>
                                      <p:cBhvr>
                                        <p:cTn id="65" dur="1" fill="hold">
                                          <p:stCondLst>
                                            <p:cond delay="0"/>
                                          </p:stCondLst>
                                        </p:cTn>
                                        <p:tgtEl>
                                          <p:spTgt spid="6"/>
                                        </p:tgtEl>
                                        <p:attrNameLst>
                                          <p:attrName>style.visibility</p:attrName>
                                        </p:attrNameLst>
                                      </p:cBhvr>
                                      <p:to>
                                        <p:strVal val="visible"/>
                                      </p:to>
                                    </p:set>
                                    <p:anim calcmode="lin" valueType="num">
                                      <p:cBhvr>
                                        <p:cTn id="66" dur="1000" fill="hold"/>
                                        <p:tgtEl>
                                          <p:spTgt spid="6"/>
                                        </p:tgtEl>
                                        <p:attrNameLst>
                                          <p:attrName>ppt_w</p:attrName>
                                        </p:attrNameLst>
                                      </p:cBhvr>
                                      <p:tavLst>
                                        <p:tav tm="0">
                                          <p:val>
                                            <p:strVal val="#ppt_w*0.70"/>
                                          </p:val>
                                        </p:tav>
                                        <p:tav tm="100000">
                                          <p:val>
                                            <p:strVal val="#ppt_w"/>
                                          </p:val>
                                        </p:tav>
                                      </p:tavLst>
                                    </p:anim>
                                    <p:anim calcmode="lin" valueType="num">
                                      <p:cBhvr>
                                        <p:cTn id="67" dur="1000" fill="hold"/>
                                        <p:tgtEl>
                                          <p:spTgt spid="6"/>
                                        </p:tgtEl>
                                        <p:attrNameLst>
                                          <p:attrName>ppt_h</p:attrName>
                                        </p:attrNameLst>
                                      </p:cBhvr>
                                      <p:tavLst>
                                        <p:tav tm="0">
                                          <p:val>
                                            <p:strVal val="#ppt_h"/>
                                          </p:val>
                                        </p:tav>
                                        <p:tav tm="100000">
                                          <p:val>
                                            <p:strVal val="#ppt_h"/>
                                          </p:val>
                                        </p:tav>
                                      </p:tavLst>
                                    </p:anim>
                                    <p:animEffect transition="in" filter="fade">
                                      <p:cBhvr>
                                        <p:cTn id="68" dur="1000"/>
                                        <p:tgtEl>
                                          <p:spTgt spid="6"/>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7"/>
                                        </p:tgtEl>
                                        <p:attrNameLst>
                                          <p:attrName>style.visibility</p:attrName>
                                        </p:attrNameLst>
                                      </p:cBhvr>
                                      <p:to>
                                        <p:strVal val="visible"/>
                                      </p:to>
                                    </p:set>
                                    <p:animEffect transition="in" filter="wipe(left)">
                                      <p:cBhvr>
                                        <p:cTn id="73" dur="500"/>
                                        <p:tgtEl>
                                          <p:spTgt spid="7"/>
                                        </p:tgtEl>
                                      </p:cBhvr>
                                    </p:animEffect>
                                  </p:childTnLst>
                                </p:cTn>
                              </p:par>
                            </p:childTnLst>
                          </p:cTn>
                        </p:par>
                      </p:childTnLst>
                    </p:cTn>
                  </p:par>
                  <p:par>
                    <p:cTn id="74" fill="hold">
                      <p:stCondLst>
                        <p:cond delay="indefinite"/>
                      </p:stCondLst>
                      <p:childTnLst>
                        <p:par>
                          <p:cTn id="75" fill="hold">
                            <p:stCondLst>
                              <p:cond delay="0"/>
                            </p:stCondLst>
                            <p:childTnLst>
                              <p:par>
                                <p:cTn id="76" presetID="55" presetClass="entr" presetSubtype="0" fill="hold" grpId="0" nodeType="click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p:cTn id="78" dur="1000" fill="hold"/>
                                        <p:tgtEl>
                                          <p:spTgt spid="8"/>
                                        </p:tgtEl>
                                        <p:attrNameLst>
                                          <p:attrName>ppt_w</p:attrName>
                                        </p:attrNameLst>
                                      </p:cBhvr>
                                      <p:tavLst>
                                        <p:tav tm="0">
                                          <p:val>
                                            <p:strVal val="#ppt_w*0.70"/>
                                          </p:val>
                                        </p:tav>
                                        <p:tav tm="100000">
                                          <p:val>
                                            <p:strVal val="#ppt_w"/>
                                          </p:val>
                                        </p:tav>
                                      </p:tavLst>
                                    </p:anim>
                                    <p:anim calcmode="lin" valueType="num">
                                      <p:cBhvr>
                                        <p:cTn id="79" dur="1000" fill="hold"/>
                                        <p:tgtEl>
                                          <p:spTgt spid="8"/>
                                        </p:tgtEl>
                                        <p:attrNameLst>
                                          <p:attrName>ppt_h</p:attrName>
                                        </p:attrNameLst>
                                      </p:cBhvr>
                                      <p:tavLst>
                                        <p:tav tm="0">
                                          <p:val>
                                            <p:strVal val="#ppt_h"/>
                                          </p:val>
                                        </p:tav>
                                        <p:tav tm="100000">
                                          <p:val>
                                            <p:strVal val="#ppt_h"/>
                                          </p:val>
                                        </p:tav>
                                      </p:tavLst>
                                    </p:anim>
                                    <p:animEffect transition="in" filter="fade">
                                      <p:cBhvr>
                                        <p:cTn id="80" dur="1000"/>
                                        <p:tgtEl>
                                          <p:spTgt spid="8"/>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9"/>
                                        </p:tgtEl>
                                        <p:attrNameLst>
                                          <p:attrName>style.visibility</p:attrName>
                                        </p:attrNameLst>
                                      </p:cBhvr>
                                      <p:to>
                                        <p:strVal val="visible"/>
                                      </p:to>
                                    </p:set>
                                    <p:animEffect transition="in" filter="wipe(left)">
                                      <p:cBhvr>
                                        <p:cTn id="85" dur="500"/>
                                        <p:tgtEl>
                                          <p:spTgt spid="9"/>
                                        </p:tgtEl>
                                      </p:cBhvr>
                                    </p:animEffect>
                                  </p:childTnLst>
                                </p:cTn>
                              </p:par>
                            </p:childTnLst>
                          </p:cTn>
                        </p:par>
                      </p:childTnLst>
                    </p:cTn>
                  </p:par>
                  <p:par>
                    <p:cTn id="86" fill="hold">
                      <p:stCondLst>
                        <p:cond delay="indefinite"/>
                      </p:stCondLst>
                      <p:childTnLst>
                        <p:par>
                          <p:cTn id="87" fill="hold">
                            <p:stCondLst>
                              <p:cond delay="0"/>
                            </p:stCondLst>
                            <p:childTnLst>
                              <p:par>
                                <p:cTn id="88" presetID="55" presetClass="entr" presetSubtype="0" fill="hold" grpId="0" nodeType="clickEffect">
                                  <p:stCondLst>
                                    <p:cond delay="0"/>
                                  </p:stCondLst>
                                  <p:childTnLst>
                                    <p:set>
                                      <p:cBhvr>
                                        <p:cTn id="89" dur="1" fill="hold">
                                          <p:stCondLst>
                                            <p:cond delay="0"/>
                                          </p:stCondLst>
                                        </p:cTn>
                                        <p:tgtEl>
                                          <p:spTgt spid="11"/>
                                        </p:tgtEl>
                                        <p:attrNameLst>
                                          <p:attrName>style.visibility</p:attrName>
                                        </p:attrNameLst>
                                      </p:cBhvr>
                                      <p:to>
                                        <p:strVal val="visible"/>
                                      </p:to>
                                    </p:set>
                                    <p:anim calcmode="lin" valueType="num">
                                      <p:cBhvr>
                                        <p:cTn id="90" dur="1000" fill="hold"/>
                                        <p:tgtEl>
                                          <p:spTgt spid="11"/>
                                        </p:tgtEl>
                                        <p:attrNameLst>
                                          <p:attrName>ppt_w</p:attrName>
                                        </p:attrNameLst>
                                      </p:cBhvr>
                                      <p:tavLst>
                                        <p:tav tm="0">
                                          <p:val>
                                            <p:strVal val="#ppt_w*0.70"/>
                                          </p:val>
                                        </p:tav>
                                        <p:tav tm="100000">
                                          <p:val>
                                            <p:strVal val="#ppt_w"/>
                                          </p:val>
                                        </p:tav>
                                      </p:tavLst>
                                    </p:anim>
                                    <p:anim calcmode="lin" valueType="num">
                                      <p:cBhvr>
                                        <p:cTn id="91" dur="1000" fill="hold"/>
                                        <p:tgtEl>
                                          <p:spTgt spid="11"/>
                                        </p:tgtEl>
                                        <p:attrNameLst>
                                          <p:attrName>ppt_h</p:attrName>
                                        </p:attrNameLst>
                                      </p:cBhvr>
                                      <p:tavLst>
                                        <p:tav tm="0">
                                          <p:val>
                                            <p:strVal val="#ppt_h"/>
                                          </p:val>
                                        </p:tav>
                                        <p:tav tm="100000">
                                          <p:val>
                                            <p:strVal val="#ppt_h"/>
                                          </p:val>
                                        </p:tav>
                                      </p:tavLst>
                                    </p:anim>
                                    <p:animEffect transition="in" filter="fade">
                                      <p:cBhvr>
                                        <p:cTn id="92" dur="1000"/>
                                        <p:tgtEl>
                                          <p:spTgt spid="11"/>
                                        </p:tgtEl>
                                      </p:cBhvr>
                                    </p:animEffect>
                                  </p:childTnLst>
                                </p:cTn>
                              </p:par>
                            </p:childTnLst>
                          </p:cTn>
                        </p:par>
                      </p:childTnLst>
                    </p:cTn>
                  </p:par>
                  <p:par>
                    <p:cTn id="93" fill="hold">
                      <p:stCondLst>
                        <p:cond delay="indefinite"/>
                      </p:stCondLst>
                      <p:childTnLst>
                        <p:par>
                          <p:cTn id="94" fill="hold">
                            <p:stCondLst>
                              <p:cond delay="0"/>
                            </p:stCondLst>
                            <p:childTnLst>
                              <p:par>
                                <p:cTn id="95" presetID="23" presetClass="entr" presetSubtype="16" fill="hold" grpId="0" nodeType="clickEffect">
                                  <p:stCondLst>
                                    <p:cond delay="0"/>
                                  </p:stCondLst>
                                  <p:childTnLst>
                                    <p:set>
                                      <p:cBhvr>
                                        <p:cTn id="96" dur="1" fill="hold">
                                          <p:stCondLst>
                                            <p:cond delay="0"/>
                                          </p:stCondLst>
                                        </p:cTn>
                                        <p:tgtEl>
                                          <p:spTgt spid="4">
                                            <p:txEl>
                                              <p:pRg st="9" end="9"/>
                                            </p:txEl>
                                          </p:spTgt>
                                        </p:tgtEl>
                                        <p:attrNameLst>
                                          <p:attrName>style.visibility</p:attrName>
                                        </p:attrNameLst>
                                      </p:cBhvr>
                                      <p:to>
                                        <p:strVal val="visible"/>
                                      </p:to>
                                    </p:set>
                                    <p:anim calcmode="lin" valueType="num">
                                      <p:cBhvr>
                                        <p:cTn id="97"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98" dur="500" fill="hold"/>
                                        <p:tgtEl>
                                          <p:spTgt spid="4">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23" presetClass="entr" presetSubtype="16" fill="hold" grpId="0" nodeType="clickEffect">
                                  <p:stCondLst>
                                    <p:cond delay="0"/>
                                  </p:stCondLst>
                                  <p:childTnLst>
                                    <p:set>
                                      <p:cBhvr>
                                        <p:cTn id="102" dur="1" fill="hold">
                                          <p:stCondLst>
                                            <p:cond delay="0"/>
                                          </p:stCondLst>
                                        </p:cTn>
                                        <p:tgtEl>
                                          <p:spTgt spid="4">
                                            <p:txEl>
                                              <p:pRg st="10" end="10"/>
                                            </p:txEl>
                                          </p:spTgt>
                                        </p:tgtEl>
                                        <p:attrNameLst>
                                          <p:attrName>style.visibility</p:attrName>
                                        </p:attrNameLst>
                                      </p:cBhvr>
                                      <p:to>
                                        <p:strVal val="visible"/>
                                      </p:to>
                                    </p:set>
                                    <p:anim calcmode="lin" valueType="num">
                                      <p:cBhvr>
                                        <p:cTn id="103"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104" dur="500" fill="hold"/>
                                        <p:tgtEl>
                                          <p:spTgt spid="4">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5" grpId="0" animBg="1"/>
      <p:bldP spid="6" grpId="0"/>
      <p:bldP spid="7" grpId="0" animBg="1"/>
      <p:bldP spid="8" grpId="0"/>
      <p:bldP spid="9"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322 - Bring Christ Your Broken Life - Title</a:t>
            </a:r>
          </a:p>
        </p:txBody>
      </p:sp>
      <p:pic>
        <p:nvPicPr>
          <p:cNvPr id="5" name="HymnSlide" descr="HymnSlideImage.png"/>
          <p:cNvPicPr>
            <a:picLocks noChangeAspect="1"/>
          </p:cNvPicPr>
          <p:nvPr/>
        </p:nvPicPr>
        <p:blipFill>
          <a:blip r:embed="rId3"/>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314614428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322 - Bring Christ Your Broken Life - 1.1</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94166390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322 - Bring Christ Your Broken Life - 1.2</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End of Verse 1</a:t>
            </a:r>
          </a:p>
        </p:txBody>
      </p:sp>
    </p:spTree>
    <p:extLst>
      <p:ext uri="{BB962C8B-B14F-4D97-AF65-F5344CB8AC3E}">
        <p14:creationId xmlns:p14="http://schemas.microsoft.com/office/powerpoint/2010/main" val="2606301964"/>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322 - Bring Christ Your Broken Life - 2.1</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28123737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322 - Bring Christ Your Broken Life - 2.2</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End of Verse 2</a:t>
            </a:r>
          </a:p>
        </p:txBody>
      </p:sp>
    </p:spTree>
    <p:extLst>
      <p:ext uri="{BB962C8B-B14F-4D97-AF65-F5344CB8AC3E}">
        <p14:creationId xmlns:p14="http://schemas.microsoft.com/office/powerpoint/2010/main" val="1101479327"/>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322 - Bring Christ Your Broken Life - 3.1</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629396165"/>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1299</TotalTime>
  <Words>207</Words>
  <Application>Microsoft Office PowerPoint</Application>
  <PresentationFormat>On-screen Show (4:3)</PresentationFormat>
  <Paragraphs>34</Paragraphs>
  <Slides>10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Times New Roman</vt:lpstr>
      <vt:lpstr>Wingdings</vt:lpstr>
      <vt:lpstr>Office Theme</vt:lpstr>
      <vt:lpstr>1_Office Theme</vt:lpstr>
      <vt:lpstr>Following Family Religion?</vt:lpstr>
      <vt:lpstr>2nd Timothy 3:14-15</vt:lpstr>
      <vt:lpstr>What Makes the Difference?</vt:lpstr>
      <vt:lpstr>322 - Bring Christ Your Broken Life - Title</vt:lpstr>
      <vt:lpstr>322 - Bring Christ Your Broken Life - 1.1</vt:lpstr>
      <vt:lpstr>322 - Bring Christ Your Broken Life - 1.2</vt:lpstr>
      <vt:lpstr>322 - Bring Christ Your Broken Life - 2.1</vt:lpstr>
      <vt:lpstr>322 - Bring Christ Your Broken Life - 2.2</vt:lpstr>
      <vt:lpstr>322 - Bring Christ Your Broken Life - 3.1</vt:lpstr>
      <vt:lpstr>322 - Bring Christ Your Broken Life - 3.2</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Podium</cp:lastModifiedBy>
  <cp:revision>17</cp:revision>
  <dcterms:created xsi:type="dcterms:W3CDTF">2017-02-11T14:18:26Z</dcterms:created>
  <dcterms:modified xsi:type="dcterms:W3CDTF">2017-08-13T15:52:13Z</dcterms:modified>
</cp:coreProperties>
</file>