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58" r:id="rId6"/>
    <p:sldId id="260"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FF"/>
    <a:srgbClr val="996600"/>
    <a:srgbClr val="FFFF66"/>
    <a:srgbClr val="5C3D1E"/>
    <a:srgbClr val="996633"/>
    <a:srgbClr val="004442"/>
    <a:srgbClr val="006666"/>
    <a:srgbClr val="740000"/>
    <a:srgbClr val="460000"/>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6705" autoAdjust="0"/>
  </p:normalViewPr>
  <p:slideViewPr>
    <p:cSldViewPr>
      <p:cViewPr varScale="1">
        <p:scale>
          <a:sx n="99" d="100"/>
          <a:sy n="99" d="100"/>
        </p:scale>
        <p:origin x="-1176" y="-112"/>
      </p:cViewPr>
      <p:guideLst>
        <p:guide orient="horz" pos="2160"/>
        <p:guide pos="2880"/>
      </p:guideLst>
    </p:cSldViewPr>
  </p:slideViewPr>
  <p:outlineViewPr>
    <p:cViewPr>
      <p:scale>
        <a:sx n="33" d="100"/>
        <a:sy n="33" d="100"/>
      </p:scale>
      <p:origin x="8" y="3512"/>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2919895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726442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78055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8DA55B8-B31E-4464-931A-579783C51DA1}"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1979096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8DA55B8-B31E-4464-931A-579783C51DA1}" type="datetimeFigureOut">
              <a:rPr lang="en-US" smtClean="0"/>
              <a:t>8/11/17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6354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8DA55B8-B31E-4464-931A-579783C51DA1}" type="datetimeFigureOut">
              <a:rPr lang="en-US" smtClean="0"/>
              <a:t>8/11/17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2208281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8DA55B8-B31E-4464-931A-579783C51DA1}" type="datetimeFigureOut">
              <a:rPr lang="en-US" smtClean="0"/>
              <a:t>8/11/17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39568620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DA55B8-B31E-4464-931A-579783C51DA1}" type="datetimeFigureOut">
              <a:rPr lang="en-US" smtClean="0"/>
              <a:t>8/11/17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916451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8DA55B8-B31E-4464-931A-579783C51DA1}" type="datetimeFigureOut">
              <a:rPr lang="en-US" smtClean="0"/>
              <a:t>8/11/17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14054029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0356929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8DA55B8-B31E-4464-931A-579783C51DA1}" type="datetimeFigureOut">
              <a:rPr lang="en-US" smtClean="0"/>
              <a:t>8/11/17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6368E46-7F4B-4EF9-BBB3-76DBA9C23C41}" type="slidenum">
              <a:rPr lang="en-US" smtClean="0"/>
              <a:t>‹#›</a:t>
            </a:fld>
            <a:endParaRPr lang="en-US"/>
          </a:p>
        </p:txBody>
      </p:sp>
    </p:spTree>
    <p:extLst>
      <p:ext uri="{BB962C8B-B14F-4D97-AF65-F5344CB8AC3E}">
        <p14:creationId xmlns:p14="http://schemas.microsoft.com/office/powerpoint/2010/main" val="251905005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996633"/>
            </a:gs>
            <a:gs pos="50000">
              <a:srgbClr val="5C3D1E"/>
            </a:gs>
            <a:gs pos="100000">
              <a:schemeClr val="tx1"/>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latin typeface="Times New Roman" panose="02020603050405020304" pitchFamily="18" charset="0"/>
              </a:defRPr>
            </a:lvl1pPr>
          </a:lstStyle>
          <a:p>
            <a:fld id="{98DA55B8-B31E-4464-931A-579783C51DA1}" type="datetimeFigureOut">
              <a:rPr lang="en-US" smtClean="0"/>
              <a:pPr/>
              <a:t>8/11/17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Times New Roman" panose="02020603050405020304" pitchFamily="18" charset="0"/>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latin typeface="Times New Roman" panose="02020603050405020304" pitchFamily="18" charset="0"/>
              </a:defRPr>
            </a:lvl1pPr>
          </a:lstStyle>
          <a:p>
            <a:fld id="{E6368E46-7F4B-4EF9-BBB3-76DBA9C23C41}" type="slidenum">
              <a:rPr lang="en-US" smtClean="0"/>
              <a:pPr/>
              <a:t>‹#›</a:t>
            </a:fld>
            <a:endParaRPr lang="en-US" dirty="0"/>
          </a:p>
        </p:txBody>
      </p:sp>
    </p:spTree>
    <p:extLst>
      <p:ext uri="{BB962C8B-B14F-4D97-AF65-F5344CB8AC3E}">
        <p14:creationId xmlns:p14="http://schemas.microsoft.com/office/powerpoint/2010/main" val="29056042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Times New Roman" panose="02020603050405020304" pitchFamily="18"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Times New Roman" panose="02020603050405020304" pitchFamily="18" charset="0"/>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Times New Roman" panose="02020603050405020304" pitchFamily="18" charset="0"/>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Times New Roman" panose="02020603050405020304" pitchFamily="18" charset="0"/>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Times New Roman" panose="02020603050405020304" pitchFamily="18" charset="0"/>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914401"/>
            <a:ext cx="7315200" cy="2686050"/>
          </a:xfrm>
        </p:spPr>
        <p:txBody>
          <a:bodyPr>
            <a:noAutofit/>
          </a:bodyPr>
          <a:lstStyle/>
          <a:p>
            <a:r>
              <a:rPr lang="en-US" sz="8000" b="1" dirty="0" smtClean="0">
                <a:solidFill>
                  <a:srgbClr val="FFFF00"/>
                </a:solidFill>
                <a:effectLst>
                  <a:outerShdw blurRad="50800" dist="38100" dir="2700000" algn="tl" rotWithShape="0">
                    <a:srgbClr val="000000">
                      <a:alpha val="43000"/>
                    </a:srgbClr>
                  </a:outerShdw>
                </a:effectLst>
              </a:rPr>
              <a:t>Identifying False Prophets</a:t>
            </a:r>
            <a:endParaRPr lang="en-US" sz="8000" b="1" dirty="0">
              <a:solidFill>
                <a:srgbClr val="FFFF00"/>
              </a:solidFill>
              <a:effectLst>
                <a:outerShdw blurRad="50800" dist="38100" dir="2700000" algn="tl" rotWithShape="0">
                  <a:srgbClr val="000000">
                    <a:alpha val="43000"/>
                  </a:srgbClr>
                </a:outerShdw>
              </a:effectLst>
            </a:endParaRPr>
          </a:p>
        </p:txBody>
      </p:sp>
      <p:sp>
        <p:nvSpPr>
          <p:cNvPr id="3" name="Subtitle 2"/>
          <p:cNvSpPr>
            <a:spLocks noGrp="1"/>
          </p:cNvSpPr>
          <p:nvPr>
            <p:ph type="subTitle" idx="1"/>
          </p:nvPr>
        </p:nvSpPr>
        <p:spPr/>
        <p:txBody>
          <a:bodyPr>
            <a:noAutofit/>
          </a:bodyPr>
          <a:lstStyle/>
          <a:p>
            <a:r>
              <a:rPr lang="en-US" sz="5400" b="1" i="1" dirty="0" smtClean="0">
                <a:solidFill>
                  <a:schemeClr val="bg1"/>
                </a:solidFill>
                <a:effectLst>
                  <a:outerShdw blurRad="50800" dist="38100" dir="2700000" algn="tl" rotWithShape="0">
                    <a:srgbClr val="000000">
                      <a:alpha val="43000"/>
                    </a:srgbClr>
                  </a:outerShdw>
                </a:effectLst>
              </a:rPr>
              <a:t>2 Peter 2:1-2</a:t>
            </a:r>
          </a:p>
          <a:p>
            <a:r>
              <a:rPr lang="en-US" sz="5400" b="1" i="1" dirty="0" smtClean="0">
                <a:solidFill>
                  <a:schemeClr val="bg1"/>
                </a:solidFill>
                <a:effectLst>
                  <a:outerShdw blurRad="50800" dist="38100" dir="2700000" algn="tl" rotWithShape="0">
                    <a:srgbClr val="000000">
                      <a:alpha val="43000"/>
                    </a:srgbClr>
                  </a:outerShdw>
                </a:effectLst>
              </a:rPr>
              <a:t>Ezekiel 13</a:t>
            </a:r>
            <a:endParaRPr lang="en-US" sz="5400" b="1" i="1" dirty="0">
              <a:solidFill>
                <a:schemeClr val="bg1"/>
              </a:solidFill>
              <a:effectLst>
                <a:outerShdw blurRad="50800" dist="38100" dir="2700000" algn="tl" rotWithShape="0">
                  <a:srgbClr val="000000">
                    <a:alpha val="43000"/>
                  </a:srgbClr>
                </a:outerShdw>
              </a:effectLst>
            </a:endParaRPr>
          </a:p>
        </p:txBody>
      </p:sp>
    </p:spTree>
    <p:extLst>
      <p:ext uri="{BB962C8B-B14F-4D97-AF65-F5344CB8AC3E}">
        <p14:creationId xmlns:p14="http://schemas.microsoft.com/office/powerpoint/2010/main" val="189829326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FF00"/>
                </a:solidFill>
                <a:effectLst>
                  <a:outerShdw blurRad="50800" dist="38100" dir="2700000" algn="tl" rotWithShape="0">
                    <a:srgbClr val="000000">
                      <a:alpha val="43000"/>
                    </a:srgbClr>
                  </a:outerShdw>
                </a:effectLst>
              </a:rPr>
              <a:t>2</a:t>
            </a:r>
            <a:r>
              <a:rPr lang="en-US" sz="4800" b="1" baseline="30000" dirty="0" smtClean="0">
                <a:solidFill>
                  <a:srgbClr val="FFFF00"/>
                </a:solidFill>
                <a:effectLst>
                  <a:outerShdw blurRad="50800" dist="38100" dir="2700000" algn="tl" rotWithShape="0">
                    <a:srgbClr val="000000">
                      <a:alpha val="43000"/>
                    </a:srgbClr>
                  </a:outerShdw>
                </a:effectLst>
              </a:rPr>
              <a:t>nd</a:t>
            </a:r>
            <a:r>
              <a:rPr lang="en-US" sz="4800" b="1" dirty="0" smtClean="0">
                <a:solidFill>
                  <a:srgbClr val="FFFF00"/>
                </a:solidFill>
                <a:effectLst>
                  <a:outerShdw blurRad="50800" dist="38100" dir="2700000" algn="tl" rotWithShape="0">
                    <a:srgbClr val="000000">
                      <a:alpha val="43000"/>
                    </a:srgbClr>
                  </a:outerShdw>
                </a:effectLst>
              </a:rPr>
              <a:t> Peter 2:1-2</a:t>
            </a:r>
            <a:endParaRPr lang="en-US" sz="4800" b="1" dirty="0">
              <a:solidFill>
                <a:srgbClr val="FFFF00"/>
              </a:solidFill>
              <a:effectLst>
                <a:outerShdw blurRad="50800" dist="38100" dir="2700000" algn="tl" rotWithShape="0">
                  <a:srgbClr val="000000">
                    <a:alpha val="43000"/>
                  </a:srgbClr>
                </a:outerShdw>
              </a:effectLst>
            </a:endParaRPr>
          </a:p>
        </p:txBody>
      </p:sp>
      <p:sp>
        <p:nvSpPr>
          <p:cNvPr id="4" name="TextBox 3"/>
          <p:cNvSpPr txBox="1"/>
          <p:nvPr/>
        </p:nvSpPr>
        <p:spPr>
          <a:xfrm>
            <a:off x="76200" y="1295400"/>
            <a:ext cx="9067800" cy="3539430"/>
          </a:xfrm>
          <a:prstGeom prst="rect">
            <a:avLst/>
          </a:prstGeom>
          <a:noFill/>
        </p:spPr>
        <p:txBody>
          <a:bodyPr wrap="square" rtlCol="0">
            <a:spAutoFit/>
          </a:bodyPr>
          <a:lstStyle/>
          <a:p>
            <a:r>
              <a:rPr lang="en-US" sz="3200" b="1" baseline="30000" dirty="0">
                <a:solidFill>
                  <a:srgbClr val="FFFFFF"/>
                </a:solidFill>
                <a:effectLst>
                  <a:outerShdw blurRad="50800" dist="38100" dir="2700000" algn="tl" rotWithShape="0">
                    <a:srgbClr val="000000">
                      <a:alpha val="43000"/>
                    </a:srgbClr>
                  </a:outerShdw>
                </a:effectLst>
                <a:latin typeface="Times New Roman"/>
                <a:cs typeface="Times New Roman"/>
              </a:rPr>
              <a:t>1</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 But there were also false prophets among </a:t>
            </a:r>
            <a:r>
              <a:rPr lang="en-US" sz="3200" dirty="0" smtClean="0">
                <a:solidFill>
                  <a:srgbClr val="FFFFFF"/>
                </a:solidFill>
                <a:effectLst>
                  <a:outerShdw blurRad="50800" dist="38100" dir="2700000" algn="tl" rotWithShape="0">
                    <a:srgbClr val="000000">
                      <a:alpha val="43000"/>
                    </a:srgbClr>
                  </a:outerShdw>
                </a:effectLst>
                <a:latin typeface="Times New Roman"/>
                <a:cs typeface="Times New Roman"/>
              </a:rPr>
              <a:t>the people, even </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as there will be false teachers among you, who will secretly bring in destructive heresies, even denying the Lord who bought them, and bring on themselves </a:t>
            </a:r>
            <a:r>
              <a:rPr lang="en-US" sz="3200" dirty="0" smtClean="0">
                <a:solidFill>
                  <a:srgbClr val="FFFFFF"/>
                </a:solidFill>
                <a:effectLst>
                  <a:outerShdw blurRad="50800" dist="38100" dir="2700000" algn="tl" rotWithShape="0">
                    <a:srgbClr val="000000">
                      <a:alpha val="43000"/>
                    </a:srgbClr>
                  </a:outerShdw>
                </a:effectLst>
                <a:latin typeface="Times New Roman"/>
                <a:cs typeface="Times New Roman"/>
              </a:rPr>
              <a:t>swift destruction. </a:t>
            </a:r>
            <a:r>
              <a:rPr lang="en-US" sz="3200" b="1" baseline="30000" dirty="0" smtClean="0">
                <a:solidFill>
                  <a:srgbClr val="FFFFFF"/>
                </a:solidFill>
                <a:effectLst>
                  <a:outerShdw blurRad="50800" dist="38100" dir="2700000" algn="tl" rotWithShape="0">
                    <a:srgbClr val="000000">
                      <a:alpha val="43000"/>
                    </a:srgbClr>
                  </a:outerShdw>
                </a:effectLst>
                <a:latin typeface="Times New Roman"/>
                <a:cs typeface="Times New Roman"/>
              </a:rPr>
              <a:t>2</a:t>
            </a:r>
            <a:r>
              <a:rPr lang="en-US" sz="3200" b="1" baseline="30000" dirty="0">
                <a:solidFill>
                  <a:srgbClr val="FFFFFF"/>
                </a:solidFill>
                <a:effectLst>
                  <a:outerShdw blurRad="50800" dist="38100" dir="2700000" algn="tl" rotWithShape="0">
                    <a:srgbClr val="000000">
                      <a:alpha val="43000"/>
                    </a:srgbClr>
                  </a:outerShdw>
                </a:effectLst>
                <a:latin typeface="Times New Roman"/>
                <a:cs typeface="Times New Roman"/>
              </a:rPr>
              <a:t> </a:t>
            </a:r>
            <a:r>
              <a:rPr lang="en-US" sz="3200" dirty="0">
                <a:solidFill>
                  <a:srgbClr val="FFFFFF"/>
                </a:solidFill>
                <a:effectLst>
                  <a:outerShdw blurRad="50800" dist="38100" dir="2700000" algn="tl" rotWithShape="0">
                    <a:srgbClr val="000000">
                      <a:alpha val="43000"/>
                    </a:srgbClr>
                  </a:outerShdw>
                </a:effectLst>
                <a:latin typeface="Times New Roman"/>
                <a:cs typeface="Times New Roman"/>
              </a:rPr>
              <a:t>And many will follow their destructive ways, because of whom the way of truth will be blasphemed</a:t>
            </a:r>
            <a:r>
              <a:rPr lang="en-US" sz="3200" dirty="0" smtClean="0">
                <a:solidFill>
                  <a:srgbClr val="FFFFFF"/>
                </a:solidFill>
                <a:effectLst>
                  <a:outerShdw blurRad="50800" dist="38100" dir="2700000" algn="tl" rotWithShape="0">
                    <a:srgbClr val="000000">
                      <a:alpha val="43000"/>
                    </a:srgbClr>
                  </a:outerShdw>
                </a:effectLst>
                <a:latin typeface="Times New Roman"/>
                <a:cs typeface="Times New Roman"/>
              </a:rPr>
              <a:t>.</a:t>
            </a:r>
            <a:endParaRPr lang="en-US" sz="3200" dirty="0">
              <a:solidFill>
                <a:srgbClr val="FFFFFF"/>
              </a:solidFill>
              <a:effectLst>
                <a:outerShdw blurRad="50800" dist="38100" dir="2700000" algn="tl" rotWithShape="0">
                  <a:srgbClr val="000000">
                    <a:alpha val="43000"/>
                  </a:srgbClr>
                </a:outerShdw>
              </a:effectLst>
              <a:latin typeface="Times New Roman"/>
              <a:cs typeface="Times New Roman"/>
            </a:endParaRPr>
          </a:p>
        </p:txBody>
      </p:sp>
      <p:sp>
        <p:nvSpPr>
          <p:cNvPr id="3" name="Bevel 2"/>
          <p:cNvSpPr/>
          <p:nvPr/>
        </p:nvSpPr>
        <p:spPr>
          <a:xfrm>
            <a:off x="0" y="5029200"/>
            <a:ext cx="9144000" cy="1828800"/>
          </a:xfrm>
          <a:prstGeom prst="bevel">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b="1" dirty="0" smtClean="0">
                <a:solidFill>
                  <a:srgbClr val="FFFF66"/>
                </a:solidFill>
                <a:latin typeface="Times New Roman"/>
                <a:cs typeface="Times New Roman"/>
              </a:rPr>
              <a:t>“False Prophets” of Past &amp; “False Teachers” of Present Are Paralleled and Identified by Their Speech &amp; Action</a:t>
            </a:r>
            <a:endParaRPr lang="en-US" sz="2800" b="1" dirty="0">
              <a:solidFill>
                <a:srgbClr val="FFFF66"/>
              </a:solidFill>
              <a:latin typeface="Times New Roman"/>
              <a:cs typeface="Times New Roman"/>
            </a:endParaRPr>
          </a:p>
        </p:txBody>
      </p:sp>
    </p:spTree>
    <p:extLst>
      <p:ext uri="{BB962C8B-B14F-4D97-AF65-F5344CB8AC3E}">
        <p14:creationId xmlns:p14="http://schemas.microsoft.com/office/powerpoint/2010/main" val="28577968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strVal val="#ppt_w*0.70"/>
                                          </p:val>
                                        </p:tav>
                                        <p:tav tm="100000">
                                          <p:val>
                                            <p:strVal val="#ppt_w"/>
                                          </p:val>
                                        </p:tav>
                                      </p:tavLst>
                                    </p:anim>
                                    <p:anim calcmode="lin" valueType="num">
                                      <p:cBhvr>
                                        <p:cTn id="8" dur="1000" fill="hold"/>
                                        <p:tgtEl>
                                          <p:spTgt spid="3"/>
                                        </p:tgtEl>
                                        <p:attrNameLst>
                                          <p:attrName>ppt_h</p:attrName>
                                        </p:attrNameLst>
                                      </p:cBhvr>
                                      <p:tavLst>
                                        <p:tav tm="0">
                                          <p:val>
                                            <p:strVal val="#ppt_h"/>
                                          </p:val>
                                        </p:tav>
                                        <p:tav tm="100000">
                                          <p:val>
                                            <p:strVal val="#ppt_h"/>
                                          </p:val>
                                        </p:tav>
                                      </p:tavLst>
                                    </p:anim>
                                    <p:animEffect transition="in" filter="fade">
                                      <p:cBhvr>
                                        <p:cTn id="9"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76200"/>
            <a:ext cx="9144000" cy="1782762"/>
          </a:xfrm>
        </p:spPr>
        <p:txBody>
          <a:bodyPr>
            <a:noAutofit/>
          </a:bodyPr>
          <a:lstStyle/>
          <a:p>
            <a:pPr>
              <a:lnSpc>
                <a:spcPct val="95000"/>
              </a:lnSpc>
            </a:pPr>
            <a:r>
              <a:rPr lang="en-US" sz="6000" b="1" dirty="0" smtClean="0">
                <a:solidFill>
                  <a:srgbClr val="FFFF00"/>
                </a:solidFill>
                <a:effectLst>
                  <a:outerShdw blurRad="50800" dist="38100" dir="2700000" algn="tl" rotWithShape="0">
                    <a:srgbClr val="000000">
                      <a:alpha val="43000"/>
                    </a:srgbClr>
                  </a:outerShdw>
                </a:effectLst>
              </a:rPr>
              <a:t>The Speech &amp; Actions of False Prophet in Ezekiel 13</a:t>
            </a:r>
            <a:endParaRPr lang="en-US" sz="6000" b="1" dirty="0">
              <a:solidFill>
                <a:srgbClr val="FFFF00"/>
              </a:solidFill>
              <a:effectLst>
                <a:outerShdw blurRad="50800" dist="38100" dir="2700000" algn="tl" rotWithShape="0">
                  <a:srgbClr val="000000">
                    <a:alpha val="43000"/>
                  </a:srgbClr>
                </a:outerShdw>
              </a:effectLst>
            </a:endParaRPr>
          </a:p>
        </p:txBody>
      </p:sp>
      <p:sp>
        <p:nvSpPr>
          <p:cNvPr id="4" name="Content Placeholder 3"/>
          <p:cNvSpPr>
            <a:spLocks noGrp="1"/>
          </p:cNvSpPr>
          <p:nvPr>
            <p:ph idx="1"/>
          </p:nvPr>
        </p:nvSpPr>
        <p:spPr>
          <a:xfrm>
            <a:off x="152400" y="2057400"/>
            <a:ext cx="8991600" cy="4800600"/>
          </a:xfrm>
        </p:spPr>
        <p:txBody>
          <a:bodyPr>
            <a:normAutofit/>
          </a:bodyPr>
          <a:lstStyle/>
          <a:p>
            <a:pPr>
              <a:lnSpc>
                <a:spcPct val="95000"/>
              </a:lnSpc>
              <a:spcBef>
                <a:spcPts val="0"/>
              </a:spcBef>
              <a:spcAft>
                <a:spcPts val="1000"/>
              </a:spcAft>
              <a:buClr>
                <a:srgbClr val="FFFF00"/>
              </a:buClr>
            </a:pPr>
            <a:r>
              <a:rPr lang="en-US" sz="4000" dirty="0" smtClean="0">
                <a:solidFill>
                  <a:schemeClr val="bg1"/>
                </a:solidFill>
                <a:effectLst>
                  <a:outerShdw blurRad="50800" dist="38100" dir="2700000" algn="tl" rotWithShape="0">
                    <a:srgbClr val="000000">
                      <a:alpha val="43000"/>
                    </a:srgbClr>
                  </a:outerShdw>
                </a:effectLst>
              </a:rPr>
              <a:t>Speaking in name of the Lord a message that God had </a:t>
            </a:r>
            <a:r>
              <a:rPr lang="en-US" sz="4000" dirty="0">
                <a:solidFill>
                  <a:schemeClr val="bg1"/>
                </a:solidFill>
                <a:effectLst>
                  <a:outerShdw blurRad="50800" dist="38100" dir="2700000" algn="tl" rotWithShape="0">
                    <a:srgbClr val="000000">
                      <a:alpha val="43000"/>
                    </a:srgbClr>
                  </a:outerShdw>
                </a:effectLst>
              </a:rPr>
              <a:t>n</a:t>
            </a:r>
            <a:r>
              <a:rPr lang="en-US" sz="4000" dirty="0" smtClean="0">
                <a:solidFill>
                  <a:schemeClr val="bg1"/>
                </a:solidFill>
                <a:effectLst>
                  <a:outerShdw blurRad="50800" dist="38100" dir="2700000" algn="tl" rotWithShape="0">
                    <a:srgbClr val="000000">
                      <a:alpha val="43000"/>
                    </a:srgbClr>
                  </a:outerShdw>
                </a:effectLst>
              </a:rPr>
              <a:t>ot </a:t>
            </a:r>
            <a:r>
              <a:rPr lang="en-US" sz="4000" dirty="0">
                <a:solidFill>
                  <a:schemeClr val="bg1"/>
                </a:solidFill>
                <a:effectLst>
                  <a:outerShdw blurRad="50800" dist="38100" dir="2700000" algn="tl" rotWithShape="0">
                    <a:srgbClr val="000000">
                      <a:alpha val="43000"/>
                    </a:srgbClr>
                  </a:outerShdw>
                </a:effectLst>
              </a:rPr>
              <a:t>s</a:t>
            </a:r>
            <a:r>
              <a:rPr lang="en-US" sz="4000" dirty="0" smtClean="0">
                <a:solidFill>
                  <a:schemeClr val="bg1"/>
                </a:solidFill>
                <a:effectLst>
                  <a:outerShdw blurRad="50800" dist="38100" dir="2700000" algn="tl" rotWithShape="0">
                    <a:srgbClr val="000000">
                      <a:alpha val="43000"/>
                    </a:srgbClr>
                  </a:outerShdw>
                </a:effectLst>
              </a:rPr>
              <a:t>poken (</a:t>
            </a:r>
            <a:r>
              <a:rPr lang="en-US" sz="4000" b="1" i="1" dirty="0" smtClean="0">
                <a:solidFill>
                  <a:srgbClr val="FFFF66"/>
                </a:solidFill>
                <a:effectLst>
                  <a:outerShdw blurRad="50800" dist="38100" dir="2700000" algn="tl" rotWithShape="0">
                    <a:srgbClr val="000000">
                      <a:alpha val="43000"/>
                    </a:srgbClr>
                  </a:outerShdw>
                </a:effectLst>
              </a:rPr>
              <a:t>13:1-9</a:t>
            </a:r>
            <a:r>
              <a:rPr lang="en-US" sz="4000" dirty="0" smtClean="0">
                <a:solidFill>
                  <a:schemeClr val="bg1"/>
                </a:solidFill>
                <a:effectLst>
                  <a:outerShdw blurRad="50800" dist="38100" dir="2700000" algn="tl" rotWithShape="0">
                    <a:srgbClr val="000000">
                      <a:alpha val="43000"/>
                    </a:srgbClr>
                  </a:outerShdw>
                </a:effectLst>
              </a:rPr>
              <a:t>)</a:t>
            </a:r>
          </a:p>
          <a:p>
            <a:pPr>
              <a:lnSpc>
                <a:spcPct val="95000"/>
              </a:lnSpc>
              <a:spcBef>
                <a:spcPts val="0"/>
              </a:spcBef>
              <a:spcAft>
                <a:spcPts val="1000"/>
              </a:spcAft>
              <a:buClr>
                <a:srgbClr val="FFFF00"/>
              </a:buClr>
            </a:pPr>
            <a:r>
              <a:rPr lang="en-US" sz="4000" dirty="0" smtClean="0">
                <a:solidFill>
                  <a:schemeClr val="bg1"/>
                </a:solidFill>
                <a:effectLst>
                  <a:outerShdw blurRad="50800" dist="38100" dir="2700000" algn="tl" rotWithShape="0">
                    <a:srgbClr val="000000">
                      <a:alpha val="43000"/>
                    </a:srgbClr>
                  </a:outerShdw>
                </a:effectLst>
              </a:rPr>
              <a:t>Seducing people by false hope of peace, but destruction was true end (</a:t>
            </a:r>
            <a:r>
              <a:rPr lang="en-US" sz="4000" b="1" i="1" dirty="0" smtClean="0">
                <a:solidFill>
                  <a:srgbClr val="FFFF66"/>
                </a:solidFill>
                <a:effectLst>
                  <a:outerShdw blurRad="50800" dist="38100" dir="2700000" algn="tl" rotWithShape="0">
                    <a:srgbClr val="000000">
                      <a:alpha val="43000"/>
                    </a:srgbClr>
                  </a:outerShdw>
                </a:effectLst>
              </a:rPr>
              <a:t>13:10-16</a:t>
            </a:r>
            <a:r>
              <a:rPr lang="en-US" sz="4000" dirty="0" smtClean="0">
                <a:solidFill>
                  <a:schemeClr val="bg1"/>
                </a:solidFill>
                <a:effectLst>
                  <a:outerShdw blurRad="50800" dist="38100" dir="2700000" algn="tl" rotWithShape="0">
                    <a:srgbClr val="000000">
                      <a:alpha val="43000"/>
                    </a:srgbClr>
                  </a:outerShdw>
                </a:effectLst>
              </a:rPr>
              <a:t>)</a:t>
            </a:r>
          </a:p>
          <a:p>
            <a:pPr>
              <a:lnSpc>
                <a:spcPct val="95000"/>
              </a:lnSpc>
              <a:spcBef>
                <a:spcPts val="0"/>
              </a:spcBef>
              <a:spcAft>
                <a:spcPts val="1000"/>
              </a:spcAft>
              <a:buClr>
                <a:srgbClr val="FFFF00"/>
              </a:buClr>
            </a:pPr>
            <a:r>
              <a:rPr lang="en-US" sz="4000" dirty="0" smtClean="0">
                <a:solidFill>
                  <a:schemeClr val="bg1"/>
                </a:solidFill>
                <a:effectLst>
                  <a:outerShdw blurRad="50800" dist="38100" dir="2700000" algn="tl" rotWithShape="0">
                    <a:srgbClr val="000000">
                      <a:alpha val="43000"/>
                    </a:srgbClr>
                  </a:outerShdw>
                </a:effectLst>
              </a:rPr>
              <a:t>Hunting souls of God’s people by false religious practices (</a:t>
            </a:r>
            <a:r>
              <a:rPr lang="en-US" sz="4000" b="1" i="1" dirty="0" smtClean="0">
                <a:solidFill>
                  <a:srgbClr val="FFFF66"/>
                </a:solidFill>
                <a:effectLst>
                  <a:outerShdw blurRad="50800" dist="38100" dir="2700000" algn="tl" rotWithShape="0">
                    <a:srgbClr val="000000">
                      <a:alpha val="43000"/>
                    </a:srgbClr>
                  </a:outerShdw>
                </a:effectLst>
              </a:rPr>
              <a:t>13:17-23</a:t>
            </a:r>
            <a:r>
              <a:rPr lang="en-US" sz="4000" dirty="0" smtClean="0">
                <a:solidFill>
                  <a:schemeClr val="bg1"/>
                </a:solidFill>
                <a:effectLst>
                  <a:outerShdw blurRad="50800" dist="38100" dir="2700000" algn="tl" rotWithShape="0">
                    <a:srgbClr val="000000">
                      <a:alpha val="43000"/>
                    </a:srgbClr>
                  </a:outerShdw>
                </a:effectLst>
              </a:rPr>
              <a:t>)</a:t>
            </a:r>
          </a:p>
          <a:p>
            <a:pPr>
              <a:lnSpc>
                <a:spcPct val="95000"/>
              </a:lnSpc>
              <a:spcBef>
                <a:spcPts val="0"/>
              </a:spcBef>
              <a:spcAft>
                <a:spcPts val="1000"/>
              </a:spcAft>
              <a:buClr>
                <a:srgbClr val="FFFF00"/>
              </a:buClr>
            </a:pPr>
            <a:r>
              <a:rPr lang="en-US" sz="4000" dirty="0" smtClean="0">
                <a:solidFill>
                  <a:schemeClr val="bg1"/>
                </a:solidFill>
                <a:effectLst>
                  <a:outerShdw blurRad="50800" dist="38100" dir="2700000" algn="tl" rotWithShape="0">
                    <a:srgbClr val="000000">
                      <a:alpha val="43000"/>
                    </a:srgbClr>
                  </a:outerShdw>
                </a:effectLst>
              </a:rPr>
              <a:t>Seen by speech &amp; actions, not character</a:t>
            </a:r>
            <a:endParaRPr lang="en-US" sz="4000" dirty="0">
              <a:solidFill>
                <a:schemeClr val="bg1"/>
              </a:solidFill>
              <a:effectLst>
                <a:outerShdw blurRad="50800" dist="38100" dir="2700000" algn="tl" rotWithShape="0">
                  <a:srgbClr val="000000">
                    <a:alpha val="43000"/>
                  </a:srgbClr>
                </a:outerShdw>
              </a:effectLst>
            </a:endParaRPr>
          </a:p>
        </p:txBody>
      </p:sp>
    </p:spTree>
    <p:extLst>
      <p:ext uri="{BB962C8B-B14F-4D97-AF65-F5344CB8AC3E}">
        <p14:creationId xmlns:p14="http://schemas.microsoft.com/office/powerpoint/2010/main" val="1582173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wipe(left)">
                                      <p:cBhvr>
                                        <p:cTn id="7" dur="500"/>
                                        <p:tgtEl>
                                          <p:spTgt spid="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xEl>
                                              <p:pRg st="1" end="1"/>
                                            </p:txEl>
                                          </p:spTgt>
                                        </p:tgtEl>
                                        <p:attrNameLst>
                                          <p:attrName>style.visibility</p:attrName>
                                        </p:attrNameLst>
                                      </p:cBhvr>
                                      <p:to>
                                        <p:strVal val="visible"/>
                                      </p:to>
                                    </p:set>
                                    <p:animEffect transition="in" filter="wipe(left)">
                                      <p:cBhvr>
                                        <p:cTn id="12" dur="500"/>
                                        <p:tgtEl>
                                          <p:spTgt spid="4">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wipe(left)">
                                      <p:cBhvr>
                                        <p:cTn id="17" dur="5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xEl>
                                              <p:pRg st="3" end="3"/>
                                            </p:txEl>
                                          </p:spTgt>
                                        </p:tgtEl>
                                        <p:attrNameLst>
                                          <p:attrName>style.visibility</p:attrName>
                                        </p:attrNameLst>
                                      </p:cBhvr>
                                      <p:to>
                                        <p:strVal val="visible"/>
                                      </p:to>
                                    </p:set>
                                    <p:animEffect transition="in" filter="wipe(left)">
                                      <p:cBhvr>
                                        <p:cTn id="2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solidFill>
                  <a:srgbClr val="FFFF00"/>
                </a:solidFill>
                <a:effectLst>
                  <a:outerShdw blurRad="50800" dist="38100" dir="2700000" algn="tl" rotWithShape="0">
                    <a:srgbClr val="000000">
                      <a:alpha val="43000"/>
                    </a:srgbClr>
                  </a:outerShdw>
                </a:effectLst>
              </a:rPr>
              <a:t>Ezekiel 13:1-9</a:t>
            </a:r>
            <a:endParaRPr lang="en-US" b="1" dirty="0">
              <a:solidFill>
                <a:srgbClr val="FFFF00"/>
              </a:solidFill>
              <a:effectLst>
                <a:outerShdw blurRad="50800" dist="38100" dir="2700000" algn="tl" rotWithShape="0">
                  <a:srgbClr val="000000">
                    <a:alpha val="43000"/>
                  </a:srgbClr>
                </a:outerShdw>
              </a:effectLst>
            </a:endParaRPr>
          </a:p>
        </p:txBody>
      </p:sp>
      <p:sp>
        <p:nvSpPr>
          <p:cNvPr id="4" name="TextBox 3"/>
          <p:cNvSpPr txBox="1"/>
          <p:nvPr/>
        </p:nvSpPr>
        <p:spPr>
          <a:xfrm>
            <a:off x="76200" y="762000"/>
            <a:ext cx="9067800" cy="6060119"/>
          </a:xfrm>
          <a:prstGeom prst="rect">
            <a:avLst/>
          </a:prstGeom>
          <a:noFill/>
        </p:spPr>
        <p:txBody>
          <a:bodyPr wrap="square" rtlCol="0">
            <a:spAutoFit/>
          </a:bodyPr>
          <a:lstStyle/>
          <a:p>
            <a:pPr>
              <a:lnSpc>
                <a:spcPct val="95000"/>
              </a:lnSpc>
            </a:pP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1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And the word of the Lord came to me, saying,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2 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“Son of man, prophesy against the prophets of Israel who prophesy, and say to those who prophesy out of their own heart, ‘Hear the word of the Lord!’”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3 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Thus says the Lord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God: “Woe to the foolish prophets, who follow their own spirit and have seen nothing!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4 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O Israel, your prophets are like foxes in the deserts.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5 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You have not gone up into the gaps to build a wall for the house of Israel to stand in battle on the day of the Lord.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6 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They have envisioned futility and false divination, saying, ‘Thus says the Lord!’ But the Lord has not sent them; yet they hope that the word may be confirmed.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7 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Have you not seen a futile vision, and have you not spoken false divination? You say, ‘The Lord says,’ but I have not spoken.”</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8 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Therefore thus says the Lord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God: “Because you have spoken nonsense and envisioned lies, therefore I am indeed against you,” says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the Lord God. </a:t>
            </a:r>
            <a:r>
              <a:rPr lang="en-US" sz="2400" b="1" baseline="30000" dirty="0" smtClean="0">
                <a:solidFill>
                  <a:schemeClr val="bg1"/>
                </a:solidFill>
                <a:effectLst>
                  <a:outerShdw blurRad="50800" dist="38100" dir="2700000" algn="tl" rotWithShape="0">
                    <a:srgbClr val="000000">
                      <a:alpha val="43000"/>
                    </a:srgbClr>
                  </a:outerShdw>
                </a:effectLst>
                <a:latin typeface="Times New Roman"/>
                <a:cs typeface="Times New Roman"/>
              </a:rPr>
              <a:t>9</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“My hand will be against the prophets who envision futility and who divine lies; they shall not be in the assembly of My people, nor be written in the record of the house of Israel, nor shall they enter into the land of Israel. Then you shall know that I am the Lord God</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 </a:t>
            </a:r>
            <a:endParaRPr lang="en-US" sz="2400" dirty="0">
              <a:solidFill>
                <a:schemeClr val="bg1"/>
              </a:solidFill>
              <a:effectLst>
                <a:outerShdw blurRad="50800" dist="38100" dir="2700000" algn="tl" rotWithShape="0">
                  <a:srgbClr val="000000">
                    <a:alpha val="43000"/>
                  </a:srgbClr>
                </a:outerShdw>
              </a:effectLst>
              <a:latin typeface="Times New Roman"/>
              <a:cs typeface="Times New Roman"/>
            </a:endParaRPr>
          </a:p>
        </p:txBody>
      </p:sp>
    </p:spTree>
    <p:extLst>
      <p:ext uri="{BB962C8B-B14F-4D97-AF65-F5344CB8AC3E}">
        <p14:creationId xmlns:p14="http://schemas.microsoft.com/office/powerpoint/2010/main" val="3579330110"/>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417638"/>
          </a:xfrm>
        </p:spPr>
        <p:txBody>
          <a:bodyPr>
            <a:noAutofit/>
          </a:bodyPr>
          <a:lstStyle/>
          <a:p>
            <a:pPr>
              <a:lnSpc>
                <a:spcPct val="90000"/>
              </a:lnSpc>
            </a:pPr>
            <a:r>
              <a:rPr lang="en-US" b="1" dirty="0" smtClean="0">
                <a:solidFill>
                  <a:srgbClr val="FFFF00"/>
                </a:solidFill>
                <a:effectLst>
                  <a:outerShdw blurRad="50800" dist="38100" dir="2700000" algn="tl" rotWithShape="0">
                    <a:srgbClr val="000000">
                      <a:alpha val="43000"/>
                    </a:srgbClr>
                  </a:outerShdw>
                </a:effectLst>
              </a:rPr>
              <a:t>Speaking Message in Name of Lord That God Had Not Spoken</a:t>
            </a:r>
            <a:endParaRPr lang="en-US" b="1" dirty="0">
              <a:solidFill>
                <a:srgbClr val="FFFF00"/>
              </a:solidFill>
              <a:effectLst>
                <a:outerShdw blurRad="50800" dist="38100" dir="2700000" algn="tl" rotWithShape="0">
                  <a:srgbClr val="000000">
                    <a:alpha val="43000"/>
                  </a:srgbClr>
                </a:outerShdw>
              </a:effectLst>
            </a:endParaRPr>
          </a:p>
        </p:txBody>
      </p:sp>
      <p:sp>
        <p:nvSpPr>
          <p:cNvPr id="4" name="Content Placeholder 3"/>
          <p:cNvSpPr>
            <a:spLocks noGrp="1"/>
          </p:cNvSpPr>
          <p:nvPr>
            <p:ph idx="1"/>
          </p:nvPr>
        </p:nvSpPr>
        <p:spPr>
          <a:xfrm>
            <a:off x="152400" y="1371600"/>
            <a:ext cx="8991600" cy="5562600"/>
          </a:xfrm>
        </p:spPr>
        <p:txBody>
          <a:bodyPr>
            <a:normAutofit/>
          </a:bodyPr>
          <a:lstStyle/>
          <a:p>
            <a:pPr>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rPr>
              <a:t>How had the false prophets done so in that time?</a:t>
            </a:r>
          </a:p>
          <a:p>
            <a:pPr lvl="1">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rPr>
              <a:t>“P</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rophesy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against the prophets of Israel who prophesy, and say to those who prophesy out of their own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heart”</a:t>
            </a:r>
          </a:p>
          <a:p>
            <a:pPr lvl="1">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a:t>
            </a:r>
            <a:r>
              <a:rPr lang="en-US" dirty="0">
                <a:solidFill>
                  <a:schemeClr val="bg1"/>
                </a:solidFill>
                <a:effectLst>
                  <a:outerShdw blurRad="50800" dist="38100" dir="2700000" algn="tl" rotWithShape="0">
                    <a:srgbClr val="000000">
                      <a:alpha val="43000"/>
                    </a:srgbClr>
                  </a:outerShdw>
                </a:effectLst>
                <a:latin typeface="Times New Roman"/>
                <a:cs typeface="Times New Roman"/>
              </a:rPr>
              <a:t>Woe to the foolish prophets, who follow their own spirit and have seen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nothing”</a:t>
            </a:r>
          </a:p>
          <a:p>
            <a:pPr lvl="1">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rPr>
              <a:t>“</a:t>
            </a:r>
            <a:r>
              <a:rPr lang="en-US" dirty="0">
                <a:solidFill>
                  <a:schemeClr val="bg1"/>
                </a:solidFill>
                <a:effectLst>
                  <a:outerShdw blurRad="50800" dist="38100" dir="2700000" algn="tl" rotWithShape="0">
                    <a:srgbClr val="000000">
                      <a:alpha val="43000"/>
                    </a:srgbClr>
                  </a:outerShdw>
                </a:effectLst>
                <a:latin typeface="Times New Roman"/>
                <a:cs typeface="Times New Roman"/>
              </a:rPr>
              <a:t>S</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aying</a:t>
            </a:r>
            <a:r>
              <a:rPr lang="en-US" dirty="0">
                <a:solidFill>
                  <a:schemeClr val="bg1"/>
                </a:solidFill>
                <a:effectLst>
                  <a:outerShdw blurRad="50800" dist="38100" dir="2700000" algn="tl" rotWithShape="0">
                    <a:srgbClr val="000000">
                      <a:alpha val="43000"/>
                    </a:srgbClr>
                  </a:outerShdw>
                </a:effectLst>
                <a:latin typeface="Times New Roman"/>
                <a:cs typeface="Times New Roman"/>
              </a:rPr>
              <a:t>, ‘Thus says the Lord!’ But the Lord has not sent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them”</a:t>
            </a:r>
            <a:endParaRPr lang="en-US" dirty="0" smtClean="0">
              <a:solidFill>
                <a:schemeClr val="bg1"/>
              </a:solidFill>
              <a:effectLst>
                <a:outerShdw blurRad="50800" dist="38100" dir="2700000" algn="tl" rotWithShape="0">
                  <a:srgbClr val="000000">
                    <a:alpha val="43000"/>
                  </a:srgbClr>
                </a:outerShdw>
              </a:effectLst>
            </a:endParaRPr>
          </a:p>
          <a:p>
            <a:pPr>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rPr>
              <a:t>How false teachers do the same in principle today</a:t>
            </a:r>
          </a:p>
          <a:p>
            <a:pPr lvl="1">
              <a:spcBef>
                <a:spcPts val="0"/>
              </a:spcBef>
              <a:spcAft>
                <a:spcPts val="600"/>
              </a:spcAft>
              <a:buClr>
                <a:srgbClr val="66FFFF"/>
              </a:buClr>
              <a:buSzPct val="70000"/>
              <a:buFont typeface="Wingdings" charset="2"/>
              <a:buChar char="§"/>
            </a:pPr>
            <a:r>
              <a:rPr lang="en-US" b="1" i="1" dirty="0" smtClean="0">
                <a:solidFill>
                  <a:srgbClr val="FFFF66"/>
                </a:solidFill>
                <a:effectLst>
                  <a:outerShdw blurRad="50800" dist="38100" dir="2700000" algn="tl" rotWithShape="0">
                    <a:srgbClr val="000000">
                      <a:alpha val="43000"/>
                    </a:srgbClr>
                  </a:outerShdw>
                </a:effectLst>
              </a:rPr>
              <a:t>Matt. 7:21-23</a:t>
            </a:r>
            <a:r>
              <a:rPr lang="en-US" dirty="0" smtClean="0">
                <a:solidFill>
                  <a:schemeClr val="bg1"/>
                </a:solidFill>
                <a:effectLst>
                  <a:outerShdw blurRad="50800" dist="38100" dir="2700000" algn="tl" rotWithShape="0">
                    <a:srgbClr val="000000">
                      <a:alpha val="43000"/>
                    </a:srgbClr>
                  </a:outerShdw>
                </a:effectLst>
              </a:rPr>
              <a:t>  Claimed to act in name of Lord, but…</a:t>
            </a:r>
          </a:p>
          <a:p>
            <a:pPr lvl="1">
              <a:spcBef>
                <a:spcPts val="0"/>
              </a:spcBef>
              <a:spcAft>
                <a:spcPts val="600"/>
              </a:spcAft>
              <a:buClr>
                <a:srgbClr val="66FFFF"/>
              </a:buClr>
              <a:buSzPct val="70000"/>
              <a:buFont typeface="Wingdings" charset="2"/>
              <a:buChar char="§"/>
            </a:pPr>
            <a:r>
              <a:rPr lang="en-US" b="1" i="1" dirty="0" smtClean="0">
                <a:solidFill>
                  <a:srgbClr val="FFFF66"/>
                </a:solidFill>
                <a:effectLst>
                  <a:outerShdw blurRad="50800" dist="38100" dir="2700000" algn="tl" rotWithShape="0">
                    <a:srgbClr val="000000">
                      <a:alpha val="43000"/>
                    </a:srgbClr>
                  </a:outerShdw>
                </a:effectLst>
              </a:rPr>
              <a:t>Matt. 15:8-9</a:t>
            </a:r>
            <a:r>
              <a:rPr lang="en-US" dirty="0" smtClean="0">
                <a:solidFill>
                  <a:schemeClr val="bg1"/>
                </a:solidFill>
                <a:effectLst>
                  <a:outerShdw blurRad="50800" dist="38100" dir="2700000" algn="tl" rotWithShape="0">
                    <a:srgbClr val="000000">
                      <a:alpha val="43000"/>
                    </a:srgbClr>
                  </a:outerShdw>
                </a:effectLst>
              </a:rPr>
              <a:t>  Teach as doctrine the commands of men</a:t>
            </a:r>
          </a:p>
          <a:p>
            <a:pPr lvl="1">
              <a:spcBef>
                <a:spcPts val="0"/>
              </a:spcBef>
              <a:spcAft>
                <a:spcPts val="600"/>
              </a:spcAft>
              <a:buClr>
                <a:srgbClr val="66FFFF"/>
              </a:buClr>
              <a:buSzPct val="70000"/>
              <a:buFont typeface="Wingdings" charset="2"/>
              <a:buChar char="§"/>
            </a:pPr>
            <a:r>
              <a:rPr lang="en-US" b="1" i="1" dirty="0" smtClean="0">
                <a:solidFill>
                  <a:srgbClr val="FFFF66"/>
                </a:solidFill>
                <a:effectLst>
                  <a:outerShdw blurRad="50800" dist="38100" dir="2700000" algn="tl" rotWithShape="0">
                    <a:srgbClr val="000000">
                      <a:alpha val="43000"/>
                    </a:srgbClr>
                  </a:outerShdw>
                </a:effectLst>
              </a:rPr>
              <a:t>2 Tim. 4:1-4</a:t>
            </a:r>
            <a:r>
              <a:rPr lang="en-US" dirty="0" smtClean="0">
                <a:solidFill>
                  <a:schemeClr val="bg1"/>
                </a:solidFill>
                <a:effectLst>
                  <a:outerShdw blurRad="50800" dist="38100" dir="2700000" algn="tl" rotWithShape="0">
                    <a:srgbClr val="000000">
                      <a:alpha val="43000"/>
                    </a:srgbClr>
                  </a:outerShdw>
                </a:effectLst>
              </a:rPr>
              <a:t>  Sound doctrine vs. Desired fables</a:t>
            </a:r>
          </a:p>
        </p:txBody>
      </p:sp>
    </p:spTree>
    <p:extLst>
      <p:ext uri="{BB962C8B-B14F-4D97-AF65-F5344CB8AC3E}">
        <p14:creationId xmlns:p14="http://schemas.microsoft.com/office/powerpoint/2010/main" val="20754640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1000" fill="hold"/>
                                        <p:tgtEl>
                                          <p:spTgt spid="4">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4">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 calcmode="lin" valueType="num">
                                      <p:cBhvr>
                                        <p:cTn id="14" dur="1000" fill="hold"/>
                                        <p:tgtEl>
                                          <p:spTgt spid="4">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4">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5"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 calcmode="lin" valueType="num">
                                      <p:cBhvr>
                                        <p:cTn id="21" dur="1000" fill="hold"/>
                                        <p:tgtEl>
                                          <p:spTgt spid="4">
                                            <p:txEl>
                                              <p:pRg st="2" end="2"/>
                                            </p:txEl>
                                          </p:spTgt>
                                        </p:tgtEl>
                                        <p:attrNameLst>
                                          <p:attrName>ppt_w</p:attrName>
                                        </p:attrNameLst>
                                      </p:cBhvr>
                                      <p:tavLst>
                                        <p:tav tm="0">
                                          <p:val>
                                            <p:strVal val="#ppt_w*0.70"/>
                                          </p:val>
                                        </p:tav>
                                        <p:tav tm="100000">
                                          <p:val>
                                            <p:strVal val="#ppt_w"/>
                                          </p:val>
                                        </p:tav>
                                      </p:tavLst>
                                    </p:anim>
                                    <p:anim calcmode="lin" valueType="num">
                                      <p:cBhvr>
                                        <p:cTn id="22" dur="1000" fill="hold"/>
                                        <p:tgtEl>
                                          <p:spTgt spid="4">
                                            <p:txEl>
                                              <p:pRg st="2" end="2"/>
                                            </p:txEl>
                                          </p:spTgt>
                                        </p:tgtEl>
                                        <p:attrNameLst>
                                          <p:attrName>ppt_h</p:attrName>
                                        </p:attrNameLst>
                                      </p:cBhvr>
                                      <p:tavLst>
                                        <p:tav tm="0">
                                          <p:val>
                                            <p:strVal val="#ppt_h"/>
                                          </p:val>
                                        </p:tav>
                                        <p:tav tm="100000">
                                          <p:val>
                                            <p:strVal val="#ppt_h"/>
                                          </p:val>
                                        </p:tav>
                                      </p:tavLst>
                                    </p:anim>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5"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 calcmode="lin" valueType="num">
                                      <p:cBhvr>
                                        <p:cTn id="28" dur="1000" fill="hold"/>
                                        <p:tgtEl>
                                          <p:spTgt spid="4">
                                            <p:txEl>
                                              <p:pRg st="3" end="3"/>
                                            </p:txEl>
                                          </p:spTgt>
                                        </p:tgtEl>
                                        <p:attrNameLst>
                                          <p:attrName>ppt_w</p:attrName>
                                        </p:attrNameLst>
                                      </p:cBhvr>
                                      <p:tavLst>
                                        <p:tav tm="0">
                                          <p:val>
                                            <p:strVal val="#ppt_w*0.70"/>
                                          </p:val>
                                        </p:tav>
                                        <p:tav tm="100000">
                                          <p:val>
                                            <p:strVal val="#ppt_w"/>
                                          </p:val>
                                        </p:tav>
                                      </p:tavLst>
                                    </p:anim>
                                    <p:anim calcmode="lin" valueType="num">
                                      <p:cBhvr>
                                        <p:cTn id="29" dur="1000" fill="hold"/>
                                        <p:tgtEl>
                                          <p:spTgt spid="4">
                                            <p:txEl>
                                              <p:pRg st="3" end="3"/>
                                            </p:txEl>
                                          </p:spTgt>
                                        </p:tgtEl>
                                        <p:attrNameLst>
                                          <p:attrName>ppt_h</p:attrName>
                                        </p:attrNameLst>
                                      </p:cBhvr>
                                      <p:tavLst>
                                        <p:tav tm="0">
                                          <p:val>
                                            <p:strVal val="#ppt_h"/>
                                          </p:val>
                                        </p:tav>
                                        <p:tav tm="100000">
                                          <p:val>
                                            <p:strVal val="#ppt_h"/>
                                          </p:val>
                                        </p:tav>
                                      </p:tavLst>
                                    </p:anim>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5"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 calcmode="lin" valueType="num">
                                      <p:cBhvr>
                                        <p:cTn id="35" dur="1000" fill="hold"/>
                                        <p:tgtEl>
                                          <p:spTgt spid="4">
                                            <p:txEl>
                                              <p:pRg st="4" end="4"/>
                                            </p:txEl>
                                          </p:spTgt>
                                        </p:tgtEl>
                                        <p:attrNameLst>
                                          <p:attrName>ppt_w</p:attrName>
                                        </p:attrNameLst>
                                      </p:cBhvr>
                                      <p:tavLst>
                                        <p:tav tm="0">
                                          <p:val>
                                            <p:strVal val="#ppt_w*0.70"/>
                                          </p:val>
                                        </p:tav>
                                        <p:tav tm="100000">
                                          <p:val>
                                            <p:strVal val="#ppt_w"/>
                                          </p:val>
                                        </p:tav>
                                      </p:tavLst>
                                    </p:anim>
                                    <p:anim calcmode="lin" valueType="num">
                                      <p:cBhvr>
                                        <p:cTn id="36" dur="1000" fill="hold"/>
                                        <p:tgtEl>
                                          <p:spTgt spid="4">
                                            <p:txEl>
                                              <p:pRg st="4" end="4"/>
                                            </p:txEl>
                                          </p:spTgt>
                                        </p:tgtEl>
                                        <p:attrNameLst>
                                          <p:attrName>ppt_h</p:attrName>
                                        </p:attrNameLst>
                                      </p:cBhvr>
                                      <p:tavLst>
                                        <p:tav tm="0">
                                          <p:val>
                                            <p:strVal val="#ppt_h"/>
                                          </p:val>
                                        </p:tav>
                                        <p:tav tm="100000">
                                          <p:val>
                                            <p:strVal val="#ppt_h"/>
                                          </p:val>
                                        </p:tav>
                                      </p:tavLst>
                                    </p:anim>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5"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 calcmode="lin" valueType="num">
                                      <p:cBhvr>
                                        <p:cTn id="42" dur="1000" fill="hold"/>
                                        <p:tgtEl>
                                          <p:spTgt spid="4">
                                            <p:txEl>
                                              <p:pRg st="5" end="5"/>
                                            </p:txEl>
                                          </p:spTgt>
                                        </p:tgtEl>
                                        <p:attrNameLst>
                                          <p:attrName>ppt_w</p:attrName>
                                        </p:attrNameLst>
                                      </p:cBhvr>
                                      <p:tavLst>
                                        <p:tav tm="0">
                                          <p:val>
                                            <p:strVal val="#ppt_w*0.70"/>
                                          </p:val>
                                        </p:tav>
                                        <p:tav tm="100000">
                                          <p:val>
                                            <p:strVal val="#ppt_w"/>
                                          </p:val>
                                        </p:tav>
                                      </p:tavLst>
                                    </p:anim>
                                    <p:anim calcmode="lin" valueType="num">
                                      <p:cBhvr>
                                        <p:cTn id="43" dur="1000" fill="hold"/>
                                        <p:tgtEl>
                                          <p:spTgt spid="4">
                                            <p:txEl>
                                              <p:pRg st="5" end="5"/>
                                            </p:txEl>
                                          </p:spTgt>
                                        </p:tgtEl>
                                        <p:attrNameLst>
                                          <p:attrName>ppt_h</p:attrName>
                                        </p:attrNameLst>
                                      </p:cBhvr>
                                      <p:tavLst>
                                        <p:tav tm="0">
                                          <p:val>
                                            <p:strVal val="#ppt_h"/>
                                          </p:val>
                                        </p:tav>
                                        <p:tav tm="100000">
                                          <p:val>
                                            <p:strVal val="#ppt_h"/>
                                          </p:val>
                                        </p:tav>
                                      </p:tavLst>
                                    </p:anim>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5"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 calcmode="lin" valueType="num">
                                      <p:cBhvr>
                                        <p:cTn id="49" dur="1000" fill="hold"/>
                                        <p:tgtEl>
                                          <p:spTgt spid="4">
                                            <p:txEl>
                                              <p:pRg st="6" end="6"/>
                                            </p:txEl>
                                          </p:spTgt>
                                        </p:tgtEl>
                                        <p:attrNameLst>
                                          <p:attrName>ppt_w</p:attrName>
                                        </p:attrNameLst>
                                      </p:cBhvr>
                                      <p:tavLst>
                                        <p:tav tm="0">
                                          <p:val>
                                            <p:strVal val="#ppt_w*0.70"/>
                                          </p:val>
                                        </p:tav>
                                        <p:tav tm="100000">
                                          <p:val>
                                            <p:strVal val="#ppt_w"/>
                                          </p:val>
                                        </p:tav>
                                      </p:tavLst>
                                    </p:anim>
                                    <p:anim calcmode="lin" valueType="num">
                                      <p:cBhvr>
                                        <p:cTn id="50" dur="1000" fill="hold"/>
                                        <p:tgtEl>
                                          <p:spTgt spid="4">
                                            <p:txEl>
                                              <p:pRg st="6" end="6"/>
                                            </p:txEl>
                                          </p:spTgt>
                                        </p:tgtEl>
                                        <p:attrNameLst>
                                          <p:attrName>ppt_h</p:attrName>
                                        </p:attrNameLst>
                                      </p:cBhvr>
                                      <p:tavLst>
                                        <p:tav tm="0">
                                          <p:val>
                                            <p:strVal val="#ppt_h"/>
                                          </p:val>
                                        </p:tav>
                                        <p:tav tm="100000">
                                          <p:val>
                                            <p:strVal val="#ppt_h"/>
                                          </p:val>
                                        </p:tav>
                                      </p:tavLst>
                                    </p:anim>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5"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 calcmode="lin" valueType="num">
                                      <p:cBhvr>
                                        <p:cTn id="56" dur="1000" fill="hold"/>
                                        <p:tgtEl>
                                          <p:spTgt spid="4">
                                            <p:txEl>
                                              <p:pRg st="7" end="7"/>
                                            </p:txEl>
                                          </p:spTgt>
                                        </p:tgtEl>
                                        <p:attrNameLst>
                                          <p:attrName>ppt_w</p:attrName>
                                        </p:attrNameLst>
                                      </p:cBhvr>
                                      <p:tavLst>
                                        <p:tav tm="0">
                                          <p:val>
                                            <p:strVal val="#ppt_w*0.70"/>
                                          </p:val>
                                        </p:tav>
                                        <p:tav tm="100000">
                                          <p:val>
                                            <p:strVal val="#ppt_w"/>
                                          </p:val>
                                        </p:tav>
                                      </p:tavLst>
                                    </p:anim>
                                    <p:anim calcmode="lin" valueType="num">
                                      <p:cBhvr>
                                        <p:cTn id="57" dur="1000" fill="hold"/>
                                        <p:tgtEl>
                                          <p:spTgt spid="4">
                                            <p:txEl>
                                              <p:pRg st="7" end="7"/>
                                            </p:txEl>
                                          </p:spTgt>
                                        </p:tgtEl>
                                        <p:attrNameLst>
                                          <p:attrName>ppt_h</p:attrName>
                                        </p:attrNameLst>
                                      </p:cBhvr>
                                      <p:tavLst>
                                        <p:tav tm="0">
                                          <p:val>
                                            <p:strVal val="#ppt_h"/>
                                          </p:val>
                                        </p:tav>
                                        <p:tav tm="100000">
                                          <p:val>
                                            <p:strVal val="#ppt_h"/>
                                          </p:val>
                                        </p:tav>
                                      </p:tavLst>
                                    </p:anim>
                                    <p:animEffect transition="in" filter="fade">
                                      <p:cBhvr>
                                        <p:cTn id="58"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dirty="0" smtClean="0">
                <a:solidFill>
                  <a:srgbClr val="FFFF00"/>
                </a:solidFill>
                <a:effectLst>
                  <a:outerShdw blurRad="50800" dist="38100" dir="2700000" algn="tl" rotWithShape="0">
                    <a:srgbClr val="000000">
                      <a:alpha val="43000"/>
                    </a:srgbClr>
                  </a:outerShdw>
                </a:effectLst>
              </a:rPr>
              <a:t>Ezekiel 13:10-16</a:t>
            </a:r>
            <a:endParaRPr lang="en-US" b="1" dirty="0">
              <a:solidFill>
                <a:srgbClr val="FFFF00"/>
              </a:solidFill>
              <a:effectLst>
                <a:outerShdw blurRad="50800" dist="38100" dir="2700000" algn="tl" rotWithShape="0">
                  <a:srgbClr val="000000">
                    <a:alpha val="43000"/>
                  </a:srgbClr>
                </a:outerShdw>
              </a:effectLst>
            </a:endParaRPr>
          </a:p>
        </p:txBody>
      </p:sp>
      <p:sp>
        <p:nvSpPr>
          <p:cNvPr id="4" name="TextBox 3"/>
          <p:cNvSpPr txBox="1"/>
          <p:nvPr/>
        </p:nvSpPr>
        <p:spPr>
          <a:xfrm>
            <a:off x="76200" y="762000"/>
            <a:ext cx="9067800" cy="6081663"/>
          </a:xfrm>
          <a:prstGeom prst="rect">
            <a:avLst/>
          </a:prstGeom>
          <a:noFill/>
        </p:spPr>
        <p:txBody>
          <a:bodyPr wrap="square" rtlCol="0">
            <a:spAutoFit/>
          </a:bodyPr>
          <a:lstStyle/>
          <a:p>
            <a:pPr>
              <a:lnSpc>
                <a:spcPct val="90000"/>
              </a:lnSpc>
            </a:pP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10 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“Because, indeed, because they have seduced My people, saying, ‘Peace!’ when there is no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peace – and one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builds a wall, and they plaster it with </a:t>
            </a:r>
            <a:r>
              <a:rPr lang="en-US" sz="2400" dirty="0" err="1">
                <a:solidFill>
                  <a:schemeClr val="bg1"/>
                </a:solidFill>
                <a:effectLst>
                  <a:outerShdw blurRad="50800" dist="38100" dir="2700000" algn="tl" rotWithShape="0">
                    <a:srgbClr val="000000">
                      <a:alpha val="43000"/>
                    </a:srgbClr>
                  </a:outerShdw>
                </a:effectLst>
                <a:latin typeface="Times New Roman"/>
                <a:cs typeface="Times New Roman"/>
              </a:rPr>
              <a:t>untempered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mortar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11 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say to those who plaster it with </a:t>
            </a:r>
            <a:r>
              <a:rPr lang="en-US" sz="2400" dirty="0" err="1">
                <a:solidFill>
                  <a:schemeClr val="bg1"/>
                </a:solidFill>
                <a:effectLst>
                  <a:outerShdw blurRad="50800" dist="38100" dir="2700000" algn="tl" rotWithShape="0">
                    <a:srgbClr val="000000">
                      <a:alpha val="43000"/>
                    </a:srgbClr>
                  </a:outerShdw>
                </a:effectLst>
                <a:latin typeface="Times New Roman"/>
                <a:cs typeface="Times New Roman"/>
              </a:rPr>
              <a:t>untempered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mortar, that it will fall. There will be flooding rain, and you, O great hailstones, shall fall; and a stormy wind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shall tear it down. </a:t>
            </a:r>
            <a:r>
              <a:rPr lang="en-US" sz="2400" b="1" baseline="30000" dirty="0" smtClean="0">
                <a:solidFill>
                  <a:schemeClr val="bg1"/>
                </a:solidFill>
                <a:effectLst>
                  <a:outerShdw blurRad="50800" dist="38100" dir="2700000" algn="tl" rotWithShape="0">
                    <a:srgbClr val="000000">
                      <a:alpha val="43000"/>
                    </a:srgbClr>
                  </a:outerShdw>
                </a:effectLst>
                <a:latin typeface="Times New Roman"/>
                <a:cs typeface="Times New Roman"/>
              </a:rPr>
              <a:t>12</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Surely, when the wall has fallen, will it not be said to you</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 ‘Where is the mortar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with which you plastered it?’”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13 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Therefore thus says the Lord God: “I will cause a stormy wind to break forth in My fury; and there shall be a flooding rain in My anger, and great hailstones in fury to consume it.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14 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So I will break down the wall you have plastered with </a:t>
            </a:r>
            <a:r>
              <a:rPr lang="en-US" sz="2400" dirty="0" err="1">
                <a:solidFill>
                  <a:schemeClr val="bg1"/>
                </a:solidFill>
                <a:effectLst>
                  <a:outerShdw blurRad="50800" dist="38100" dir="2700000" algn="tl" rotWithShape="0">
                    <a:srgbClr val="000000">
                      <a:alpha val="43000"/>
                    </a:srgbClr>
                  </a:outerShdw>
                </a:effectLst>
                <a:latin typeface="Times New Roman"/>
                <a:cs typeface="Times New Roman"/>
              </a:rPr>
              <a:t>untempered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mortar, and bring it down to the ground, so that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its foundation will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be uncovered; it will fall, and you shall be consumed in the midst of it. Then you shall know that I am the Lord.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15 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Thus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will I accomplish My wrath on the wall and on those who have plastered it with </a:t>
            </a:r>
            <a:r>
              <a:rPr lang="en-US" sz="2400" dirty="0" err="1">
                <a:solidFill>
                  <a:schemeClr val="bg1"/>
                </a:solidFill>
                <a:effectLst>
                  <a:outerShdw blurRad="50800" dist="38100" dir="2700000" algn="tl" rotWithShape="0">
                    <a:srgbClr val="000000">
                      <a:alpha val="43000"/>
                    </a:srgbClr>
                  </a:outerShdw>
                </a:effectLst>
                <a:latin typeface="Times New Roman"/>
                <a:cs typeface="Times New Roman"/>
              </a:rPr>
              <a:t>untempered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mortar; and I will say to you, ‘The wall is no more, nor those who plastered it,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16 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that is, the prophets of Israel who prophesy concerning Jerusalem, and who see visions of peace for her when there is no peace,’” says the Lord God</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a:t>
            </a:r>
            <a:endParaRPr lang="en-US" sz="2400" dirty="0">
              <a:solidFill>
                <a:schemeClr val="bg1"/>
              </a:solidFill>
              <a:effectLst>
                <a:outerShdw blurRad="50800" dist="38100" dir="2700000" algn="tl" rotWithShape="0">
                  <a:srgbClr val="000000">
                    <a:alpha val="43000"/>
                  </a:srgbClr>
                </a:outerShdw>
              </a:effectLst>
              <a:latin typeface="Times New Roman"/>
              <a:cs typeface="Times New Roman"/>
            </a:endParaRPr>
          </a:p>
        </p:txBody>
      </p:sp>
    </p:spTree>
    <p:extLst>
      <p:ext uri="{BB962C8B-B14F-4D97-AF65-F5344CB8AC3E}">
        <p14:creationId xmlns:p14="http://schemas.microsoft.com/office/powerpoint/2010/main" val="51447280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417638"/>
          </a:xfrm>
        </p:spPr>
        <p:txBody>
          <a:bodyPr>
            <a:noAutofit/>
          </a:bodyPr>
          <a:lstStyle/>
          <a:p>
            <a:pPr>
              <a:lnSpc>
                <a:spcPct val="90000"/>
              </a:lnSpc>
            </a:pPr>
            <a:r>
              <a:rPr lang="en-US" b="1" dirty="0" smtClean="0">
                <a:solidFill>
                  <a:srgbClr val="FFFF00"/>
                </a:solidFill>
                <a:effectLst>
                  <a:outerShdw blurRad="50800" dist="38100" dir="2700000" algn="tl" rotWithShape="0">
                    <a:srgbClr val="000000">
                      <a:alpha val="43000"/>
                    </a:srgbClr>
                  </a:outerShdw>
                </a:effectLst>
              </a:rPr>
              <a:t>Seducing People by False Promise of Peace Though Destruction Was End</a:t>
            </a:r>
            <a:endParaRPr lang="en-US" b="1" dirty="0">
              <a:solidFill>
                <a:srgbClr val="FFFF00"/>
              </a:solidFill>
              <a:effectLst>
                <a:outerShdw blurRad="50800" dist="38100" dir="2700000" algn="tl" rotWithShape="0">
                  <a:srgbClr val="000000">
                    <a:alpha val="43000"/>
                  </a:srgbClr>
                </a:outerShdw>
              </a:effectLst>
            </a:endParaRPr>
          </a:p>
        </p:txBody>
      </p:sp>
      <p:sp>
        <p:nvSpPr>
          <p:cNvPr id="4" name="Content Placeholder 3"/>
          <p:cNvSpPr>
            <a:spLocks noGrp="1"/>
          </p:cNvSpPr>
          <p:nvPr>
            <p:ph idx="1"/>
          </p:nvPr>
        </p:nvSpPr>
        <p:spPr>
          <a:xfrm>
            <a:off x="76200" y="1371600"/>
            <a:ext cx="9067800" cy="5486400"/>
          </a:xfrm>
        </p:spPr>
        <p:txBody>
          <a:bodyPr>
            <a:normAutofit lnSpcReduction="10000"/>
          </a:bodyPr>
          <a:lstStyle/>
          <a:p>
            <a:pPr>
              <a:buClr>
                <a:srgbClr val="FFFF00"/>
              </a:buClr>
            </a:pPr>
            <a:r>
              <a:rPr lang="en-US" dirty="0" smtClean="0">
                <a:solidFill>
                  <a:schemeClr val="bg1"/>
                </a:solidFill>
                <a:effectLst>
                  <a:outerShdw blurRad="50800" dist="38100" dir="2700000" algn="tl" rotWithShape="0">
                    <a:srgbClr val="000000">
                      <a:alpha val="43000"/>
                    </a:srgbClr>
                  </a:outerShdw>
                </a:effectLst>
              </a:rPr>
              <a:t>How had the false prophets done so in that time?</a:t>
            </a:r>
          </a:p>
          <a:p>
            <a:pPr lvl="1">
              <a:buClr>
                <a:srgbClr val="FFFF00"/>
              </a:buClr>
            </a:pPr>
            <a:r>
              <a:rPr lang="en-US" dirty="0" smtClean="0">
                <a:solidFill>
                  <a:schemeClr val="bg1"/>
                </a:solidFill>
                <a:effectLst>
                  <a:outerShdw blurRad="50800" dist="38100" dir="2700000" algn="tl" rotWithShape="0">
                    <a:srgbClr val="000000">
                      <a:alpha val="43000"/>
                    </a:srgbClr>
                  </a:outerShdw>
                </a:effectLst>
              </a:rPr>
              <a:t>“T</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hey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have seduced My people, saying, ‘Peace!</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 when there is</a:t>
            </a:r>
            <a:r>
              <a:rPr lang="en-US" dirty="0">
                <a:solidFill>
                  <a:schemeClr val="bg1"/>
                </a:solidFill>
                <a:effectLst>
                  <a:outerShdw blurRad="50800" dist="38100" dir="2700000" algn="tl" rotWithShape="0">
                    <a:srgbClr val="000000">
                      <a:alpha val="43000"/>
                    </a:srgbClr>
                  </a:outerShdw>
                </a:effectLst>
                <a:latin typeface="Times New Roman"/>
                <a:cs typeface="Times New Roman"/>
              </a:rPr>
              <a:t> no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peace”</a:t>
            </a:r>
          </a:p>
          <a:p>
            <a:pPr lvl="1">
              <a:buClr>
                <a:srgbClr val="FFFF00"/>
              </a:buClr>
            </a:pPr>
            <a:r>
              <a:rPr lang="en-US" dirty="0" smtClean="0">
                <a:solidFill>
                  <a:schemeClr val="bg1"/>
                </a:solidFill>
                <a:effectLst>
                  <a:outerShdw blurRad="50800" dist="38100" dir="2700000" algn="tl" rotWithShape="0">
                    <a:srgbClr val="000000">
                      <a:alpha val="43000"/>
                    </a:srgbClr>
                  </a:outerShdw>
                </a:effectLst>
              </a:rPr>
              <a:t>“</a:t>
            </a:r>
            <a:r>
              <a:rPr lang="en-US" dirty="0">
                <a:solidFill>
                  <a:schemeClr val="bg1"/>
                </a:solidFill>
                <a:effectLst>
                  <a:outerShdw blurRad="50800" dist="38100" dir="2700000" algn="tl" rotWithShape="0">
                    <a:srgbClr val="000000">
                      <a:alpha val="43000"/>
                    </a:srgbClr>
                  </a:outerShdw>
                </a:effectLst>
                <a:latin typeface="Times New Roman"/>
                <a:cs typeface="Times New Roman"/>
              </a:rPr>
              <a:t>Surely, when the wall has fallen, will it not be said to you, ‘Where is the mortar with which you plastered it?</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a:t>
            </a:r>
          </a:p>
          <a:p>
            <a:pPr lvl="1">
              <a:buClr>
                <a:srgbClr val="FFFF00"/>
              </a:buClr>
            </a:pPr>
            <a:r>
              <a:rPr lang="en-US" dirty="0" smtClean="0">
                <a:solidFill>
                  <a:schemeClr val="bg1"/>
                </a:solidFill>
                <a:effectLst>
                  <a:outerShdw blurRad="50800" dist="38100" dir="2700000" algn="tl" rotWithShape="0">
                    <a:srgbClr val="000000">
                      <a:alpha val="43000"/>
                    </a:srgbClr>
                  </a:outerShdw>
                </a:effectLst>
              </a:rPr>
              <a:t>“</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That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is, the prophets of Israel who prophesy concerning Jerusalem, and who see visions of peace for her when there is no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peace”</a:t>
            </a:r>
            <a:endParaRPr lang="en-US" dirty="0" smtClean="0">
              <a:solidFill>
                <a:schemeClr val="bg1"/>
              </a:solidFill>
              <a:effectLst>
                <a:outerShdw blurRad="50800" dist="38100" dir="2700000" algn="tl" rotWithShape="0">
                  <a:srgbClr val="000000">
                    <a:alpha val="43000"/>
                  </a:srgbClr>
                </a:outerShdw>
              </a:effectLst>
            </a:endParaRPr>
          </a:p>
          <a:p>
            <a:pPr>
              <a:buClr>
                <a:srgbClr val="FFFF00"/>
              </a:buClr>
            </a:pPr>
            <a:r>
              <a:rPr lang="en-US" dirty="0" smtClean="0">
                <a:solidFill>
                  <a:schemeClr val="bg1"/>
                </a:solidFill>
                <a:effectLst>
                  <a:outerShdw blurRad="50800" dist="38100" dir="2700000" algn="tl" rotWithShape="0">
                    <a:srgbClr val="000000">
                      <a:alpha val="43000"/>
                    </a:srgbClr>
                  </a:outerShdw>
                </a:effectLst>
              </a:rPr>
              <a:t>How false teachers do the same in principle today</a:t>
            </a:r>
          </a:p>
          <a:p>
            <a:pPr lvl="1">
              <a:buClr>
                <a:srgbClr val="66FFFF"/>
              </a:buClr>
              <a:buSzPct val="70000"/>
              <a:buFont typeface="Wingdings" charset="2"/>
              <a:buChar char="§"/>
            </a:pPr>
            <a:r>
              <a:rPr lang="en-US" b="1" i="1" dirty="0">
                <a:solidFill>
                  <a:srgbClr val="FFFF66"/>
                </a:solidFill>
                <a:effectLst>
                  <a:outerShdw blurRad="50800" dist="38100" dir="2700000" algn="tl" rotWithShape="0">
                    <a:srgbClr val="000000">
                      <a:alpha val="43000"/>
                    </a:srgbClr>
                  </a:outerShdw>
                </a:effectLst>
              </a:rPr>
              <a:t>2 Pet. 2:18-</a:t>
            </a:r>
            <a:r>
              <a:rPr lang="en-US" b="1" i="1" dirty="0" smtClean="0">
                <a:solidFill>
                  <a:srgbClr val="FFFF66"/>
                </a:solidFill>
                <a:effectLst>
                  <a:outerShdw blurRad="50800" dist="38100" dir="2700000" algn="tl" rotWithShape="0">
                    <a:srgbClr val="000000">
                      <a:alpha val="43000"/>
                    </a:srgbClr>
                  </a:outerShdw>
                </a:effectLst>
              </a:rPr>
              <a:t>20</a:t>
            </a:r>
            <a:r>
              <a:rPr lang="en-US" dirty="0" smtClean="0">
                <a:solidFill>
                  <a:schemeClr val="bg1"/>
                </a:solidFill>
                <a:effectLst>
                  <a:outerShdw blurRad="50800" dist="38100" dir="2700000" algn="tl" rotWithShape="0">
                    <a:srgbClr val="000000">
                      <a:alpha val="43000"/>
                    </a:srgbClr>
                  </a:outerShdw>
                </a:effectLst>
              </a:rPr>
              <a:t>  Promise liberty, but end is sin’s bondage</a:t>
            </a:r>
          </a:p>
          <a:p>
            <a:pPr lvl="1">
              <a:buClr>
                <a:srgbClr val="66FFFF"/>
              </a:buClr>
              <a:buSzPct val="70000"/>
              <a:buFont typeface="Wingdings" charset="2"/>
              <a:buChar char="§"/>
            </a:pPr>
            <a:r>
              <a:rPr lang="en-US" b="1" i="1" dirty="0" smtClean="0">
                <a:solidFill>
                  <a:srgbClr val="FFFF66"/>
                </a:solidFill>
                <a:effectLst>
                  <a:outerShdw blurRad="50800" dist="38100" dir="2700000" algn="tl" rotWithShape="0">
                    <a:srgbClr val="000000">
                      <a:alpha val="43000"/>
                    </a:srgbClr>
                  </a:outerShdw>
                </a:effectLst>
              </a:rPr>
              <a:t>1 Jn. 3:4-8</a:t>
            </a:r>
            <a:r>
              <a:rPr lang="en-US" dirty="0" smtClean="0">
                <a:solidFill>
                  <a:schemeClr val="bg1"/>
                </a:solidFill>
                <a:effectLst>
                  <a:outerShdw blurRad="50800" dist="38100" dir="2700000" algn="tl" rotWithShape="0">
                    <a:srgbClr val="000000">
                      <a:alpha val="43000"/>
                    </a:srgbClr>
                  </a:outerShdw>
                </a:effectLst>
              </a:rPr>
              <a:t>  Gnostics tried to teach sin was acceptable</a:t>
            </a:r>
          </a:p>
          <a:p>
            <a:pPr lvl="1">
              <a:buClr>
                <a:srgbClr val="66FFFF"/>
              </a:buClr>
              <a:buSzPct val="70000"/>
              <a:buFont typeface="Wingdings" charset="2"/>
              <a:buChar char="§"/>
            </a:pPr>
            <a:r>
              <a:rPr lang="en-US" b="1" i="1" dirty="0" smtClean="0">
                <a:solidFill>
                  <a:srgbClr val="FFFF66"/>
                </a:solidFill>
                <a:effectLst>
                  <a:outerShdw blurRad="50800" dist="38100" dir="2700000" algn="tl" rotWithShape="0">
                    <a:srgbClr val="000000">
                      <a:alpha val="43000"/>
                    </a:srgbClr>
                  </a:outerShdw>
                </a:effectLst>
              </a:rPr>
              <a:t>Rom. 16:17-18</a:t>
            </a:r>
            <a:r>
              <a:rPr lang="en-US" dirty="0" smtClean="0">
                <a:solidFill>
                  <a:schemeClr val="bg1"/>
                </a:solidFill>
                <a:effectLst>
                  <a:outerShdw blurRad="50800" dist="38100" dir="2700000" algn="tl" rotWithShape="0">
                    <a:srgbClr val="000000">
                      <a:alpha val="43000"/>
                    </a:srgbClr>
                  </a:outerShdw>
                </a:effectLst>
              </a:rPr>
              <a:t>  Must note &amp; avoid ones who deceive</a:t>
            </a:r>
            <a:endParaRPr lang="en-US" dirty="0">
              <a:solidFill>
                <a:schemeClr val="bg1"/>
              </a:solidFill>
              <a:effectLst>
                <a:outerShdw blurRad="50800" dist="38100" dir="2700000" algn="tl" rotWithShape="0">
                  <a:srgbClr val="000000">
                    <a:alpha val="43000"/>
                  </a:srgbClr>
                </a:outerShdw>
              </a:effectLst>
            </a:endParaRPr>
          </a:p>
          <a:p>
            <a:pPr lvl="1">
              <a:buClr>
                <a:srgbClr val="66FFFF"/>
              </a:buClr>
              <a:buSzPct val="70000"/>
              <a:buFont typeface="Wingdings" charset="2"/>
              <a:buChar char="§"/>
            </a:pPr>
            <a:endParaRPr lang="en-US" dirty="0" smtClean="0">
              <a:solidFill>
                <a:schemeClr val="bg1"/>
              </a:solidFill>
              <a:effectLst>
                <a:outerShdw blurRad="50800" dist="38100" dir="2700000" algn="tl" rotWithShape="0">
                  <a:srgbClr val="000000">
                    <a:alpha val="43000"/>
                  </a:srgbClr>
                </a:outerShdw>
              </a:effectLst>
            </a:endParaRPr>
          </a:p>
        </p:txBody>
      </p:sp>
    </p:spTree>
    <p:extLst>
      <p:ext uri="{BB962C8B-B14F-4D97-AF65-F5344CB8AC3E}">
        <p14:creationId xmlns:p14="http://schemas.microsoft.com/office/powerpoint/2010/main" val="171807142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Scale>
                                      <p:cBhvr>
                                        <p:cTn id="7" dur="1000" decel="50000" fill="hold">
                                          <p:stCondLst>
                                            <p:cond delay="0"/>
                                          </p:stCondLst>
                                        </p:cTn>
                                        <p:tgtEl>
                                          <p:spTgt spid="4">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4">
                                            <p:txEl>
                                              <p:pRg st="0" end="0"/>
                                            </p:txEl>
                                          </p:spTgt>
                                        </p:tgtEl>
                                        <p:attrNameLst>
                                          <p:attrName>ppt_x</p:attrName>
                                          <p:attrName>ppt_y</p:attrName>
                                        </p:attrNameLst>
                                      </p:cBhvr>
                                    </p:animMotion>
                                    <p:animEffect transition="in" filter="fade">
                                      <p:cBhvr>
                                        <p:cTn id="9" dur="1000"/>
                                        <p:tgtEl>
                                          <p:spTgt spid="4">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Scale>
                                      <p:cBhvr>
                                        <p:cTn id="14" dur="1000" decel="50000" fill="hold">
                                          <p:stCondLst>
                                            <p:cond delay="0"/>
                                          </p:stCondLst>
                                        </p:cTn>
                                        <p:tgtEl>
                                          <p:spTgt spid="4">
                                            <p:txEl>
                                              <p:pRg st="1" end="1"/>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5" dur="1000" decel="50000" fill="hold">
                                          <p:stCondLst>
                                            <p:cond delay="0"/>
                                          </p:stCondLst>
                                        </p:cTn>
                                        <p:tgtEl>
                                          <p:spTgt spid="4">
                                            <p:txEl>
                                              <p:pRg st="1" end="1"/>
                                            </p:txEl>
                                          </p:spTgt>
                                        </p:tgtEl>
                                        <p:attrNameLst>
                                          <p:attrName>ppt_x</p:attrName>
                                          <p:attrName>ppt_y</p:attrName>
                                        </p:attrNameLst>
                                      </p:cBhvr>
                                    </p:animMotion>
                                    <p:animEffect transition="in" filter="fade">
                                      <p:cBhvr>
                                        <p:cTn id="16" dur="1000"/>
                                        <p:tgtEl>
                                          <p:spTgt spid="4">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Scale>
                                      <p:cBhvr>
                                        <p:cTn id="21" dur="1000" decel="50000" fill="hold">
                                          <p:stCondLst>
                                            <p:cond delay="0"/>
                                          </p:stCondLst>
                                        </p:cTn>
                                        <p:tgtEl>
                                          <p:spTgt spid="4">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2" dur="1000" decel="50000" fill="hold">
                                          <p:stCondLst>
                                            <p:cond delay="0"/>
                                          </p:stCondLst>
                                        </p:cTn>
                                        <p:tgtEl>
                                          <p:spTgt spid="4">
                                            <p:txEl>
                                              <p:pRg st="2" end="2"/>
                                            </p:txEl>
                                          </p:spTgt>
                                        </p:tgtEl>
                                        <p:attrNameLst>
                                          <p:attrName>ppt_x</p:attrName>
                                          <p:attrName>ppt_y</p:attrName>
                                        </p:attrNameLst>
                                      </p:cBhvr>
                                    </p:animMotion>
                                    <p:animEffect transition="in" filter="fade">
                                      <p:cBhvr>
                                        <p:cTn id="23" dur="1000"/>
                                        <p:tgtEl>
                                          <p:spTgt spid="4">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2" presetClass="entr" presetSubtype="0" fill="hold" grpId="0" nodeType="clickEffect">
                                  <p:stCondLst>
                                    <p:cond delay="0"/>
                                  </p:stCondLst>
                                  <p:childTnLst>
                                    <p:set>
                                      <p:cBhvr>
                                        <p:cTn id="27" dur="1" fill="hold">
                                          <p:stCondLst>
                                            <p:cond delay="0"/>
                                          </p:stCondLst>
                                        </p:cTn>
                                        <p:tgtEl>
                                          <p:spTgt spid="4">
                                            <p:txEl>
                                              <p:pRg st="3" end="3"/>
                                            </p:txEl>
                                          </p:spTgt>
                                        </p:tgtEl>
                                        <p:attrNameLst>
                                          <p:attrName>style.visibility</p:attrName>
                                        </p:attrNameLst>
                                      </p:cBhvr>
                                      <p:to>
                                        <p:strVal val="visible"/>
                                      </p:to>
                                    </p:set>
                                    <p:animScale>
                                      <p:cBhvr>
                                        <p:cTn id="28" dur="1000" decel="50000" fill="hold">
                                          <p:stCondLst>
                                            <p:cond delay="0"/>
                                          </p:stCondLst>
                                        </p:cTn>
                                        <p:tgtEl>
                                          <p:spTgt spid="4">
                                            <p:txEl>
                                              <p:pRg st="3" end="3"/>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29" dur="1000" decel="50000" fill="hold">
                                          <p:stCondLst>
                                            <p:cond delay="0"/>
                                          </p:stCondLst>
                                        </p:cTn>
                                        <p:tgtEl>
                                          <p:spTgt spid="4">
                                            <p:txEl>
                                              <p:pRg st="3" end="3"/>
                                            </p:txEl>
                                          </p:spTgt>
                                        </p:tgtEl>
                                        <p:attrNameLst>
                                          <p:attrName>ppt_x</p:attrName>
                                          <p:attrName>ppt_y</p:attrName>
                                        </p:attrNameLst>
                                      </p:cBhvr>
                                    </p:animMotion>
                                    <p:animEffect transition="in" filter="fade">
                                      <p:cBhvr>
                                        <p:cTn id="30" dur="1000"/>
                                        <p:tgtEl>
                                          <p:spTgt spid="4">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2" presetClass="entr" presetSubtype="0" fill="hold" grpId="0" nodeType="click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animScale>
                                      <p:cBhvr>
                                        <p:cTn id="35" dur="1000" decel="50000" fill="hold">
                                          <p:stCondLst>
                                            <p:cond delay="0"/>
                                          </p:stCondLst>
                                        </p:cTn>
                                        <p:tgtEl>
                                          <p:spTgt spid="4">
                                            <p:txEl>
                                              <p:pRg st="4" end="4"/>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36" dur="1000" decel="50000" fill="hold">
                                          <p:stCondLst>
                                            <p:cond delay="0"/>
                                          </p:stCondLst>
                                        </p:cTn>
                                        <p:tgtEl>
                                          <p:spTgt spid="4">
                                            <p:txEl>
                                              <p:pRg st="4" end="4"/>
                                            </p:txEl>
                                          </p:spTgt>
                                        </p:tgtEl>
                                        <p:attrNameLst>
                                          <p:attrName>ppt_x</p:attrName>
                                          <p:attrName>ppt_y</p:attrName>
                                        </p:attrNameLst>
                                      </p:cBhvr>
                                    </p:animMotion>
                                    <p:animEffect transition="in" filter="fade">
                                      <p:cBhvr>
                                        <p:cTn id="37" dur="1000"/>
                                        <p:tgtEl>
                                          <p:spTgt spid="4">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2" presetClass="entr" presetSubtype="0" fill="hold" grpId="0" nodeType="clickEffect">
                                  <p:stCondLst>
                                    <p:cond delay="0"/>
                                  </p:stCondLst>
                                  <p:childTnLst>
                                    <p:set>
                                      <p:cBhvr>
                                        <p:cTn id="41" dur="1" fill="hold">
                                          <p:stCondLst>
                                            <p:cond delay="0"/>
                                          </p:stCondLst>
                                        </p:cTn>
                                        <p:tgtEl>
                                          <p:spTgt spid="4">
                                            <p:txEl>
                                              <p:pRg st="5" end="5"/>
                                            </p:txEl>
                                          </p:spTgt>
                                        </p:tgtEl>
                                        <p:attrNameLst>
                                          <p:attrName>style.visibility</p:attrName>
                                        </p:attrNameLst>
                                      </p:cBhvr>
                                      <p:to>
                                        <p:strVal val="visible"/>
                                      </p:to>
                                    </p:set>
                                    <p:animScale>
                                      <p:cBhvr>
                                        <p:cTn id="42" dur="1000" decel="50000" fill="hold">
                                          <p:stCondLst>
                                            <p:cond delay="0"/>
                                          </p:stCondLst>
                                        </p:cTn>
                                        <p:tgtEl>
                                          <p:spTgt spid="4">
                                            <p:txEl>
                                              <p:pRg st="5" end="5"/>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43" dur="1000" decel="50000" fill="hold">
                                          <p:stCondLst>
                                            <p:cond delay="0"/>
                                          </p:stCondLst>
                                        </p:cTn>
                                        <p:tgtEl>
                                          <p:spTgt spid="4">
                                            <p:txEl>
                                              <p:pRg st="5" end="5"/>
                                            </p:txEl>
                                          </p:spTgt>
                                        </p:tgtEl>
                                        <p:attrNameLst>
                                          <p:attrName>ppt_x</p:attrName>
                                          <p:attrName>ppt_y</p:attrName>
                                        </p:attrNameLst>
                                      </p:cBhvr>
                                    </p:animMotion>
                                    <p:animEffect transition="in" filter="fade">
                                      <p:cBhvr>
                                        <p:cTn id="44" dur="1000"/>
                                        <p:tgtEl>
                                          <p:spTgt spid="4">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2" presetClass="entr" presetSubtype="0" fill="hold" grpId="0" nodeType="clickEffect">
                                  <p:stCondLst>
                                    <p:cond delay="0"/>
                                  </p:stCondLst>
                                  <p:childTnLst>
                                    <p:set>
                                      <p:cBhvr>
                                        <p:cTn id="48" dur="1" fill="hold">
                                          <p:stCondLst>
                                            <p:cond delay="0"/>
                                          </p:stCondLst>
                                        </p:cTn>
                                        <p:tgtEl>
                                          <p:spTgt spid="4">
                                            <p:txEl>
                                              <p:pRg st="6" end="6"/>
                                            </p:txEl>
                                          </p:spTgt>
                                        </p:tgtEl>
                                        <p:attrNameLst>
                                          <p:attrName>style.visibility</p:attrName>
                                        </p:attrNameLst>
                                      </p:cBhvr>
                                      <p:to>
                                        <p:strVal val="visible"/>
                                      </p:to>
                                    </p:set>
                                    <p:animScale>
                                      <p:cBhvr>
                                        <p:cTn id="49" dur="1000" decel="50000" fill="hold">
                                          <p:stCondLst>
                                            <p:cond delay="0"/>
                                          </p:stCondLst>
                                        </p:cTn>
                                        <p:tgtEl>
                                          <p:spTgt spid="4">
                                            <p:txEl>
                                              <p:pRg st="6" end="6"/>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0" dur="1000" decel="50000" fill="hold">
                                          <p:stCondLst>
                                            <p:cond delay="0"/>
                                          </p:stCondLst>
                                        </p:cTn>
                                        <p:tgtEl>
                                          <p:spTgt spid="4">
                                            <p:txEl>
                                              <p:pRg st="6" end="6"/>
                                            </p:txEl>
                                          </p:spTgt>
                                        </p:tgtEl>
                                        <p:attrNameLst>
                                          <p:attrName>ppt_x</p:attrName>
                                          <p:attrName>ppt_y</p:attrName>
                                        </p:attrNameLst>
                                      </p:cBhvr>
                                    </p:animMotion>
                                    <p:animEffect transition="in" filter="fade">
                                      <p:cBhvr>
                                        <p:cTn id="51" dur="1000"/>
                                        <p:tgtEl>
                                          <p:spTgt spid="4">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2" presetClass="entr" presetSubtype="0" fill="hold" grpId="0" nodeType="clickEffect">
                                  <p:stCondLst>
                                    <p:cond delay="0"/>
                                  </p:stCondLst>
                                  <p:childTnLst>
                                    <p:set>
                                      <p:cBhvr>
                                        <p:cTn id="55" dur="1" fill="hold">
                                          <p:stCondLst>
                                            <p:cond delay="0"/>
                                          </p:stCondLst>
                                        </p:cTn>
                                        <p:tgtEl>
                                          <p:spTgt spid="4">
                                            <p:txEl>
                                              <p:pRg st="7" end="7"/>
                                            </p:txEl>
                                          </p:spTgt>
                                        </p:tgtEl>
                                        <p:attrNameLst>
                                          <p:attrName>style.visibility</p:attrName>
                                        </p:attrNameLst>
                                      </p:cBhvr>
                                      <p:to>
                                        <p:strVal val="visible"/>
                                      </p:to>
                                    </p:set>
                                    <p:animScale>
                                      <p:cBhvr>
                                        <p:cTn id="56" dur="1000" decel="50000" fill="hold">
                                          <p:stCondLst>
                                            <p:cond delay="0"/>
                                          </p:stCondLst>
                                        </p:cTn>
                                        <p:tgtEl>
                                          <p:spTgt spid="4">
                                            <p:txEl>
                                              <p:pRg st="7" end="7"/>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57" dur="1000" decel="50000" fill="hold">
                                          <p:stCondLst>
                                            <p:cond delay="0"/>
                                          </p:stCondLst>
                                        </p:cTn>
                                        <p:tgtEl>
                                          <p:spTgt spid="4">
                                            <p:txEl>
                                              <p:pRg st="7" end="7"/>
                                            </p:txEl>
                                          </p:spTgt>
                                        </p:tgtEl>
                                        <p:attrNameLst>
                                          <p:attrName>ppt_x</p:attrName>
                                          <p:attrName>ppt_y</p:attrName>
                                        </p:attrNameLst>
                                      </p:cBhvr>
                                    </p:animMotion>
                                    <p:animEffect transition="in" filter="fade">
                                      <p:cBhvr>
                                        <p:cTn id="58" dur="1000"/>
                                        <p:tgtEl>
                                          <p:spTgt spid="4">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normAutofit fontScale="90000"/>
          </a:bodyPr>
          <a:lstStyle/>
          <a:p>
            <a:r>
              <a:rPr lang="en-US" b="1" dirty="0" smtClean="0">
                <a:solidFill>
                  <a:srgbClr val="FFFF00"/>
                </a:solidFill>
                <a:effectLst>
                  <a:outerShdw blurRad="50800" dist="38100" dir="2700000" algn="tl" rotWithShape="0">
                    <a:srgbClr val="000000">
                      <a:alpha val="43000"/>
                    </a:srgbClr>
                  </a:outerShdw>
                </a:effectLst>
              </a:rPr>
              <a:t>Ezekiel 13:17-23</a:t>
            </a:r>
            <a:endParaRPr lang="en-US" b="1" dirty="0">
              <a:solidFill>
                <a:srgbClr val="FFFF00"/>
              </a:solidFill>
              <a:effectLst>
                <a:outerShdw blurRad="50800" dist="38100" dir="2700000" algn="tl" rotWithShape="0">
                  <a:srgbClr val="000000">
                    <a:alpha val="43000"/>
                  </a:srgbClr>
                </a:outerShdw>
              </a:effectLst>
            </a:endParaRPr>
          </a:p>
        </p:txBody>
      </p:sp>
      <p:sp>
        <p:nvSpPr>
          <p:cNvPr id="4" name="TextBox 3"/>
          <p:cNvSpPr txBox="1"/>
          <p:nvPr/>
        </p:nvSpPr>
        <p:spPr>
          <a:xfrm>
            <a:off x="0" y="533400"/>
            <a:ext cx="9144000" cy="6414062"/>
          </a:xfrm>
          <a:prstGeom prst="rect">
            <a:avLst/>
          </a:prstGeom>
          <a:noFill/>
        </p:spPr>
        <p:txBody>
          <a:bodyPr wrap="square" rtlCol="0">
            <a:spAutoFit/>
          </a:bodyPr>
          <a:lstStyle/>
          <a:p>
            <a:pPr>
              <a:lnSpc>
                <a:spcPct val="90000"/>
              </a:lnSpc>
            </a:pP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17 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“Likewise, son of man, set your face against the daughters of your people, who prophesy out of their own heart; prophesy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against them, </a:t>
            </a:r>
            <a:r>
              <a:rPr lang="en-US" sz="2400" b="1" baseline="30000" dirty="0" smtClean="0">
                <a:solidFill>
                  <a:schemeClr val="bg1"/>
                </a:solidFill>
                <a:effectLst>
                  <a:outerShdw blurRad="50800" dist="38100" dir="2700000" algn="tl" rotWithShape="0">
                    <a:srgbClr val="000000">
                      <a:alpha val="43000"/>
                    </a:srgbClr>
                  </a:outerShdw>
                </a:effectLst>
                <a:latin typeface="Times New Roman"/>
                <a:cs typeface="Times New Roman"/>
              </a:rPr>
              <a:t>18</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and say, ‘Thus says the Lord God: “Woe to the women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who sew magic charms on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their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sleeves and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make veils for the heads of people of every height to hunt souls! Will you hunt the souls of My people, and keep yourselves alive?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19 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And will you profane Me among My people for handfuls of barley and for pieces of bread, killing people who should not die, and keeping people alive who should not live, by your lying to My people who listen to lies?”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20 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Therefore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thus says the Lord God: “Behold, I am against your magic charms by which you hunt souls there like birds. I will tear them from your arms, and let the souls go, the souls you hunt like birds.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21 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I will also tear off your veils and deliver My people out of your hand, and they shall no longer be as prey in your hand. Then you shall know that I am the Lord.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22 </a:t>
            </a:r>
            <a:r>
              <a:rPr lang="en-US" sz="2400" dirty="0" smtClean="0">
                <a:solidFill>
                  <a:schemeClr val="bg1"/>
                </a:solidFill>
                <a:effectLst>
                  <a:outerShdw blurRad="50800" dist="38100" dir="2700000" algn="tl" rotWithShape="0">
                    <a:srgbClr val="000000">
                      <a:alpha val="43000"/>
                    </a:srgbClr>
                  </a:outerShdw>
                </a:effectLst>
                <a:latin typeface="Times New Roman"/>
                <a:cs typeface="Times New Roman"/>
              </a:rPr>
              <a:t>Because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with lies you have made the heart of the righteous sad, whom I have not made sad; and you have strengthened the hands of the wicked, so that he does not turn from his wicked way to save his life. </a:t>
            </a:r>
            <a:r>
              <a:rPr lang="en-US" sz="2400" b="1" baseline="30000" dirty="0">
                <a:solidFill>
                  <a:schemeClr val="bg1"/>
                </a:solidFill>
                <a:effectLst>
                  <a:outerShdw blurRad="50800" dist="38100" dir="2700000" algn="tl" rotWithShape="0">
                    <a:srgbClr val="000000">
                      <a:alpha val="43000"/>
                    </a:srgbClr>
                  </a:outerShdw>
                </a:effectLst>
                <a:latin typeface="Times New Roman"/>
                <a:cs typeface="Times New Roman"/>
              </a:rPr>
              <a:t>23 </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Therefore you shall no longer envision futility nor practice divination; for I will deliver My people out of your hand, and you shall know that I am the Lord.”’”</a:t>
            </a:r>
            <a:r>
              <a:rPr lang="en-US" sz="2400" dirty="0">
                <a:solidFill>
                  <a:schemeClr val="bg1"/>
                </a:solidFill>
                <a:effectLst>
                  <a:outerShdw blurRad="50800" dist="38100" dir="2700000" algn="tl" rotWithShape="0">
                    <a:srgbClr val="000000">
                      <a:alpha val="43000"/>
                    </a:srgbClr>
                  </a:outerShdw>
                </a:effectLst>
                <a:latin typeface="Times New Roman"/>
                <a:cs typeface="Times New Roman"/>
              </a:rPr>
              <a:t> </a:t>
            </a:r>
            <a:endParaRPr lang="en-US" sz="2400" dirty="0">
              <a:solidFill>
                <a:schemeClr val="bg1"/>
              </a:solidFill>
              <a:effectLst>
                <a:outerShdw blurRad="50800" dist="38100" dir="2700000" algn="tl" rotWithShape="0">
                  <a:srgbClr val="000000">
                    <a:alpha val="43000"/>
                  </a:srgbClr>
                </a:outerShdw>
              </a:effectLst>
              <a:latin typeface="Times New Roman"/>
              <a:cs typeface="Times New Roman"/>
            </a:endParaRPr>
          </a:p>
        </p:txBody>
      </p:sp>
    </p:spTree>
    <p:extLst>
      <p:ext uri="{BB962C8B-B14F-4D97-AF65-F5344CB8AC3E}">
        <p14:creationId xmlns:p14="http://schemas.microsoft.com/office/powerpoint/2010/main" val="348174949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0"/>
            <a:ext cx="9144000" cy="1417638"/>
          </a:xfrm>
        </p:spPr>
        <p:txBody>
          <a:bodyPr>
            <a:noAutofit/>
          </a:bodyPr>
          <a:lstStyle/>
          <a:p>
            <a:pPr>
              <a:lnSpc>
                <a:spcPct val="90000"/>
              </a:lnSpc>
            </a:pPr>
            <a:r>
              <a:rPr lang="en-US" b="1" dirty="0" smtClean="0">
                <a:solidFill>
                  <a:srgbClr val="FFFF00"/>
                </a:solidFill>
                <a:effectLst>
                  <a:outerShdw blurRad="50800" dist="38100" dir="2700000" algn="tl" rotWithShape="0">
                    <a:srgbClr val="000000">
                      <a:alpha val="43000"/>
                    </a:srgbClr>
                  </a:outerShdw>
                </a:effectLst>
              </a:rPr>
              <a:t>Hunting Souls of God’s People by False Religious Practices</a:t>
            </a:r>
            <a:endParaRPr lang="en-US" b="1" dirty="0">
              <a:solidFill>
                <a:srgbClr val="FFFF00"/>
              </a:solidFill>
              <a:effectLst>
                <a:outerShdw blurRad="50800" dist="38100" dir="2700000" algn="tl" rotWithShape="0">
                  <a:srgbClr val="000000">
                    <a:alpha val="43000"/>
                  </a:srgbClr>
                </a:outerShdw>
              </a:effectLst>
            </a:endParaRPr>
          </a:p>
        </p:txBody>
      </p:sp>
      <p:sp>
        <p:nvSpPr>
          <p:cNvPr id="4" name="Content Placeholder 3"/>
          <p:cNvSpPr>
            <a:spLocks noGrp="1"/>
          </p:cNvSpPr>
          <p:nvPr>
            <p:ph idx="1"/>
          </p:nvPr>
        </p:nvSpPr>
        <p:spPr>
          <a:xfrm>
            <a:off x="152400" y="1371600"/>
            <a:ext cx="8991600" cy="5486400"/>
          </a:xfrm>
        </p:spPr>
        <p:txBody>
          <a:bodyPr>
            <a:normAutofit lnSpcReduction="10000"/>
          </a:bodyPr>
          <a:lstStyle/>
          <a:p>
            <a:pPr>
              <a:lnSpc>
                <a:spcPct val="107000"/>
              </a:lnSpc>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rPr>
              <a:t>How had the false prophets done so in that time?</a:t>
            </a:r>
          </a:p>
          <a:p>
            <a:pPr lvl="1">
              <a:lnSpc>
                <a:spcPct val="107000"/>
              </a:lnSpc>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“Killing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people who should not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die…”</a:t>
            </a:r>
          </a:p>
          <a:p>
            <a:pPr lvl="1">
              <a:lnSpc>
                <a:spcPct val="107000"/>
              </a:lnSpc>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“And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keeping people alive who should not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live…”</a:t>
            </a:r>
          </a:p>
          <a:p>
            <a:pPr lvl="1">
              <a:lnSpc>
                <a:spcPct val="107000"/>
              </a:lnSpc>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“By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your lying to My people who listen to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lies”</a:t>
            </a:r>
          </a:p>
          <a:p>
            <a:pPr lvl="1">
              <a:lnSpc>
                <a:spcPct val="107000"/>
              </a:lnSpc>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rPr>
              <a:t>“Y</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ou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have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made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the heart of the righteous sad, whom I have not made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sad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and you have strengthened the hands of the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wicked, </a:t>
            </a:r>
            <a:r>
              <a:rPr lang="en-US" dirty="0">
                <a:solidFill>
                  <a:schemeClr val="bg1"/>
                </a:solidFill>
                <a:effectLst>
                  <a:outerShdw blurRad="50800" dist="38100" dir="2700000" algn="tl" rotWithShape="0">
                    <a:srgbClr val="000000">
                      <a:alpha val="43000"/>
                    </a:srgbClr>
                  </a:outerShdw>
                </a:effectLst>
                <a:latin typeface="Times New Roman"/>
                <a:cs typeface="Times New Roman"/>
              </a:rPr>
              <a:t>so that he does not </a:t>
            </a:r>
            <a:r>
              <a:rPr lang="en-US" dirty="0" smtClean="0">
                <a:solidFill>
                  <a:schemeClr val="bg1"/>
                </a:solidFill>
                <a:effectLst>
                  <a:outerShdw blurRad="50800" dist="38100" dir="2700000" algn="tl" rotWithShape="0">
                    <a:srgbClr val="000000">
                      <a:alpha val="43000"/>
                    </a:srgbClr>
                  </a:outerShdw>
                </a:effectLst>
                <a:latin typeface="Times New Roman"/>
                <a:cs typeface="Times New Roman"/>
              </a:rPr>
              <a:t>turn from…”</a:t>
            </a:r>
            <a:endParaRPr lang="en-US" dirty="0" smtClean="0">
              <a:solidFill>
                <a:schemeClr val="bg1"/>
              </a:solidFill>
              <a:effectLst>
                <a:outerShdw blurRad="50800" dist="38100" dir="2700000" algn="tl" rotWithShape="0">
                  <a:srgbClr val="000000">
                    <a:alpha val="43000"/>
                  </a:srgbClr>
                </a:outerShdw>
              </a:effectLst>
            </a:endParaRPr>
          </a:p>
          <a:p>
            <a:pPr>
              <a:lnSpc>
                <a:spcPct val="107000"/>
              </a:lnSpc>
              <a:spcBef>
                <a:spcPts val="0"/>
              </a:spcBef>
              <a:spcAft>
                <a:spcPts val="600"/>
              </a:spcAft>
              <a:buClr>
                <a:srgbClr val="FFFF00"/>
              </a:buClr>
            </a:pPr>
            <a:r>
              <a:rPr lang="en-US" dirty="0" smtClean="0">
                <a:solidFill>
                  <a:schemeClr val="bg1"/>
                </a:solidFill>
                <a:effectLst>
                  <a:outerShdw blurRad="50800" dist="38100" dir="2700000" algn="tl" rotWithShape="0">
                    <a:srgbClr val="000000">
                      <a:alpha val="43000"/>
                    </a:srgbClr>
                  </a:outerShdw>
                </a:effectLst>
              </a:rPr>
              <a:t>How false teachers do the same in principle today</a:t>
            </a:r>
          </a:p>
          <a:p>
            <a:pPr lvl="1">
              <a:lnSpc>
                <a:spcPct val="107000"/>
              </a:lnSpc>
              <a:spcBef>
                <a:spcPts val="0"/>
              </a:spcBef>
              <a:spcAft>
                <a:spcPts val="600"/>
              </a:spcAft>
              <a:buClr>
                <a:srgbClr val="66FFFF"/>
              </a:buClr>
              <a:buSzPct val="70000"/>
              <a:buFont typeface="Wingdings" charset="2"/>
              <a:buChar char="§"/>
            </a:pPr>
            <a:r>
              <a:rPr lang="en-US" b="1" i="1" dirty="0" smtClean="0">
                <a:solidFill>
                  <a:srgbClr val="FFFF66"/>
                </a:solidFill>
                <a:effectLst>
                  <a:outerShdw blurRad="50800" dist="38100" dir="2700000" algn="tl" rotWithShape="0">
                    <a:srgbClr val="000000">
                      <a:alpha val="43000"/>
                    </a:srgbClr>
                  </a:outerShdw>
                </a:effectLst>
              </a:rPr>
              <a:t>Col. 2:4-7</a:t>
            </a:r>
            <a:r>
              <a:rPr lang="en-US" dirty="0" smtClean="0">
                <a:solidFill>
                  <a:schemeClr val="bg1"/>
                </a:solidFill>
                <a:effectLst>
                  <a:outerShdw blurRad="50800" dist="38100" dir="2700000" algn="tl" rotWithShape="0">
                    <a:srgbClr val="000000">
                      <a:alpha val="43000"/>
                    </a:srgbClr>
                  </a:outerShdw>
                </a:effectLst>
              </a:rPr>
              <a:t>  Through philosophy &amp; tradition of men</a:t>
            </a:r>
          </a:p>
          <a:p>
            <a:pPr lvl="1">
              <a:lnSpc>
                <a:spcPct val="107000"/>
              </a:lnSpc>
              <a:spcBef>
                <a:spcPts val="0"/>
              </a:spcBef>
              <a:spcAft>
                <a:spcPts val="600"/>
              </a:spcAft>
              <a:buClr>
                <a:srgbClr val="66FFFF"/>
              </a:buClr>
              <a:buSzPct val="70000"/>
              <a:buFont typeface="Wingdings" charset="2"/>
              <a:buChar char="§"/>
            </a:pPr>
            <a:r>
              <a:rPr lang="en-US" b="1" i="1" dirty="0" smtClean="0">
                <a:solidFill>
                  <a:srgbClr val="FFFF66"/>
                </a:solidFill>
                <a:effectLst>
                  <a:outerShdw blurRad="50800" dist="38100" dir="2700000" algn="tl" rotWithShape="0">
                    <a:srgbClr val="000000">
                      <a:alpha val="43000"/>
                    </a:srgbClr>
                  </a:outerShdw>
                </a:effectLst>
              </a:rPr>
              <a:t>Gal. 1:6-9</a:t>
            </a:r>
            <a:r>
              <a:rPr lang="en-US" dirty="0" smtClean="0">
                <a:solidFill>
                  <a:schemeClr val="bg1"/>
                </a:solidFill>
                <a:effectLst>
                  <a:outerShdw blurRad="50800" dist="38100" dir="2700000" algn="tl" rotWithShape="0">
                    <a:srgbClr val="000000">
                      <a:alpha val="43000"/>
                    </a:srgbClr>
                  </a:outerShdw>
                </a:effectLst>
              </a:rPr>
              <a:t>  Often done by teaching substitute standard</a:t>
            </a:r>
          </a:p>
          <a:p>
            <a:pPr lvl="1">
              <a:lnSpc>
                <a:spcPct val="107000"/>
              </a:lnSpc>
              <a:spcBef>
                <a:spcPts val="0"/>
              </a:spcBef>
              <a:spcAft>
                <a:spcPts val="600"/>
              </a:spcAft>
              <a:buClr>
                <a:srgbClr val="66FFFF"/>
              </a:buClr>
              <a:buSzPct val="70000"/>
              <a:buFont typeface="Wingdings" charset="2"/>
              <a:buChar char="§"/>
            </a:pPr>
            <a:r>
              <a:rPr lang="en-US" b="1" i="1" dirty="0" smtClean="0">
                <a:solidFill>
                  <a:srgbClr val="FFFF66"/>
                </a:solidFill>
                <a:effectLst>
                  <a:outerShdw blurRad="50800" dist="38100" dir="2700000" algn="tl" rotWithShape="0">
                    <a:srgbClr val="000000">
                      <a:alpha val="43000"/>
                    </a:srgbClr>
                  </a:outerShdw>
                </a:effectLst>
              </a:rPr>
              <a:t>2 Jn. 9-11</a:t>
            </a:r>
            <a:r>
              <a:rPr lang="en-US" dirty="0" smtClean="0">
                <a:solidFill>
                  <a:schemeClr val="bg1"/>
                </a:solidFill>
                <a:effectLst>
                  <a:outerShdw blurRad="50800" dist="38100" dir="2700000" algn="tl" rotWithShape="0">
                    <a:srgbClr val="000000">
                      <a:alpha val="43000"/>
                    </a:srgbClr>
                  </a:outerShdw>
                </a:effectLst>
              </a:rPr>
              <a:t>  </a:t>
            </a:r>
            <a:r>
              <a:rPr lang="en-US" dirty="0">
                <a:solidFill>
                  <a:schemeClr val="bg1"/>
                </a:solidFill>
                <a:effectLst>
                  <a:outerShdw blurRad="50800" dist="38100" dir="2700000" algn="tl" rotWithShape="0">
                    <a:srgbClr val="000000">
                      <a:alpha val="43000"/>
                    </a:srgbClr>
                  </a:outerShdw>
                </a:effectLst>
              </a:rPr>
              <a:t>R</a:t>
            </a:r>
            <a:r>
              <a:rPr lang="en-US" dirty="0" smtClean="0">
                <a:solidFill>
                  <a:schemeClr val="bg1"/>
                </a:solidFill>
                <a:effectLst>
                  <a:outerShdw blurRad="50800" dist="38100" dir="2700000" algn="tl" rotWithShape="0">
                    <a:srgbClr val="000000">
                      <a:alpha val="43000"/>
                    </a:srgbClr>
                  </a:outerShdw>
                </a:effectLst>
              </a:rPr>
              <a:t>eject those not bringing doctrine of Christ</a:t>
            </a:r>
            <a:endParaRPr lang="en-US" dirty="0" smtClean="0">
              <a:solidFill>
                <a:schemeClr val="bg1"/>
              </a:solidFill>
              <a:effectLst>
                <a:outerShdw blurRad="50800" dist="38100" dir="2700000" algn="tl" rotWithShape="0">
                  <a:srgbClr val="000000">
                    <a:alpha val="43000"/>
                  </a:srgbClr>
                </a:outerShdw>
              </a:effectLst>
            </a:endParaRPr>
          </a:p>
        </p:txBody>
      </p:sp>
    </p:spTree>
    <p:extLst>
      <p:ext uri="{BB962C8B-B14F-4D97-AF65-F5344CB8AC3E}">
        <p14:creationId xmlns:p14="http://schemas.microsoft.com/office/powerpoint/2010/main" val="171821895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 calcmode="lin" valueType="num">
                                      <p:cBhvr>
                                        <p:cTn id="7" dur="500" fill="hold"/>
                                        <p:tgtEl>
                                          <p:spTgt spid="4">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4">
                                            <p:txEl>
                                              <p:pRg st="0" end="0"/>
                                            </p:txEl>
                                          </p:spTgt>
                                        </p:tgtEl>
                                        <p:attrNameLst>
                                          <p:attrName>ppt_h</p:attrName>
                                        </p:attrNameLst>
                                      </p:cBhvr>
                                      <p:tavLst>
                                        <p:tav tm="0">
                                          <p:val>
                                            <p:fltVal val="0"/>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23" presetClass="entr" presetSubtype="16" fill="hold" grpId="0" nodeType="click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anim calcmode="lin" valueType="num">
                                      <p:cBhvr>
                                        <p:cTn id="13" dur="500" fill="hold"/>
                                        <p:tgtEl>
                                          <p:spTgt spid="4">
                                            <p:txEl>
                                              <p:pRg st="1" end="1"/>
                                            </p:txEl>
                                          </p:spTgt>
                                        </p:tgtEl>
                                        <p:attrNameLst>
                                          <p:attrName>ppt_w</p:attrName>
                                        </p:attrNameLst>
                                      </p:cBhvr>
                                      <p:tavLst>
                                        <p:tav tm="0">
                                          <p:val>
                                            <p:fltVal val="0"/>
                                          </p:val>
                                        </p:tav>
                                        <p:tav tm="100000">
                                          <p:val>
                                            <p:strVal val="#ppt_w"/>
                                          </p:val>
                                        </p:tav>
                                      </p:tavLst>
                                    </p:anim>
                                    <p:anim calcmode="lin" valueType="num">
                                      <p:cBhvr>
                                        <p:cTn id="14" dur="500" fill="hold"/>
                                        <p:tgtEl>
                                          <p:spTgt spid="4">
                                            <p:txEl>
                                              <p:pRg st="1" end="1"/>
                                            </p:txEl>
                                          </p:spTgt>
                                        </p:tgtEl>
                                        <p:attrNameLst>
                                          <p:attrName>ppt_h</p:attrName>
                                        </p:attrNameLst>
                                      </p:cBhvr>
                                      <p:tavLst>
                                        <p:tav tm="0">
                                          <p:val>
                                            <p:fltVal val="0"/>
                                          </p:val>
                                        </p:tav>
                                        <p:tav tm="100000">
                                          <p:val>
                                            <p:strVal val="#ppt_h"/>
                                          </p:val>
                                        </p:tav>
                                      </p:tavLst>
                                    </p:anim>
                                  </p:childTnLst>
                                </p:cTn>
                              </p:par>
                            </p:childTnLst>
                          </p:cTn>
                        </p:par>
                      </p:childTnLst>
                    </p:cTn>
                  </p:par>
                  <p:par>
                    <p:cTn id="15" fill="hold">
                      <p:stCondLst>
                        <p:cond delay="indefinite"/>
                      </p:stCondLst>
                      <p:childTnLst>
                        <p:par>
                          <p:cTn id="16" fill="hold">
                            <p:stCondLst>
                              <p:cond delay="0"/>
                            </p:stCondLst>
                            <p:childTnLst>
                              <p:par>
                                <p:cTn id="17" presetID="23" presetClass="entr" presetSubtype="16" fill="hold" grpId="0" nodeType="click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anim calcmode="lin" valueType="num">
                                      <p:cBhvr>
                                        <p:cTn id="19" dur="500" fill="hold"/>
                                        <p:tgtEl>
                                          <p:spTgt spid="4">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4">
                                            <p:txEl>
                                              <p:pRg st="2" end="2"/>
                                            </p:txEl>
                                          </p:spTgt>
                                        </p:tgtEl>
                                        <p:attrNameLst>
                                          <p:attrName>ppt_h</p:attrName>
                                        </p:attrNameLst>
                                      </p:cBhvr>
                                      <p:tavLst>
                                        <p:tav tm="0">
                                          <p:val>
                                            <p:fltVal val="0"/>
                                          </p:val>
                                        </p:tav>
                                        <p:tav tm="100000">
                                          <p:val>
                                            <p:strVal val="#ppt_h"/>
                                          </p:val>
                                        </p:tav>
                                      </p:tavLst>
                                    </p:anim>
                                  </p:childTnLst>
                                </p:cTn>
                              </p:par>
                            </p:childTnLst>
                          </p:cTn>
                        </p:par>
                      </p:childTnLst>
                    </p:cTn>
                  </p:par>
                  <p:par>
                    <p:cTn id="21" fill="hold">
                      <p:stCondLst>
                        <p:cond delay="indefinite"/>
                      </p:stCondLst>
                      <p:childTnLst>
                        <p:par>
                          <p:cTn id="22" fill="hold">
                            <p:stCondLst>
                              <p:cond delay="0"/>
                            </p:stCondLst>
                            <p:childTnLst>
                              <p:par>
                                <p:cTn id="23" presetID="23" presetClass="entr" presetSubtype="16" fill="hold" grpId="0" nodeType="click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anim calcmode="lin" valueType="num">
                                      <p:cBhvr>
                                        <p:cTn id="25" dur="500" fill="hold"/>
                                        <p:tgtEl>
                                          <p:spTgt spid="4">
                                            <p:txEl>
                                              <p:pRg st="3" end="3"/>
                                            </p:txEl>
                                          </p:spTgt>
                                        </p:tgtEl>
                                        <p:attrNameLst>
                                          <p:attrName>ppt_w</p:attrName>
                                        </p:attrNameLst>
                                      </p:cBhvr>
                                      <p:tavLst>
                                        <p:tav tm="0">
                                          <p:val>
                                            <p:fltVal val="0"/>
                                          </p:val>
                                        </p:tav>
                                        <p:tav tm="100000">
                                          <p:val>
                                            <p:strVal val="#ppt_w"/>
                                          </p:val>
                                        </p:tav>
                                      </p:tavLst>
                                    </p:anim>
                                    <p:anim calcmode="lin" valueType="num">
                                      <p:cBhvr>
                                        <p:cTn id="26" dur="500" fill="hold"/>
                                        <p:tgtEl>
                                          <p:spTgt spid="4">
                                            <p:txEl>
                                              <p:pRg st="3" end="3"/>
                                            </p:txEl>
                                          </p:spTgt>
                                        </p:tgtEl>
                                        <p:attrNameLst>
                                          <p:attrName>ppt_h</p:attrName>
                                        </p:attrNameLst>
                                      </p:cBhvr>
                                      <p:tavLst>
                                        <p:tav tm="0">
                                          <p:val>
                                            <p:fltVal val="0"/>
                                          </p:val>
                                        </p:tav>
                                        <p:tav tm="100000">
                                          <p:val>
                                            <p:strVal val="#ppt_h"/>
                                          </p:val>
                                        </p:tav>
                                      </p:tavLst>
                                    </p:anim>
                                  </p:childTnLst>
                                </p:cTn>
                              </p:par>
                            </p:childTnLst>
                          </p:cTn>
                        </p:par>
                      </p:childTnLst>
                    </p:cTn>
                  </p:par>
                  <p:par>
                    <p:cTn id="27" fill="hold">
                      <p:stCondLst>
                        <p:cond delay="indefinite"/>
                      </p:stCondLst>
                      <p:childTnLst>
                        <p:par>
                          <p:cTn id="28" fill="hold">
                            <p:stCondLst>
                              <p:cond delay="0"/>
                            </p:stCondLst>
                            <p:childTnLst>
                              <p:par>
                                <p:cTn id="29" presetID="23" presetClass="entr" presetSubtype="16" fill="hold" grpId="0" nodeType="click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 calcmode="lin" valueType="num">
                                      <p:cBhvr>
                                        <p:cTn id="31" dur="500" fill="hold"/>
                                        <p:tgtEl>
                                          <p:spTgt spid="4">
                                            <p:txEl>
                                              <p:pRg st="4" end="4"/>
                                            </p:txEl>
                                          </p:spTgt>
                                        </p:tgtEl>
                                        <p:attrNameLst>
                                          <p:attrName>ppt_w</p:attrName>
                                        </p:attrNameLst>
                                      </p:cBhvr>
                                      <p:tavLst>
                                        <p:tav tm="0">
                                          <p:val>
                                            <p:fltVal val="0"/>
                                          </p:val>
                                        </p:tav>
                                        <p:tav tm="100000">
                                          <p:val>
                                            <p:strVal val="#ppt_w"/>
                                          </p:val>
                                        </p:tav>
                                      </p:tavLst>
                                    </p:anim>
                                    <p:anim calcmode="lin" valueType="num">
                                      <p:cBhvr>
                                        <p:cTn id="32" dur="500" fill="hold"/>
                                        <p:tgtEl>
                                          <p:spTgt spid="4">
                                            <p:txEl>
                                              <p:pRg st="4" end="4"/>
                                            </p:txEl>
                                          </p:spTgt>
                                        </p:tgtEl>
                                        <p:attrNameLst>
                                          <p:attrName>ppt_h</p:attrName>
                                        </p:attrNameLst>
                                      </p:cBhvr>
                                      <p:tavLst>
                                        <p:tav tm="0">
                                          <p:val>
                                            <p:fltVal val="0"/>
                                          </p:val>
                                        </p:tav>
                                        <p:tav tm="100000">
                                          <p:val>
                                            <p:strVal val="#ppt_h"/>
                                          </p:val>
                                        </p:tav>
                                      </p:tavLst>
                                    </p:anim>
                                  </p:childTnLst>
                                </p:cTn>
                              </p:par>
                            </p:childTnLst>
                          </p:cTn>
                        </p:par>
                      </p:childTnLst>
                    </p:cTn>
                  </p:par>
                  <p:par>
                    <p:cTn id="33" fill="hold">
                      <p:stCondLst>
                        <p:cond delay="indefinite"/>
                      </p:stCondLst>
                      <p:childTnLst>
                        <p:par>
                          <p:cTn id="34" fill="hold">
                            <p:stCondLst>
                              <p:cond delay="0"/>
                            </p:stCondLst>
                            <p:childTnLst>
                              <p:par>
                                <p:cTn id="35" presetID="23" presetClass="entr" presetSubtype="16" fill="hold" grpId="0" nodeType="click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anim calcmode="lin" valueType="num">
                                      <p:cBhvr>
                                        <p:cTn id="37" dur="500" fill="hold"/>
                                        <p:tgtEl>
                                          <p:spTgt spid="4">
                                            <p:txEl>
                                              <p:pRg st="5" end="5"/>
                                            </p:txEl>
                                          </p:spTgt>
                                        </p:tgtEl>
                                        <p:attrNameLst>
                                          <p:attrName>ppt_w</p:attrName>
                                        </p:attrNameLst>
                                      </p:cBhvr>
                                      <p:tavLst>
                                        <p:tav tm="0">
                                          <p:val>
                                            <p:fltVal val="0"/>
                                          </p:val>
                                        </p:tav>
                                        <p:tav tm="100000">
                                          <p:val>
                                            <p:strVal val="#ppt_w"/>
                                          </p:val>
                                        </p:tav>
                                      </p:tavLst>
                                    </p:anim>
                                    <p:anim calcmode="lin" valueType="num">
                                      <p:cBhvr>
                                        <p:cTn id="38" dur="500" fill="hold"/>
                                        <p:tgtEl>
                                          <p:spTgt spid="4">
                                            <p:txEl>
                                              <p:pRg st="5" end="5"/>
                                            </p:txEl>
                                          </p:spTgt>
                                        </p:tgtEl>
                                        <p:attrNameLst>
                                          <p:attrName>ppt_h</p:attrName>
                                        </p:attrNameLst>
                                      </p:cBhvr>
                                      <p:tavLst>
                                        <p:tav tm="0">
                                          <p:val>
                                            <p:fltVal val="0"/>
                                          </p:val>
                                        </p:tav>
                                        <p:tav tm="100000">
                                          <p:val>
                                            <p:strVal val="#ppt_h"/>
                                          </p:val>
                                        </p:tav>
                                      </p:tavLst>
                                    </p:anim>
                                  </p:childTnLst>
                                </p:cTn>
                              </p:par>
                            </p:childTnLst>
                          </p:cTn>
                        </p:par>
                      </p:childTnLst>
                    </p:cTn>
                  </p:par>
                  <p:par>
                    <p:cTn id="39" fill="hold">
                      <p:stCondLst>
                        <p:cond delay="indefinite"/>
                      </p:stCondLst>
                      <p:childTnLst>
                        <p:par>
                          <p:cTn id="40" fill="hold">
                            <p:stCondLst>
                              <p:cond delay="0"/>
                            </p:stCondLst>
                            <p:childTnLst>
                              <p:par>
                                <p:cTn id="41" presetID="23" presetClass="entr" presetSubtype="16" fill="hold" grpId="0" nodeType="click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 calcmode="lin" valueType="num">
                                      <p:cBhvr>
                                        <p:cTn id="43" dur="500" fill="hold"/>
                                        <p:tgtEl>
                                          <p:spTgt spid="4">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4">
                                            <p:txEl>
                                              <p:pRg st="6" end="6"/>
                                            </p:txEl>
                                          </p:spTgt>
                                        </p:tgtEl>
                                        <p:attrNameLst>
                                          <p:attrName>ppt_h</p:attrName>
                                        </p:attrNameLst>
                                      </p:cBhvr>
                                      <p:tavLst>
                                        <p:tav tm="0">
                                          <p:val>
                                            <p:fltVal val="0"/>
                                          </p:val>
                                        </p:tav>
                                        <p:tav tm="100000">
                                          <p:val>
                                            <p:strVal val="#ppt_h"/>
                                          </p:val>
                                        </p:tav>
                                      </p:tavLst>
                                    </p:anim>
                                  </p:childTnLst>
                                </p:cTn>
                              </p:par>
                            </p:childTnLst>
                          </p:cTn>
                        </p:par>
                      </p:childTnLst>
                    </p:cTn>
                  </p:par>
                  <p:par>
                    <p:cTn id="45" fill="hold">
                      <p:stCondLst>
                        <p:cond delay="indefinite"/>
                      </p:stCondLst>
                      <p:childTnLst>
                        <p:par>
                          <p:cTn id="46" fill="hold">
                            <p:stCondLst>
                              <p:cond delay="0"/>
                            </p:stCondLst>
                            <p:childTnLst>
                              <p:par>
                                <p:cTn id="47" presetID="23" presetClass="entr" presetSubtype="16" fill="hold" grpId="0" nodeType="click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anim calcmode="lin" valueType="num">
                                      <p:cBhvr>
                                        <p:cTn id="49" dur="500" fill="hold"/>
                                        <p:tgtEl>
                                          <p:spTgt spid="4">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4">
                                            <p:txEl>
                                              <p:pRg st="7" end="7"/>
                                            </p:txEl>
                                          </p:spTgt>
                                        </p:tgtEl>
                                        <p:attrNameLst>
                                          <p:attrName>ppt_h</p:attrName>
                                        </p:attrNameLst>
                                      </p:cBhvr>
                                      <p:tavLst>
                                        <p:tav tm="0">
                                          <p:val>
                                            <p:fltVal val="0"/>
                                          </p:val>
                                        </p:tav>
                                        <p:tav tm="100000">
                                          <p:val>
                                            <p:strVal val="#ppt_h"/>
                                          </p:val>
                                        </p:tav>
                                      </p:tavLst>
                                    </p:anim>
                                  </p:childTnLst>
                                </p:cTn>
                              </p:par>
                            </p:childTnLst>
                          </p:cTn>
                        </p:par>
                      </p:childTnLst>
                    </p:cTn>
                  </p:par>
                  <p:par>
                    <p:cTn id="51" fill="hold">
                      <p:stCondLst>
                        <p:cond delay="indefinite"/>
                      </p:stCondLst>
                      <p:childTnLst>
                        <p:par>
                          <p:cTn id="52" fill="hold">
                            <p:stCondLst>
                              <p:cond delay="0"/>
                            </p:stCondLst>
                            <p:childTnLst>
                              <p:par>
                                <p:cTn id="53" presetID="23" presetClass="entr" presetSubtype="16" fill="hold" grpId="0" nodeType="clickEffect">
                                  <p:stCondLst>
                                    <p:cond delay="0"/>
                                  </p:stCondLst>
                                  <p:childTnLst>
                                    <p:set>
                                      <p:cBhvr>
                                        <p:cTn id="54" dur="1" fill="hold">
                                          <p:stCondLst>
                                            <p:cond delay="0"/>
                                          </p:stCondLst>
                                        </p:cTn>
                                        <p:tgtEl>
                                          <p:spTgt spid="4">
                                            <p:txEl>
                                              <p:pRg st="8" end="8"/>
                                            </p:txEl>
                                          </p:spTgt>
                                        </p:tgtEl>
                                        <p:attrNameLst>
                                          <p:attrName>style.visibility</p:attrName>
                                        </p:attrNameLst>
                                      </p:cBhvr>
                                      <p:to>
                                        <p:strVal val="visible"/>
                                      </p:to>
                                    </p:set>
                                    <p:anim calcmode="lin" valueType="num">
                                      <p:cBhvr>
                                        <p:cTn id="55" dur="500" fill="hold"/>
                                        <p:tgtEl>
                                          <p:spTgt spid="4">
                                            <p:txEl>
                                              <p:pRg st="8" end="8"/>
                                            </p:txEl>
                                          </p:spTgt>
                                        </p:tgtEl>
                                        <p:attrNameLst>
                                          <p:attrName>ppt_w</p:attrName>
                                        </p:attrNameLst>
                                      </p:cBhvr>
                                      <p:tavLst>
                                        <p:tav tm="0">
                                          <p:val>
                                            <p:fltVal val="0"/>
                                          </p:val>
                                        </p:tav>
                                        <p:tav tm="100000">
                                          <p:val>
                                            <p:strVal val="#ppt_w"/>
                                          </p:val>
                                        </p:tav>
                                      </p:tavLst>
                                    </p:anim>
                                    <p:anim calcmode="lin" valueType="num">
                                      <p:cBhvr>
                                        <p:cTn id="56" dur="500" fill="hold"/>
                                        <p:tgtEl>
                                          <p:spTgt spid="4">
                                            <p:txEl>
                                              <p:pRg st="8" end="8"/>
                                            </p:txEl>
                                          </p:spTgt>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bldLvl="2"/>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2624</TotalTime>
  <Words>420</Words>
  <Application>Microsoft Macintosh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Identifying False Prophets</vt:lpstr>
      <vt:lpstr>2nd Peter 2:1-2</vt:lpstr>
      <vt:lpstr>The Speech &amp; Actions of False Prophet in Ezekiel 13</vt:lpstr>
      <vt:lpstr>Ezekiel 13:1-9</vt:lpstr>
      <vt:lpstr>Speaking Message in Name of Lord That God Had Not Spoken</vt:lpstr>
      <vt:lpstr>Ezekiel 13:10-16</vt:lpstr>
      <vt:lpstr>Seducing People by False Promise of Peace Though Destruction Was End</vt:lpstr>
      <vt:lpstr>Ezekiel 13:17-23</vt:lpstr>
      <vt:lpstr>Hunting Souls of God’s People by False Religious Practices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Harry</dc:creator>
  <cp:lastModifiedBy>Harry Osborne</cp:lastModifiedBy>
  <cp:revision>28</cp:revision>
  <dcterms:created xsi:type="dcterms:W3CDTF">2017-02-11T14:18:26Z</dcterms:created>
  <dcterms:modified xsi:type="dcterms:W3CDTF">2017-08-13T12:20:53Z</dcterms:modified>
</cp:coreProperties>
</file>