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599" autoAdjust="0"/>
  </p:normalViewPr>
  <p:slideViewPr>
    <p:cSldViewPr>
      <p:cViewPr varScale="1">
        <p:scale>
          <a:sx n="97" d="100"/>
          <a:sy n="97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83845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The Nature of Obedience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Hebrews 5:1-9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Hebrews 5:1-9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9916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For every high priest taken from among men is appointed for men in things pertaining to God, that he may offer both gifts and sacrifices for sins.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He can have compassion on those who are ignorant and going astray, since he himself is also subject to weakness.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Because of this he is required as for the people, so also for himself, to offer sacrifices 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for sins.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4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And no man takes this honor to himself, but he who is called by God, just as Aaron was. 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5 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So also Christ did not glorify Himself to become High Priest, but it was He who said to Him: “You are My Son, today I have begotten You.” 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6 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As He also says in another place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: “You are a priest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forever according to the order of Melchizedek”; 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7 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who, in the</a:t>
            </a:r>
            <a:r>
              <a:rPr lang="en-US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days</a:t>
            </a:r>
            <a:r>
              <a:rPr lang="en-US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of His</a:t>
            </a:r>
            <a:r>
              <a:rPr lang="en-US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flesh,</a:t>
            </a:r>
            <a:r>
              <a:rPr lang="en-US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when He had</a:t>
            </a:r>
            <a:r>
              <a:rPr lang="en-US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offered up prayers 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and supplications, with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vehement cries and tears to Him who was able to save Him from death, and was heard because of His godly fear, 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8 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though He was 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 Son, yet He 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learned obedience by the things which He suffered.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9 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And having been perfected, He became the author of eternal salvation to all who obey 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Him…</a:t>
            </a:r>
            <a:endParaRPr lang="en-US"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The Nature of Obedience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Obedience Is Learned from Divine Standard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Heb.</a:t>
            </a:r>
            <a:r>
              <a:rPr lang="en-US" sz="2100" dirty="0">
                <a:solidFill>
                  <a:srgbClr val="FFFF66"/>
                </a:solidFill>
              </a:rPr>
              <a:t> </a:t>
            </a:r>
            <a:r>
              <a:rPr lang="en-US" sz="2900" dirty="0" smtClean="0">
                <a:solidFill>
                  <a:srgbClr val="FFFF66"/>
                </a:solidFill>
              </a:rPr>
              <a:t>10:5-7</a:t>
            </a:r>
            <a:r>
              <a:rPr lang="en-US" sz="2400" dirty="0" smtClean="0">
                <a:solidFill>
                  <a:srgbClr val="FFFF66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Jesus example: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“I have come to do </a:t>
            </a:r>
            <a:r>
              <a:rPr lang="en-US" dirty="0">
                <a:solidFill>
                  <a:srgbClr val="FFFFFF"/>
                </a:solidFill>
              </a:rPr>
              <a:t>Y</a:t>
            </a:r>
            <a:r>
              <a:rPr lang="en-US" dirty="0" smtClean="0">
                <a:solidFill>
                  <a:srgbClr val="FFFFFF"/>
                </a:solidFill>
              </a:rPr>
              <a:t>our will, O God”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Heb. 4:11-</a:t>
            </a:r>
            <a:r>
              <a:rPr lang="en-US" sz="2900" dirty="0" smtClean="0">
                <a:solidFill>
                  <a:srgbClr val="FFFF66"/>
                </a:solidFill>
              </a:rPr>
              <a:t>12  </a:t>
            </a:r>
            <a:r>
              <a:rPr lang="en-US" dirty="0" smtClean="0">
                <a:solidFill>
                  <a:schemeClr val="bg1"/>
                </a:solidFill>
              </a:rPr>
              <a:t>Disobedience avoided by dependence on word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 smtClean="0">
                <a:solidFill>
                  <a:srgbClr val="FFFF66"/>
                </a:solidFill>
              </a:rPr>
              <a:t>Rom</a:t>
            </a:r>
            <a:r>
              <a:rPr lang="en-US" sz="2900" dirty="0">
                <a:solidFill>
                  <a:srgbClr val="FFFF66"/>
                </a:solidFill>
              </a:rPr>
              <a:t>. 10:</a:t>
            </a:r>
            <a:r>
              <a:rPr lang="en-US" sz="2900" dirty="0" smtClean="0">
                <a:solidFill>
                  <a:srgbClr val="FFFF66"/>
                </a:solidFill>
              </a:rPr>
              <a:t>3  </a:t>
            </a:r>
            <a:r>
              <a:rPr lang="en-US" dirty="0" smtClean="0">
                <a:solidFill>
                  <a:srgbClr val="FFFFFF"/>
                </a:solidFill>
              </a:rPr>
              <a:t>Israel sought their own righteousness, not God’s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1 Sam. 15:</a:t>
            </a:r>
            <a:r>
              <a:rPr lang="en-US" sz="2900" dirty="0" smtClean="0">
                <a:solidFill>
                  <a:srgbClr val="FFFF66"/>
                </a:solidFill>
              </a:rPr>
              <a:t>22  </a:t>
            </a:r>
            <a:r>
              <a:rPr lang="en-US" dirty="0" smtClean="0">
                <a:solidFill>
                  <a:srgbClr val="FFFFFF"/>
                </a:solidFill>
              </a:rPr>
              <a:t>“To obey is better than sacrifice, &amp; to heed than…”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Jas. 1:21-</a:t>
            </a:r>
            <a:r>
              <a:rPr lang="en-US" sz="2900" dirty="0" smtClean="0">
                <a:solidFill>
                  <a:srgbClr val="FFFF66"/>
                </a:solidFill>
              </a:rPr>
              <a:t>25  </a:t>
            </a:r>
            <a:r>
              <a:rPr lang="en-US" dirty="0" smtClean="0">
                <a:solidFill>
                  <a:srgbClr val="FFFFFF"/>
                </a:solidFill>
              </a:rPr>
              <a:t>Obedience involves hearing, then doing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 smtClean="0">
                <a:solidFill>
                  <a:srgbClr val="FFFF66"/>
                </a:solidFill>
              </a:rPr>
              <a:t>Phil</a:t>
            </a:r>
            <a:r>
              <a:rPr lang="en-US" sz="2900" dirty="0">
                <a:solidFill>
                  <a:srgbClr val="FFFF66"/>
                </a:solidFill>
              </a:rPr>
              <a:t>.</a:t>
            </a:r>
            <a:r>
              <a:rPr lang="en-US" sz="2400" dirty="0">
                <a:solidFill>
                  <a:srgbClr val="FFFF66"/>
                </a:solidFill>
              </a:rPr>
              <a:t> </a:t>
            </a:r>
            <a:r>
              <a:rPr lang="en-US" sz="2900" dirty="0">
                <a:solidFill>
                  <a:srgbClr val="FFFF66"/>
                </a:solidFill>
              </a:rPr>
              <a:t>2:12-</a:t>
            </a:r>
            <a:r>
              <a:rPr lang="en-US" sz="2900" dirty="0" smtClean="0">
                <a:solidFill>
                  <a:srgbClr val="FFFF66"/>
                </a:solidFill>
              </a:rPr>
              <a:t>13</a:t>
            </a:r>
            <a:r>
              <a:rPr lang="en-US" sz="2100" dirty="0" smtClean="0">
                <a:solidFill>
                  <a:srgbClr val="FFFF66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“It is God work works in you both to will and to do”</a:t>
            </a:r>
            <a:endParaRPr lang="en-US" dirty="0" smtClean="0">
              <a:solidFill>
                <a:srgbClr val="FFFF66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Obedience Demands Submission to God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Matt. 26:</a:t>
            </a:r>
            <a:r>
              <a:rPr lang="en-US" sz="2900" dirty="0" smtClean="0">
                <a:solidFill>
                  <a:srgbClr val="FFFF66"/>
                </a:solidFill>
              </a:rPr>
              <a:t>39, 42  </a:t>
            </a:r>
            <a:r>
              <a:rPr lang="en-US" dirty="0" smtClean="0">
                <a:solidFill>
                  <a:srgbClr val="FFFFFF"/>
                </a:solidFill>
              </a:rPr>
              <a:t>Example of Jesus in submitting to Father’s will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Rom. 6:</a:t>
            </a:r>
            <a:r>
              <a:rPr lang="en-US" sz="2900" dirty="0" smtClean="0">
                <a:solidFill>
                  <a:srgbClr val="FFFF66"/>
                </a:solidFill>
              </a:rPr>
              <a:t>13  </a:t>
            </a:r>
            <a:r>
              <a:rPr lang="en-US" dirty="0" smtClean="0">
                <a:solidFill>
                  <a:srgbClr val="FFFFFF"/>
                </a:solidFill>
              </a:rPr>
              <a:t>Must make the choice to “present” self to God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 smtClean="0">
                <a:solidFill>
                  <a:srgbClr val="FFFF66"/>
                </a:solidFill>
              </a:rPr>
              <a:t>Jas</a:t>
            </a:r>
            <a:r>
              <a:rPr lang="en-US" sz="2900" dirty="0">
                <a:solidFill>
                  <a:srgbClr val="FFFF66"/>
                </a:solidFill>
              </a:rPr>
              <a:t>. 4:7-</a:t>
            </a:r>
            <a:r>
              <a:rPr lang="en-US" sz="2900" dirty="0" smtClean="0">
                <a:solidFill>
                  <a:srgbClr val="FFFF66"/>
                </a:solidFill>
              </a:rPr>
              <a:t>10</a:t>
            </a:r>
            <a:r>
              <a:rPr lang="en-US" sz="2400" dirty="0" smtClean="0">
                <a:solidFill>
                  <a:srgbClr val="FFFF66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Submission to God requires attitude of yielding to God</a:t>
            </a:r>
            <a:endParaRPr lang="en-US" dirty="0" smtClean="0">
              <a:solidFill>
                <a:srgbClr val="FFFF66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Obedience Involves Hardship &amp; Suffering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Heb. 2:</a:t>
            </a:r>
            <a:r>
              <a:rPr lang="en-US" sz="2900" dirty="0" smtClean="0">
                <a:solidFill>
                  <a:srgbClr val="FFFF66"/>
                </a:solidFill>
              </a:rPr>
              <a:t>10  </a:t>
            </a:r>
            <a:r>
              <a:rPr lang="en-US" dirty="0" smtClean="0">
                <a:solidFill>
                  <a:srgbClr val="FFFFFF"/>
                </a:solidFill>
              </a:rPr>
              <a:t>Example of Jesus in suffering to fulfill obedience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>
                <a:solidFill>
                  <a:srgbClr val="FFFF66"/>
                </a:solidFill>
              </a:rPr>
              <a:t>Heb. 12</a:t>
            </a:r>
            <a:r>
              <a:rPr lang="en-US" sz="2900" dirty="0" smtClean="0">
                <a:solidFill>
                  <a:srgbClr val="FFFF66"/>
                </a:solidFill>
              </a:rPr>
              <a:t>:11  </a:t>
            </a:r>
            <a:r>
              <a:rPr lang="en-US" dirty="0" smtClean="0">
                <a:solidFill>
                  <a:srgbClr val="FFFFFF"/>
                </a:solidFill>
              </a:rPr>
              <a:t>Suffering is essential in learning obedience</a:t>
            </a:r>
            <a:endParaRPr lang="en-US" sz="2900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900" dirty="0" smtClean="0">
                <a:solidFill>
                  <a:srgbClr val="FFFF66"/>
                </a:solidFill>
              </a:rPr>
              <a:t>Jas</a:t>
            </a:r>
            <a:r>
              <a:rPr lang="en-US" sz="2900" dirty="0">
                <a:solidFill>
                  <a:srgbClr val="FFFF66"/>
                </a:solidFill>
              </a:rPr>
              <a:t>.</a:t>
            </a:r>
            <a:r>
              <a:rPr lang="en-US" sz="2400" dirty="0">
                <a:solidFill>
                  <a:srgbClr val="FFFF66"/>
                </a:solidFill>
              </a:rPr>
              <a:t> </a:t>
            </a:r>
            <a:r>
              <a:rPr lang="en-US" sz="2900" dirty="0">
                <a:solidFill>
                  <a:srgbClr val="FFFF66"/>
                </a:solidFill>
              </a:rPr>
              <a:t>5:10-11</a:t>
            </a:r>
            <a:r>
              <a:rPr lang="en-US" sz="2400" dirty="0">
                <a:solidFill>
                  <a:srgbClr val="FFFF66"/>
                </a:solidFill>
              </a:rPr>
              <a:t> 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Prophet &amp; Job seen as examples of obedient suffering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256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Nature of Obedience</vt:lpstr>
      <vt:lpstr>Hebrews 5:1-9</vt:lpstr>
      <vt:lpstr>The Nature of Obedience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11</cp:revision>
  <dcterms:created xsi:type="dcterms:W3CDTF">2017-02-11T14:18:26Z</dcterms:created>
  <dcterms:modified xsi:type="dcterms:W3CDTF">2017-09-03T11:55:17Z</dcterms:modified>
</cp:coreProperties>
</file>