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66"/>
    <a:srgbClr val="66FFFF"/>
    <a:srgbClr val="002600"/>
    <a:srgbClr val="003300"/>
    <a:srgbClr val="381850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15" autoAdjust="0"/>
  </p:normalViewPr>
  <p:slideViewPr>
    <p:cSldViewPr>
      <p:cViewPr varScale="1">
        <p:scale>
          <a:sx n="89" d="100"/>
          <a:sy n="89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00"/>
            </a:gs>
            <a:gs pos="50000">
              <a:srgbClr val="0026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9/10/17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90550"/>
            <a:ext cx="8229600" cy="276225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</a:rPr>
              <a:t>The </a:t>
            </a:r>
            <a:r>
              <a:rPr lang="en-US" sz="8800" b="1" dirty="0" smtClean="0">
                <a:solidFill>
                  <a:srgbClr val="FFFF00"/>
                </a:solidFill>
              </a:rPr>
              <a:t>Sufficiency </a:t>
            </a:r>
            <a:r>
              <a:rPr lang="en-US" sz="8800" b="1" dirty="0" smtClean="0">
                <a:solidFill>
                  <a:srgbClr val="FFFF00"/>
                </a:solidFill>
              </a:rPr>
              <a:t>of the Church</a:t>
            </a:r>
            <a:endParaRPr lang="en-US" sz="8800" b="1" dirty="0">
              <a:solidFill>
                <a:srgbClr val="FFFF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Ephesians 3:8-12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Ephesians 3:8-12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066800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8 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To me, who am less than the least of all the saints, this grace was given, that I should preach among the Gentiles the unsearchable riches of Christ, </a:t>
            </a:r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9 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and to make all see what is the fellowship of the mystery, which from the beginning of the ages has been hidden in God </a:t>
            </a:r>
            <a:r>
              <a:rPr lang="en-US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who created all 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things through Jesus Christ; </a:t>
            </a:r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10 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to the intent that now the manifold wisdom of God might be made known by the church to the principalities and powers in the heavenly places, </a:t>
            </a:r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11 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according to the eternal purpose which He accomplished in Christ Jesus our Lord, </a:t>
            </a:r>
            <a:r>
              <a:rPr lang="en-US" sz="3000" b="1" baseline="30000" dirty="0">
                <a:solidFill>
                  <a:srgbClr val="FFFFFF"/>
                </a:solidFill>
                <a:latin typeface="Times New Roman"/>
                <a:cs typeface="Times New Roman"/>
              </a:rPr>
              <a:t>12 </a:t>
            </a:r>
            <a:r>
              <a:rPr lang="en-US" sz="3000" dirty="0">
                <a:solidFill>
                  <a:srgbClr val="FFFFFF"/>
                </a:solidFill>
                <a:latin typeface="Times New Roman"/>
                <a:cs typeface="Times New Roman"/>
              </a:rPr>
              <a:t>in whom we have boldness and access with confidence through faith in Him.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</a:rPr>
              <a:t>God’s Plan &amp; Men’s Changes</a:t>
            </a:r>
            <a:endParaRPr lang="en-US" sz="42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0198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Men have always tried to change God’s pattern </a:t>
            </a:r>
            <a:r>
              <a:rPr lang="en-US" dirty="0" smtClean="0">
                <a:solidFill>
                  <a:srgbClr val="FFFFFF"/>
                </a:solidFill>
              </a:rPr>
              <a:t>to </a:t>
            </a:r>
            <a:r>
              <a:rPr lang="en-US" dirty="0">
                <a:solidFill>
                  <a:srgbClr val="FFFFFF"/>
                </a:solidFill>
              </a:rPr>
              <a:t>increase its </a:t>
            </a:r>
            <a:r>
              <a:rPr lang="en-US" dirty="0" smtClean="0">
                <a:solidFill>
                  <a:srgbClr val="FFFFFF"/>
                </a:solidFill>
              </a:rPr>
              <a:t>effectiveness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E</a:t>
            </a:r>
            <a:r>
              <a:rPr lang="en-US" dirty="0" smtClean="0">
                <a:solidFill>
                  <a:srgbClr val="FFFFFF"/>
                </a:solidFill>
              </a:rPr>
              <a:t>nd </a:t>
            </a:r>
            <a:r>
              <a:rPr lang="en-US" dirty="0">
                <a:solidFill>
                  <a:srgbClr val="FFFFFF"/>
                </a:solidFill>
              </a:rPr>
              <a:t>product is always </a:t>
            </a:r>
            <a:r>
              <a:rPr lang="en-US" dirty="0" smtClean="0">
                <a:solidFill>
                  <a:srgbClr val="FFFFFF"/>
                </a:solidFill>
              </a:rPr>
              <a:t>harmful, not beneficial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Though </a:t>
            </a:r>
            <a:r>
              <a:rPr lang="en-US" dirty="0">
                <a:solidFill>
                  <a:srgbClr val="FFFFFF"/>
                </a:solidFill>
              </a:rPr>
              <a:t>good intentions are </a:t>
            </a:r>
            <a:r>
              <a:rPr lang="en-US" dirty="0" smtClean="0">
                <a:solidFill>
                  <a:srgbClr val="FFFFFF"/>
                </a:solidFill>
              </a:rPr>
              <a:t>present, effect </a:t>
            </a:r>
            <a:r>
              <a:rPr lang="en-US" dirty="0">
                <a:solidFill>
                  <a:srgbClr val="FFFFFF"/>
                </a:solidFill>
              </a:rPr>
              <a:t>is the </a:t>
            </a:r>
            <a:r>
              <a:rPr lang="en-US" dirty="0" smtClean="0">
                <a:solidFill>
                  <a:srgbClr val="FFFFFF"/>
                </a:solidFill>
              </a:rPr>
              <a:t>same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N</a:t>
            </a:r>
            <a:r>
              <a:rPr lang="en-US" dirty="0" smtClean="0">
                <a:solidFill>
                  <a:srgbClr val="FFFFFF"/>
                </a:solidFill>
              </a:rPr>
              <a:t>o </a:t>
            </a:r>
            <a:r>
              <a:rPr lang="en-US" dirty="0">
                <a:solidFill>
                  <a:srgbClr val="FFFFFF"/>
                </a:solidFill>
              </a:rPr>
              <a:t>mere </a:t>
            </a:r>
            <a:r>
              <a:rPr lang="en-US" dirty="0" smtClean="0">
                <a:solidFill>
                  <a:srgbClr val="FFFFFF"/>
                </a:solidFill>
              </a:rPr>
              <a:t>man </a:t>
            </a:r>
            <a:r>
              <a:rPr lang="en-US" dirty="0">
                <a:solidFill>
                  <a:srgbClr val="FFFFFF"/>
                </a:solidFill>
              </a:rPr>
              <a:t>can improve </a:t>
            </a:r>
            <a:r>
              <a:rPr lang="en-US" dirty="0" smtClean="0">
                <a:solidFill>
                  <a:srgbClr val="FFFFFF"/>
                </a:solidFill>
              </a:rPr>
              <a:t>on design </a:t>
            </a:r>
            <a:r>
              <a:rPr lang="en-US" dirty="0">
                <a:solidFill>
                  <a:srgbClr val="FFFFFF"/>
                </a:solidFill>
              </a:rPr>
              <a:t>of </a:t>
            </a:r>
            <a:r>
              <a:rPr lang="en-US" dirty="0" smtClean="0">
                <a:solidFill>
                  <a:srgbClr val="FFFFFF"/>
                </a:solidFill>
              </a:rPr>
              <a:t>omniscient God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Through </a:t>
            </a:r>
            <a:r>
              <a:rPr lang="en-US" dirty="0">
                <a:solidFill>
                  <a:srgbClr val="FFFFFF"/>
                </a:solidFill>
              </a:rPr>
              <a:t>history of </a:t>
            </a:r>
            <a:r>
              <a:rPr lang="en-US" dirty="0" smtClean="0">
                <a:solidFill>
                  <a:srgbClr val="FFFFFF"/>
                </a:solidFill>
              </a:rPr>
              <a:t>church</a:t>
            </a:r>
            <a:r>
              <a:rPr lang="en-US" dirty="0">
                <a:solidFill>
                  <a:srgbClr val="FFFFFF"/>
                </a:solidFill>
              </a:rPr>
              <a:t>, men </a:t>
            </a:r>
            <a:r>
              <a:rPr lang="en-US" dirty="0" smtClean="0">
                <a:solidFill>
                  <a:srgbClr val="FFFFFF"/>
                </a:solidFill>
              </a:rPr>
              <a:t>have sought centralized </a:t>
            </a:r>
            <a:r>
              <a:rPr lang="en-US" dirty="0">
                <a:solidFill>
                  <a:srgbClr val="FFFFFF"/>
                </a:solidFill>
              </a:rPr>
              <a:t>decision-making </a:t>
            </a:r>
            <a:r>
              <a:rPr lang="en-US" dirty="0" smtClean="0">
                <a:solidFill>
                  <a:srgbClr val="FFFFFF"/>
                </a:solidFill>
              </a:rPr>
              <a:t>&amp; </a:t>
            </a:r>
            <a:r>
              <a:rPr lang="en-US" dirty="0">
                <a:solidFill>
                  <a:srgbClr val="FFFFFF"/>
                </a:solidFill>
              </a:rPr>
              <a:t>action </a:t>
            </a:r>
            <a:r>
              <a:rPr lang="en-US" dirty="0" smtClean="0">
                <a:solidFill>
                  <a:srgbClr val="FFFFFF"/>
                </a:solidFill>
              </a:rPr>
              <a:t>for </a:t>
            </a:r>
            <a:r>
              <a:rPr lang="en-US" dirty="0">
                <a:solidFill>
                  <a:srgbClr val="FFFFFF"/>
                </a:solidFill>
              </a:rPr>
              <a:t>bigger impact </a:t>
            </a:r>
            <a:r>
              <a:rPr lang="en-US" dirty="0" smtClean="0">
                <a:solidFill>
                  <a:srgbClr val="FFFFFF"/>
                </a:solidFill>
              </a:rPr>
              <a:t>of work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Yet</a:t>
            </a:r>
            <a:r>
              <a:rPr lang="en-US" dirty="0">
                <a:solidFill>
                  <a:srgbClr val="FFFFFF"/>
                </a:solidFill>
              </a:rPr>
              <a:t>, God in His infinite wisdom did not give the church </a:t>
            </a:r>
            <a:r>
              <a:rPr lang="en-US" dirty="0" smtClean="0">
                <a:solidFill>
                  <a:srgbClr val="FFFFFF"/>
                </a:solidFill>
              </a:rPr>
              <a:t>a </a:t>
            </a:r>
            <a:r>
              <a:rPr lang="en-US" dirty="0">
                <a:solidFill>
                  <a:srgbClr val="FFFFFF"/>
                </a:solidFill>
              </a:rPr>
              <a:t>centralized </a:t>
            </a:r>
            <a:r>
              <a:rPr lang="en-US" dirty="0" smtClean="0">
                <a:solidFill>
                  <a:srgbClr val="FFFFFF"/>
                </a:solidFill>
              </a:rPr>
              <a:t>design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O</a:t>
            </a:r>
            <a:r>
              <a:rPr lang="en-US" dirty="0" smtClean="0">
                <a:solidFill>
                  <a:srgbClr val="FFFFFF"/>
                </a:solidFill>
              </a:rPr>
              <a:t>nly </a:t>
            </a:r>
            <a:r>
              <a:rPr lang="en-US" dirty="0">
                <a:solidFill>
                  <a:srgbClr val="FFFFFF"/>
                </a:solidFill>
              </a:rPr>
              <a:t>functional unit designed by God to carry on </a:t>
            </a:r>
            <a:r>
              <a:rPr lang="en-US" dirty="0" smtClean="0">
                <a:solidFill>
                  <a:srgbClr val="FFFFFF"/>
                </a:solidFill>
              </a:rPr>
              <a:t>work </a:t>
            </a:r>
            <a:r>
              <a:rPr lang="en-US" dirty="0">
                <a:solidFill>
                  <a:srgbClr val="FFFFFF"/>
                </a:solidFill>
              </a:rPr>
              <a:t>of the church is the autonomous, local congregation 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Two Different Uses of Word “Church”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sz="3300" dirty="0" smtClean="0">
                <a:solidFill>
                  <a:srgbClr val="FFFFFF"/>
                </a:solidFill>
              </a:rPr>
              <a:t>“Church</a:t>
            </a:r>
            <a:r>
              <a:rPr lang="en-US" sz="3300" dirty="0">
                <a:solidFill>
                  <a:srgbClr val="FFFFFF"/>
                </a:solidFill>
              </a:rPr>
              <a:t>” </a:t>
            </a:r>
            <a:r>
              <a:rPr lang="en-US" sz="3300" dirty="0" smtClean="0">
                <a:solidFill>
                  <a:srgbClr val="FFFFFF"/>
                </a:solidFill>
              </a:rPr>
              <a:t>used in relational sense (“universal”)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</a:rPr>
              <a:t>A</a:t>
            </a:r>
            <a:r>
              <a:rPr lang="en-US" dirty="0" smtClean="0">
                <a:solidFill>
                  <a:srgbClr val="66FFFF"/>
                </a:solidFill>
              </a:rPr>
              <a:t>ll </a:t>
            </a:r>
            <a:r>
              <a:rPr lang="en-US" dirty="0">
                <a:solidFill>
                  <a:srgbClr val="66FFFF"/>
                </a:solidFill>
              </a:rPr>
              <a:t>saved people of all </a:t>
            </a:r>
            <a:r>
              <a:rPr lang="en-US" dirty="0" smtClean="0">
                <a:solidFill>
                  <a:srgbClr val="66FFFF"/>
                </a:solidFill>
              </a:rPr>
              <a:t>time (</a:t>
            </a:r>
            <a:r>
              <a:rPr lang="en-US" dirty="0" smtClean="0">
                <a:solidFill>
                  <a:srgbClr val="FFFF66"/>
                </a:solidFill>
              </a:rPr>
              <a:t>Matt. 16:18</a:t>
            </a:r>
            <a:r>
              <a:rPr lang="en-US" dirty="0" smtClean="0">
                <a:solidFill>
                  <a:srgbClr val="66FFFF"/>
                </a:solidFill>
              </a:rPr>
              <a:t>; </a:t>
            </a:r>
            <a:r>
              <a:rPr lang="en-US" dirty="0" smtClean="0">
                <a:solidFill>
                  <a:srgbClr val="FFFF66"/>
                </a:solidFill>
              </a:rPr>
              <a:t>Acts 2:47</a:t>
            </a:r>
            <a:r>
              <a:rPr lang="en-US" dirty="0" smtClean="0">
                <a:solidFill>
                  <a:srgbClr val="66FFFF"/>
                </a:solidFill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</a:rPr>
              <a:t>O</a:t>
            </a:r>
            <a:r>
              <a:rPr lang="en-US" dirty="0" smtClean="0">
                <a:solidFill>
                  <a:srgbClr val="66FFFF"/>
                </a:solidFill>
              </a:rPr>
              <a:t>ne </a:t>
            </a:r>
            <a:r>
              <a:rPr lang="en-US" dirty="0">
                <a:solidFill>
                  <a:srgbClr val="66FFFF"/>
                </a:solidFill>
              </a:rPr>
              <a:t>body under the headship of Christ (</a:t>
            </a:r>
            <a:r>
              <a:rPr lang="en-US" dirty="0">
                <a:solidFill>
                  <a:srgbClr val="FFFF66"/>
                </a:solidFill>
              </a:rPr>
              <a:t>Eph. 1:22-23</a:t>
            </a:r>
            <a:r>
              <a:rPr lang="en-US" dirty="0">
                <a:solidFill>
                  <a:srgbClr val="66FFFF"/>
                </a:solidFill>
              </a:rPr>
              <a:t>; </a:t>
            </a:r>
            <a:r>
              <a:rPr lang="en-US" dirty="0">
                <a:solidFill>
                  <a:srgbClr val="FFFF66"/>
                </a:solidFill>
              </a:rPr>
              <a:t>2:16</a:t>
            </a:r>
            <a:r>
              <a:rPr lang="en-US" dirty="0">
                <a:solidFill>
                  <a:srgbClr val="66FFFF"/>
                </a:solidFill>
              </a:rPr>
              <a:t>; </a:t>
            </a:r>
            <a:r>
              <a:rPr lang="en-US" dirty="0">
                <a:solidFill>
                  <a:srgbClr val="FFFF66"/>
                </a:solidFill>
              </a:rPr>
              <a:t>4:4</a:t>
            </a:r>
            <a:r>
              <a:rPr lang="en-US" dirty="0" smtClean="0">
                <a:solidFill>
                  <a:srgbClr val="66FFFF"/>
                </a:solidFill>
              </a:rPr>
              <a:t>)</a:t>
            </a:r>
            <a:endParaRPr lang="en-US" dirty="0">
              <a:solidFill>
                <a:srgbClr val="66FFFF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</a:rPr>
              <a:t>N</a:t>
            </a:r>
            <a:r>
              <a:rPr lang="en-US" dirty="0" smtClean="0">
                <a:solidFill>
                  <a:srgbClr val="66FFFF"/>
                </a:solidFill>
              </a:rPr>
              <a:t>o </a:t>
            </a:r>
            <a:r>
              <a:rPr lang="en-US" dirty="0">
                <a:solidFill>
                  <a:srgbClr val="66FFFF"/>
                </a:solidFill>
              </a:rPr>
              <a:t>organization </a:t>
            </a:r>
            <a:r>
              <a:rPr lang="en-US" dirty="0" smtClean="0">
                <a:solidFill>
                  <a:srgbClr val="66FFFF"/>
                </a:solidFill>
              </a:rPr>
              <a:t>other </a:t>
            </a:r>
            <a:r>
              <a:rPr lang="en-US" dirty="0">
                <a:solidFill>
                  <a:srgbClr val="66FFFF"/>
                </a:solidFill>
              </a:rPr>
              <a:t>than Christ as </a:t>
            </a:r>
            <a:r>
              <a:rPr lang="en-US" dirty="0" smtClean="0">
                <a:solidFill>
                  <a:srgbClr val="66FFFF"/>
                </a:solidFill>
              </a:rPr>
              <a:t>Head </a:t>
            </a:r>
            <a:r>
              <a:rPr lang="en-US" dirty="0">
                <a:solidFill>
                  <a:srgbClr val="66FFFF"/>
                </a:solidFill>
              </a:rPr>
              <a:t>&amp;</a:t>
            </a:r>
            <a:r>
              <a:rPr lang="en-US" dirty="0" smtClean="0">
                <a:solidFill>
                  <a:srgbClr val="66FFFF"/>
                </a:solidFill>
              </a:rPr>
              <a:t> </a:t>
            </a:r>
            <a:r>
              <a:rPr lang="en-US" dirty="0">
                <a:solidFill>
                  <a:srgbClr val="66FFFF"/>
                </a:solidFill>
              </a:rPr>
              <a:t>all saints </a:t>
            </a:r>
            <a:r>
              <a:rPr lang="en-US" dirty="0" smtClean="0">
                <a:solidFill>
                  <a:srgbClr val="66FFFF"/>
                </a:solidFill>
              </a:rPr>
              <a:t>under Him</a:t>
            </a:r>
            <a:endParaRPr lang="en-US" dirty="0">
              <a:solidFill>
                <a:srgbClr val="66FFFF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dirty="0" smtClean="0">
                <a:solidFill>
                  <a:srgbClr val="66FFFF"/>
                </a:solidFill>
              </a:rPr>
              <a:t>No </a:t>
            </a:r>
            <a:r>
              <a:rPr lang="en-US" dirty="0">
                <a:solidFill>
                  <a:srgbClr val="66FFFF"/>
                </a:solidFill>
              </a:rPr>
              <a:t>work is given to the church in this sense.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sz="3300" dirty="0" smtClean="0">
                <a:solidFill>
                  <a:srgbClr val="FFFFFF"/>
                </a:solidFill>
              </a:rPr>
              <a:t>“</a:t>
            </a:r>
            <a:r>
              <a:rPr lang="en-US" sz="3300" dirty="0">
                <a:solidFill>
                  <a:srgbClr val="FFFFFF"/>
                </a:solidFill>
              </a:rPr>
              <a:t>C</a:t>
            </a:r>
            <a:r>
              <a:rPr lang="en-US" sz="3300" dirty="0" smtClean="0">
                <a:solidFill>
                  <a:srgbClr val="FFFFFF"/>
                </a:solidFill>
              </a:rPr>
              <a:t>hurch</a:t>
            </a:r>
            <a:r>
              <a:rPr lang="en-US" sz="3300" dirty="0">
                <a:solidFill>
                  <a:srgbClr val="FFFFFF"/>
                </a:solidFill>
              </a:rPr>
              <a:t>” </a:t>
            </a:r>
            <a:r>
              <a:rPr lang="en-US" sz="3300" dirty="0" smtClean="0">
                <a:solidFill>
                  <a:srgbClr val="FFFFFF"/>
                </a:solidFill>
              </a:rPr>
              <a:t>used in </a:t>
            </a:r>
            <a:r>
              <a:rPr lang="en-US" sz="3300" dirty="0">
                <a:solidFill>
                  <a:srgbClr val="FFFFFF"/>
                </a:solidFill>
              </a:rPr>
              <a:t>functional </a:t>
            </a:r>
            <a:r>
              <a:rPr lang="en-US" sz="3300" dirty="0" smtClean="0">
                <a:solidFill>
                  <a:srgbClr val="FFFFFF"/>
                </a:solidFill>
              </a:rPr>
              <a:t>sense (“local”)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</a:rPr>
              <a:t>G</a:t>
            </a:r>
            <a:r>
              <a:rPr lang="en-US" dirty="0" smtClean="0">
                <a:solidFill>
                  <a:srgbClr val="66FFFF"/>
                </a:solidFill>
              </a:rPr>
              <a:t>roup </a:t>
            </a:r>
            <a:r>
              <a:rPr lang="en-US" dirty="0">
                <a:solidFill>
                  <a:srgbClr val="66FFFF"/>
                </a:solidFill>
              </a:rPr>
              <a:t>of Christians in </a:t>
            </a:r>
            <a:r>
              <a:rPr lang="en-US" dirty="0" smtClean="0">
                <a:solidFill>
                  <a:srgbClr val="66FFFF"/>
                </a:solidFill>
              </a:rPr>
              <a:t>given </a:t>
            </a:r>
            <a:r>
              <a:rPr lang="en-US" dirty="0">
                <a:solidFill>
                  <a:srgbClr val="66FFFF"/>
                </a:solidFill>
              </a:rPr>
              <a:t>area </a:t>
            </a:r>
            <a:r>
              <a:rPr lang="en-US" dirty="0" smtClean="0">
                <a:solidFill>
                  <a:srgbClr val="66FFFF"/>
                </a:solidFill>
              </a:rPr>
              <a:t>working &amp; worshiping </a:t>
            </a:r>
            <a:r>
              <a:rPr lang="en-US" dirty="0">
                <a:solidFill>
                  <a:srgbClr val="66FFFF"/>
                </a:solidFill>
              </a:rPr>
              <a:t>together </a:t>
            </a:r>
            <a:r>
              <a:rPr lang="en-US" dirty="0" smtClean="0">
                <a:solidFill>
                  <a:srgbClr val="66FFFF"/>
                </a:solidFill>
              </a:rPr>
              <a:t>(</a:t>
            </a:r>
            <a:r>
              <a:rPr lang="en-US" dirty="0">
                <a:solidFill>
                  <a:srgbClr val="FFFF66"/>
                </a:solidFill>
              </a:rPr>
              <a:t>Rom. 16:16</a:t>
            </a:r>
            <a:r>
              <a:rPr lang="en-US" dirty="0">
                <a:solidFill>
                  <a:srgbClr val="66FFFF"/>
                </a:solidFill>
              </a:rPr>
              <a:t>; </a:t>
            </a:r>
            <a:r>
              <a:rPr lang="en-US" dirty="0">
                <a:solidFill>
                  <a:srgbClr val="FFFF66"/>
                </a:solidFill>
              </a:rPr>
              <a:t>Gal. 1:2</a:t>
            </a:r>
            <a:r>
              <a:rPr lang="en-US" dirty="0">
                <a:solidFill>
                  <a:srgbClr val="66FFFF"/>
                </a:solidFill>
              </a:rPr>
              <a:t>; </a:t>
            </a:r>
            <a:r>
              <a:rPr lang="en-US" dirty="0">
                <a:solidFill>
                  <a:srgbClr val="FFFF66"/>
                </a:solidFill>
              </a:rPr>
              <a:t>1 Cor. 1:2</a:t>
            </a:r>
            <a:r>
              <a:rPr lang="en-US" dirty="0" smtClean="0">
                <a:solidFill>
                  <a:srgbClr val="66FFFF"/>
                </a:solidFill>
              </a:rPr>
              <a:t>)</a:t>
            </a:r>
            <a:endParaRPr lang="en-US" dirty="0">
              <a:solidFill>
                <a:srgbClr val="66FFFF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dirty="0" smtClean="0">
                <a:solidFill>
                  <a:srgbClr val="66FFFF"/>
                </a:solidFill>
              </a:rPr>
              <a:t>Organization given </a:t>
            </a:r>
            <a:r>
              <a:rPr lang="en-US" dirty="0">
                <a:solidFill>
                  <a:srgbClr val="66FFFF"/>
                </a:solidFill>
              </a:rPr>
              <a:t>to </a:t>
            </a:r>
            <a:r>
              <a:rPr lang="en-US" dirty="0" smtClean="0">
                <a:solidFill>
                  <a:srgbClr val="66FFFF"/>
                </a:solidFill>
              </a:rPr>
              <a:t>church in this sense </a:t>
            </a:r>
            <a:r>
              <a:rPr lang="en-US" dirty="0">
                <a:solidFill>
                  <a:srgbClr val="66FFFF"/>
                </a:solidFill>
              </a:rPr>
              <a:t>(</a:t>
            </a:r>
            <a:r>
              <a:rPr lang="en-US" dirty="0">
                <a:solidFill>
                  <a:srgbClr val="FFFF66"/>
                </a:solidFill>
              </a:rPr>
              <a:t>Phil. 1:1</a:t>
            </a:r>
            <a:r>
              <a:rPr lang="en-US" dirty="0" smtClean="0">
                <a:solidFill>
                  <a:srgbClr val="66FFFF"/>
                </a:solidFill>
              </a:rPr>
              <a:t>)</a:t>
            </a:r>
            <a:endParaRPr lang="en-US" dirty="0">
              <a:solidFill>
                <a:srgbClr val="66FFFF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</a:pPr>
            <a:r>
              <a:rPr lang="en-US" dirty="0" smtClean="0">
                <a:solidFill>
                  <a:srgbClr val="66FFFF"/>
                </a:solidFill>
              </a:rPr>
              <a:t>Three-fold work </a:t>
            </a:r>
            <a:r>
              <a:rPr lang="en-US" dirty="0">
                <a:solidFill>
                  <a:srgbClr val="66FFFF"/>
                </a:solidFill>
              </a:rPr>
              <a:t>given to </a:t>
            </a:r>
            <a:r>
              <a:rPr lang="en-US" dirty="0" smtClean="0">
                <a:solidFill>
                  <a:srgbClr val="66FFFF"/>
                </a:solidFill>
              </a:rPr>
              <a:t>church in this sense:</a:t>
            </a:r>
            <a:endParaRPr lang="en-US" dirty="0">
              <a:solidFill>
                <a:srgbClr val="66FFFF"/>
              </a:solidFill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accent6"/>
              </a:buClr>
              <a:buSzPct val="70000"/>
              <a:buFont typeface="Wingdings" charset="2"/>
              <a:buChar char="§"/>
            </a:pPr>
            <a:r>
              <a:rPr lang="en-US" sz="2600" dirty="0" smtClean="0">
                <a:solidFill>
                  <a:srgbClr val="00FF00"/>
                </a:solidFill>
              </a:rPr>
              <a:t>Evangelism </a:t>
            </a:r>
            <a:r>
              <a:rPr lang="en-US" sz="2600" dirty="0">
                <a:solidFill>
                  <a:srgbClr val="00FF00"/>
                </a:solidFill>
              </a:rPr>
              <a:t>(</a:t>
            </a:r>
            <a:r>
              <a:rPr lang="en-US" sz="2600" dirty="0">
                <a:solidFill>
                  <a:srgbClr val="FFFF66"/>
                </a:solidFill>
              </a:rPr>
              <a:t>1 Thess. 1:8</a:t>
            </a:r>
            <a:r>
              <a:rPr lang="en-US" sz="2600" dirty="0">
                <a:solidFill>
                  <a:srgbClr val="00FF00"/>
                </a:solidFill>
              </a:rPr>
              <a:t>; </a:t>
            </a:r>
            <a:r>
              <a:rPr lang="en-US" sz="2600" dirty="0">
                <a:solidFill>
                  <a:srgbClr val="FFFF66"/>
                </a:solidFill>
              </a:rPr>
              <a:t>Acts 11:22</a:t>
            </a:r>
            <a:r>
              <a:rPr lang="en-US" sz="2600" dirty="0">
                <a:solidFill>
                  <a:srgbClr val="00FF00"/>
                </a:solidFill>
              </a:rPr>
              <a:t>; </a:t>
            </a:r>
            <a:r>
              <a:rPr lang="en-US" sz="2600" dirty="0">
                <a:solidFill>
                  <a:srgbClr val="FFFF66"/>
                </a:solidFill>
              </a:rPr>
              <a:t>Phil. 1:5</a:t>
            </a:r>
            <a:r>
              <a:rPr lang="en-US" sz="2600" dirty="0">
                <a:solidFill>
                  <a:srgbClr val="00FF00"/>
                </a:solidFill>
              </a:rPr>
              <a:t>; </a:t>
            </a:r>
            <a:r>
              <a:rPr lang="en-US" sz="2600" dirty="0">
                <a:solidFill>
                  <a:srgbClr val="FFFF66"/>
                </a:solidFill>
              </a:rPr>
              <a:t>4:15-16</a:t>
            </a:r>
            <a:r>
              <a:rPr lang="en-US" sz="2600" dirty="0" smtClean="0">
                <a:solidFill>
                  <a:srgbClr val="00FF00"/>
                </a:solidFill>
              </a:rPr>
              <a:t>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accent6"/>
              </a:buClr>
              <a:buSzPct val="70000"/>
              <a:buFont typeface="Wingdings" charset="2"/>
              <a:buChar char="§"/>
            </a:pPr>
            <a:r>
              <a:rPr lang="en-US" sz="2600" dirty="0" smtClean="0">
                <a:solidFill>
                  <a:srgbClr val="00FF00"/>
                </a:solidFill>
              </a:rPr>
              <a:t>Edification </a:t>
            </a:r>
            <a:r>
              <a:rPr lang="en-US" sz="2600" dirty="0">
                <a:solidFill>
                  <a:srgbClr val="00FF00"/>
                </a:solidFill>
              </a:rPr>
              <a:t>(</a:t>
            </a:r>
            <a:r>
              <a:rPr lang="en-US" sz="2600" dirty="0">
                <a:solidFill>
                  <a:srgbClr val="FFFF66"/>
                </a:solidFill>
              </a:rPr>
              <a:t>Eph. 4:12</a:t>
            </a:r>
            <a:r>
              <a:rPr lang="en-US" sz="2600" dirty="0">
                <a:solidFill>
                  <a:srgbClr val="00FF00"/>
                </a:solidFill>
              </a:rPr>
              <a:t>; </a:t>
            </a:r>
            <a:r>
              <a:rPr lang="en-US" sz="2600" dirty="0">
                <a:solidFill>
                  <a:srgbClr val="FFFF66"/>
                </a:solidFill>
              </a:rPr>
              <a:t>1 Cor. </a:t>
            </a:r>
            <a:r>
              <a:rPr lang="en-US" sz="2600" dirty="0" smtClean="0">
                <a:solidFill>
                  <a:srgbClr val="FFFF66"/>
                </a:solidFill>
              </a:rPr>
              <a:t>14:26 </a:t>
            </a:r>
            <a:r>
              <a:rPr lang="en-US" sz="2600" dirty="0" smtClean="0">
                <a:solidFill>
                  <a:srgbClr val="00FF00"/>
                </a:solidFill>
              </a:rPr>
              <a:t>– all chap.; </a:t>
            </a:r>
            <a:r>
              <a:rPr lang="en-US" sz="2600" dirty="0">
                <a:solidFill>
                  <a:srgbClr val="FFFF66"/>
                </a:solidFill>
              </a:rPr>
              <a:t>Acts 11:22-26</a:t>
            </a:r>
            <a:r>
              <a:rPr lang="en-US" sz="2600" dirty="0" smtClean="0">
                <a:solidFill>
                  <a:srgbClr val="00FF00"/>
                </a:solidFill>
              </a:rPr>
              <a:t>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accent6"/>
              </a:buClr>
              <a:buSzPct val="70000"/>
              <a:buFont typeface="Wingdings" charset="2"/>
              <a:buChar char="§"/>
            </a:pPr>
            <a:r>
              <a:rPr lang="en-US" sz="2600" dirty="0" smtClean="0">
                <a:solidFill>
                  <a:srgbClr val="00FF00"/>
                </a:solidFill>
              </a:rPr>
              <a:t>Benevolence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sz="2600" dirty="0">
                <a:solidFill>
                  <a:srgbClr val="00FF00"/>
                </a:solidFill>
              </a:rPr>
              <a:t>to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sz="2600" dirty="0">
                <a:solidFill>
                  <a:srgbClr val="00FF00"/>
                </a:solidFill>
              </a:rPr>
              <a:t>poor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sz="2600" dirty="0">
                <a:solidFill>
                  <a:srgbClr val="00FF00"/>
                </a:solidFill>
              </a:rPr>
              <a:t>saints</a:t>
            </a:r>
            <a:r>
              <a:rPr lang="en-US" sz="2100" dirty="0">
                <a:solidFill>
                  <a:srgbClr val="00FF00"/>
                </a:solidFill>
              </a:rPr>
              <a:t> </a:t>
            </a:r>
            <a:r>
              <a:rPr lang="en-US" sz="2600" dirty="0" smtClean="0">
                <a:solidFill>
                  <a:srgbClr val="00FF00"/>
                </a:solidFill>
              </a:rPr>
              <a:t>(</a:t>
            </a:r>
            <a:r>
              <a:rPr lang="en-US" sz="2600" dirty="0" smtClean="0">
                <a:solidFill>
                  <a:srgbClr val="FFFF66"/>
                </a:solidFill>
              </a:rPr>
              <a:t>2</a:t>
            </a:r>
            <a:r>
              <a:rPr lang="en-US" sz="2100" dirty="0" smtClean="0">
                <a:solidFill>
                  <a:srgbClr val="FFFF66"/>
                </a:solidFill>
              </a:rPr>
              <a:t> </a:t>
            </a:r>
            <a:r>
              <a:rPr lang="en-US" sz="2600" dirty="0">
                <a:solidFill>
                  <a:srgbClr val="FFFF66"/>
                </a:solidFill>
              </a:rPr>
              <a:t>Cor.</a:t>
            </a:r>
            <a:r>
              <a:rPr lang="en-US" sz="2100" dirty="0">
                <a:solidFill>
                  <a:srgbClr val="FFFF66"/>
                </a:solidFill>
              </a:rPr>
              <a:t> </a:t>
            </a:r>
            <a:r>
              <a:rPr lang="en-US" sz="2600" dirty="0">
                <a:solidFill>
                  <a:srgbClr val="FFFF66"/>
                </a:solidFill>
              </a:rPr>
              <a:t>8</a:t>
            </a:r>
            <a:r>
              <a:rPr lang="en-US" sz="1900" dirty="0">
                <a:solidFill>
                  <a:srgbClr val="FFFF66"/>
                </a:solidFill>
              </a:rPr>
              <a:t> </a:t>
            </a:r>
            <a:r>
              <a:rPr lang="en-US" sz="2600" dirty="0">
                <a:solidFill>
                  <a:srgbClr val="FFFF66"/>
                </a:solidFill>
              </a:rPr>
              <a:t>&amp;</a:t>
            </a:r>
            <a:r>
              <a:rPr lang="en-US" sz="1900" dirty="0">
                <a:solidFill>
                  <a:srgbClr val="FFFF66"/>
                </a:solidFill>
              </a:rPr>
              <a:t> </a:t>
            </a:r>
            <a:r>
              <a:rPr lang="en-US" sz="2600" dirty="0">
                <a:solidFill>
                  <a:srgbClr val="FFFF66"/>
                </a:solidFill>
              </a:rPr>
              <a:t>9</a:t>
            </a:r>
            <a:r>
              <a:rPr lang="en-US" sz="2600" dirty="0">
                <a:solidFill>
                  <a:srgbClr val="00FF00"/>
                </a:solidFill>
              </a:rPr>
              <a:t>; </a:t>
            </a:r>
            <a:r>
              <a:rPr lang="en-US" sz="2600" dirty="0">
                <a:solidFill>
                  <a:srgbClr val="FFFF66"/>
                </a:solidFill>
              </a:rPr>
              <a:t>Rom.</a:t>
            </a:r>
            <a:r>
              <a:rPr lang="en-US" sz="2100" dirty="0">
                <a:solidFill>
                  <a:srgbClr val="FFFF66"/>
                </a:solidFill>
              </a:rPr>
              <a:t> </a:t>
            </a:r>
            <a:r>
              <a:rPr lang="en-US" sz="2600" dirty="0">
                <a:solidFill>
                  <a:srgbClr val="FFFF66"/>
                </a:solidFill>
              </a:rPr>
              <a:t>15:25-27</a:t>
            </a:r>
            <a:r>
              <a:rPr lang="en-US" sz="2600" dirty="0">
                <a:solidFill>
                  <a:srgbClr val="00FF00"/>
                </a:solidFill>
              </a:rPr>
              <a:t>; </a:t>
            </a:r>
            <a:r>
              <a:rPr lang="en-US" sz="2600" dirty="0">
                <a:solidFill>
                  <a:srgbClr val="FFFF66"/>
                </a:solidFill>
              </a:rPr>
              <a:t>1</a:t>
            </a:r>
            <a:r>
              <a:rPr lang="en-US" sz="2100" dirty="0">
                <a:solidFill>
                  <a:srgbClr val="FFFF66"/>
                </a:solidFill>
              </a:rPr>
              <a:t> </a:t>
            </a:r>
            <a:r>
              <a:rPr lang="en-US" sz="2600" dirty="0">
                <a:solidFill>
                  <a:srgbClr val="FFFF66"/>
                </a:solidFill>
              </a:rPr>
              <a:t>Tim.</a:t>
            </a:r>
            <a:r>
              <a:rPr lang="en-US" sz="1900" dirty="0">
                <a:solidFill>
                  <a:srgbClr val="FFFF66"/>
                </a:solidFill>
              </a:rPr>
              <a:t> </a:t>
            </a:r>
            <a:r>
              <a:rPr lang="en-US" sz="2600" dirty="0">
                <a:solidFill>
                  <a:srgbClr val="FFFF66"/>
                </a:solidFill>
              </a:rPr>
              <a:t>5:16</a:t>
            </a:r>
            <a:r>
              <a:rPr lang="en-US" sz="2600" dirty="0">
                <a:solidFill>
                  <a:srgbClr val="00FF00"/>
                </a:solidFill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sz="3300" dirty="0">
                <a:solidFill>
                  <a:srgbClr val="FFFFFF"/>
                </a:solidFill>
              </a:rPr>
              <a:t>When men </a:t>
            </a:r>
            <a:r>
              <a:rPr lang="en-US" sz="3300" dirty="0" smtClean="0">
                <a:solidFill>
                  <a:srgbClr val="FFFFFF"/>
                </a:solidFill>
              </a:rPr>
              <a:t>change </a:t>
            </a:r>
            <a:r>
              <a:rPr lang="en-US" sz="3300" dirty="0">
                <a:solidFill>
                  <a:srgbClr val="FFFFFF"/>
                </a:solidFill>
              </a:rPr>
              <a:t>the functional unit for doing </a:t>
            </a:r>
            <a:r>
              <a:rPr lang="en-US" sz="3300" dirty="0" smtClean="0">
                <a:solidFill>
                  <a:srgbClr val="FFFFFF"/>
                </a:solidFill>
              </a:rPr>
              <a:t>work, </a:t>
            </a:r>
            <a:r>
              <a:rPr lang="en-US" sz="3300" dirty="0">
                <a:solidFill>
                  <a:srgbClr val="FFFFFF"/>
                </a:solidFill>
              </a:rPr>
              <a:t>they </a:t>
            </a:r>
            <a:r>
              <a:rPr lang="en-US" sz="3300" dirty="0" smtClean="0">
                <a:solidFill>
                  <a:srgbClr val="FFFFFF"/>
                </a:solidFill>
              </a:rPr>
              <a:t>do not </a:t>
            </a:r>
            <a:r>
              <a:rPr lang="en-US" sz="3300" dirty="0">
                <a:solidFill>
                  <a:srgbClr val="FFFFFF"/>
                </a:solidFill>
              </a:rPr>
              <a:t>respect the sufficiency of </a:t>
            </a:r>
            <a:r>
              <a:rPr lang="en-US" sz="3300" dirty="0" smtClean="0">
                <a:solidFill>
                  <a:srgbClr val="FFFFFF"/>
                </a:solidFill>
              </a:rPr>
              <a:t>God’s plan </a:t>
            </a:r>
          </a:p>
        </p:txBody>
      </p:sp>
    </p:spTree>
    <p:extLst>
      <p:ext uri="{BB962C8B-B14F-4D97-AF65-F5344CB8AC3E}">
        <p14:creationId xmlns:p14="http://schemas.microsoft.com/office/powerpoint/2010/main" val="207707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Examples of Changes in Organization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75957"/>
            <a:ext cx="9144000" cy="6172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Changes in early centuries: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</a:rPr>
              <a:t>L</a:t>
            </a:r>
            <a:r>
              <a:rPr lang="en-US" dirty="0" smtClean="0">
                <a:solidFill>
                  <a:srgbClr val="66FFFF"/>
                </a:solidFill>
              </a:rPr>
              <a:t>ocal </a:t>
            </a:r>
            <a:r>
              <a:rPr lang="en-US" dirty="0">
                <a:solidFill>
                  <a:srgbClr val="66FFFF"/>
                </a:solidFill>
              </a:rPr>
              <a:t>church autonomy </a:t>
            </a:r>
            <a:r>
              <a:rPr lang="en-US" dirty="0" smtClean="0">
                <a:solidFill>
                  <a:srgbClr val="66FFFF"/>
                </a:solidFill>
              </a:rPr>
              <a:t>sacrificed </a:t>
            </a:r>
            <a:r>
              <a:rPr lang="en-US" dirty="0">
                <a:solidFill>
                  <a:srgbClr val="66FFFF"/>
                </a:solidFill>
              </a:rPr>
              <a:t>for regional </a:t>
            </a:r>
            <a:r>
              <a:rPr lang="en-US" dirty="0" smtClean="0">
                <a:solidFill>
                  <a:srgbClr val="66FFFF"/>
                </a:solidFill>
              </a:rPr>
              <a:t>oversight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</a:rPr>
              <a:t>P</a:t>
            </a:r>
            <a:r>
              <a:rPr lang="en-US" dirty="0" smtClean="0">
                <a:solidFill>
                  <a:srgbClr val="66FFFF"/>
                </a:solidFill>
              </a:rPr>
              <a:t>lurality </a:t>
            </a:r>
            <a:r>
              <a:rPr lang="en-US" dirty="0">
                <a:solidFill>
                  <a:srgbClr val="66FFFF"/>
                </a:solidFill>
              </a:rPr>
              <a:t>of churches </a:t>
            </a:r>
            <a:r>
              <a:rPr lang="en-US" dirty="0" smtClean="0">
                <a:solidFill>
                  <a:srgbClr val="66FFFF"/>
                </a:solidFill>
              </a:rPr>
              <a:t>put </a:t>
            </a:r>
            <a:r>
              <a:rPr lang="en-US" dirty="0">
                <a:solidFill>
                  <a:srgbClr val="66FFFF"/>
                </a:solidFill>
              </a:rPr>
              <a:t>under the oversight of </a:t>
            </a:r>
            <a:r>
              <a:rPr lang="en-US" dirty="0" smtClean="0">
                <a:solidFill>
                  <a:srgbClr val="66FFFF"/>
                </a:solidFill>
              </a:rPr>
              <a:t>“bishop”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</a:rPr>
              <a:t>P</a:t>
            </a:r>
            <a:r>
              <a:rPr lang="en-US" dirty="0" smtClean="0">
                <a:solidFill>
                  <a:srgbClr val="66FFFF"/>
                </a:solidFill>
              </a:rPr>
              <a:t>rogression </a:t>
            </a:r>
            <a:r>
              <a:rPr lang="en-US" dirty="0">
                <a:solidFill>
                  <a:srgbClr val="66FFFF"/>
                </a:solidFill>
              </a:rPr>
              <a:t>towards centralization continued until it reached a</a:t>
            </a:r>
            <a:r>
              <a:rPr lang="en-US" dirty="0" smtClean="0">
                <a:solidFill>
                  <a:srgbClr val="66FFFF"/>
                </a:solidFill>
              </a:rPr>
              <a:t> papacy in seventh century</a:t>
            </a:r>
            <a:endParaRPr lang="en-US" dirty="0">
              <a:solidFill>
                <a:srgbClr val="66FFFF"/>
              </a:solidFill>
            </a:endParaRP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Denominational changes of Reformation tradition: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</a:rPr>
              <a:t>S</a:t>
            </a:r>
            <a:r>
              <a:rPr lang="en-US" dirty="0" smtClean="0">
                <a:solidFill>
                  <a:srgbClr val="66FFFF"/>
                </a:solidFill>
              </a:rPr>
              <a:t>tarted with rejecting changes, but soon did same</a:t>
            </a:r>
          </a:p>
          <a:p>
            <a:pPr lvl="2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>
                <a:solidFill>
                  <a:srgbClr val="00FF00"/>
                </a:solidFill>
              </a:rPr>
              <a:t>C</a:t>
            </a:r>
            <a:r>
              <a:rPr lang="en-US" dirty="0" smtClean="0">
                <a:solidFill>
                  <a:srgbClr val="00FF00"/>
                </a:solidFill>
              </a:rPr>
              <a:t>onventions</a:t>
            </a:r>
            <a:r>
              <a:rPr lang="en-US" dirty="0">
                <a:solidFill>
                  <a:srgbClr val="00FF00"/>
                </a:solidFill>
              </a:rPr>
              <a:t>, synods &amp;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>
                <a:solidFill>
                  <a:srgbClr val="00FF00"/>
                </a:solidFill>
              </a:rPr>
              <a:t>other </a:t>
            </a:r>
            <a:r>
              <a:rPr lang="en-US" dirty="0" smtClean="0">
                <a:solidFill>
                  <a:srgbClr val="00FF00"/>
                </a:solidFill>
              </a:rPr>
              <a:t>inter</a:t>
            </a:r>
            <a:r>
              <a:rPr lang="en-US" dirty="0">
                <a:solidFill>
                  <a:srgbClr val="00FF00"/>
                </a:solidFill>
              </a:rPr>
              <a:t>-church </a:t>
            </a:r>
            <a:r>
              <a:rPr lang="en-US" dirty="0" smtClean="0">
                <a:solidFill>
                  <a:srgbClr val="00FF00"/>
                </a:solidFill>
              </a:rPr>
              <a:t>governments</a:t>
            </a:r>
          </a:p>
          <a:p>
            <a:pPr lvl="2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rgbClr val="00FF00"/>
                </a:solidFill>
              </a:rPr>
              <a:t>Headquarters, president, secretary, board…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 smtClean="0">
                <a:solidFill>
                  <a:srgbClr val="66FFFF"/>
                </a:solidFill>
              </a:rPr>
              <a:t>Such organization is unknown to New Testament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Changes by some “churches of Christ” rejecting plan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 smtClean="0">
                <a:solidFill>
                  <a:srgbClr val="66FFFF"/>
                </a:solidFill>
              </a:rPr>
              <a:t>American Christian Missionary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 smtClean="0">
                <a:solidFill>
                  <a:srgbClr val="66FFFF"/>
                </a:solidFill>
              </a:rPr>
              <a:t>Sponsoring church arrangement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 smtClean="0">
                <a:solidFill>
                  <a:srgbClr val="66FFFF"/>
                </a:solidFill>
              </a:rPr>
              <a:t>“World Bible School” and other evangelistic institutions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 smtClean="0">
                <a:solidFill>
                  <a:srgbClr val="66FFFF"/>
                </a:solidFill>
              </a:rPr>
              <a:t>Colleges supported from treasury of local churches</a:t>
            </a:r>
          </a:p>
          <a:p>
            <a:pPr lvl="1">
              <a:lnSpc>
                <a:spcPct val="10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dirty="0" smtClean="0">
                <a:solidFill>
                  <a:srgbClr val="66FFFF"/>
                </a:solidFill>
              </a:rPr>
              <a:t>Other institutions to help do work of church “more effectively”</a:t>
            </a:r>
          </a:p>
        </p:txBody>
      </p:sp>
    </p:spTree>
    <p:extLst>
      <p:ext uri="{BB962C8B-B14F-4D97-AF65-F5344CB8AC3E}">
        <p14:creationId xmlns:p14="http://schemas.microsoft.com/office/powerpoint/2010/main" val="2230691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100" b="1" dirty="0" smtClean="0">
                <a:solidFill>
                  <a:srgbClr val="FFFF00"/>
                </a:solidFill>
              </a:rPr>
              <a:t>Sufficiency of Church Designed by God</a:t>
            </a:r>
            <a:endParaRPr lang="en-US" sz="4100" b="1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76200" y="1066800"/>
            <a:ext cx="4419600" cy="5791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Originated in </a:t>
            </a:r>
            <a:r>
              <a:rPr lang="en-US" dirty="0" smtClean="0">
                <a:solidFill>
                  <a:srgbClr val="FFFFFF"/>
                </a:solidFill>
              </a:rPr>
              <a:t>mind </a:t>
            </a:r>
            <a:r>
              <a:rPr lang="en-US" dirty="0">
                <a:solidFill>
                  <a:srgbClr val="FFFFFF"/>
                </a:solidFill>
              </a:rPr>
              <a:t>of God (</a:t>
            </a:r>
            <a:r>
              <a:rPr lang="en-US" dirty="0">
                <a:solidFill>
                  <a:srgbClr val="FFFF66"/>
                </a:solidFill>
              </a:rPr>
              <a:t>Eph. 3</a:t>
            </a:r>
            <a:r>
              <a:rPr lang="en-US" dirty="0" smtClean="0">
                <a:solidFill>
                  <a:srgbClr val="FFFF66"/>
                </a:solidFill>
              </a:rPr>
              <a:t>:10-11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B</a:t>
            </a:r>
            <a:r>
              <a:rPr lang="en-US" dirty="0" smtClean="0">
                <a:solidFill>
                  <a:srgbClr val="FFFFFF"/>
                </a:solidFill>
              </a:rPr>
              <a:t>lood</a:t>
            </a:r>
            <a:r>
              <a:rPr lang="en-US" dirty="0">
                <a:solidFill>
                  <a:srgbClr val="FFFFFF"/>
                </a:solidFill>
              </a:rPr>
              <a:t>-bought (</a:t>
            </a:r>
            <a:r>
              <a:rPr lang="en-US" dirty="0">
                <a:solidFill>
                  <a:srgbClr val="FFFF66"/>
                </a:solidFill>
              </a:rPr>
              <a:t>Acts 20:28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Money raised through contributions (</a:t>
            </a:r>
            <a:r>
              <a:rPr lang="en-US" dirty="0">
                <a:solidFill>
                  <a:srgbClr val="FFFF66"/>
                </a:solidFill>
              </a:rPr>
              <a:t>1 Cor. 16:1-2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Organization: </a:t>
            </a:r>
            <a:r>
              <a:rPr lang="en-US" dirty="0" smtClean="0">
                <a:solidFill>
                  <a:srgbClr val="FFFFFF"/>
                </a:solidFill>
              </a:rPr>
              <a:t>Elders &amp; </a:t>
            </a:r>
            <a:r>
              <a:rPr lang="en-US" dirty="0">
                <a:solidFill>
                  <a:srgbClr val="FFFFFF"/>
                </a:solidFill>
              </a:rPr>
              <a:t>deacons </a:t>
            </a:r>
            <a:r>
              <a:rPr lang="en-US" dirty="0" smtClean="0">
                <a:solidFill>
                  <a:srgbClr val="FFFFFF"/>
                </a:solidFill>
              </a:rPr>
              <a:t>(</a:t>
            </a:r>
            <a:r>
              <a:rPr lang="en-US" dirty="0" smtClean="0">
                <a:solidFill>
                  <a:srgbClr val="FFFF66"/>
                </a:solidFill>
              </a:rPr>
              <a:t>Phil. 1:1</a:t>
            </a:r>
            <a:r>
              <a:rPr lang="en-US" dirty="0" smtClean="0">
                <a:solidFill>
                  <a:srgbClr val="FFFFFF"/>
                </a:solidFill>
              </a:rPr>
              <a:t>; </a:t>
            </a:r>
            <a:r>
              <a:rPr lang="en-US" dirty="0" smtClean="0">
                <a:solidFill>
                  <a:srgbClr val="FFFF66"/>
                </a:solidFill>
              </a:rPr>
              <a:t>1 </a:t>
            </a:r>
            <a:r>
              <a:rPr lang="en-US" dirty="0">
                <a:solidFill>
                  <a:srgbClr val="FFFF66"/>
                </a:solidFill>
              </a:rPr>
              <a:t>Tim. 3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Does </a:t>
            </a:r>
            <a:r>
              <a:rPr lang="en-US" dirty="0" smtClean="0">
                <a:solidFill>
                  <a:srgbClr val="FFFFFF"/>
                </a:solidFill>
              </a:rPr>
              <a:t>own </a:t>
            </a:r>
            <a:r>
              <a:rPr lang="en-US" dirty="0">
                <a:solidFill>
                  <a:srgbClr val="FFFFFF"/>
                </a:solidFill>
              </a:rPr>
              <a:t>work (</a:t>
            </a:r>
            <a:r>
              <a:rPr lang="en-US" dirty="0">
                <a:solidFill>
                  <a:srgbClr val="FFFF66"/>
                </a:solidFill>
              </a:rPr>
              <a:t>Eph. 4:</a:t>
            </a:r>
            <a:r>
              <a:rPr lang="en-US" dirty="0" smtClean="0">
                <a:solidFill>
                  <a:srgbClr val="FFFF66"/>
                </a:solidFill>
              </a:rPr>
              <a:t>12f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  <a:endParaRPr lang="en-US" dirty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Given p</a:t>
            </a:r>
            <a:r>
              <a:rPr lang="en-US" dirty="0" smtClean="0">
                <a:solidFill>
                  <a:srgbClr val="FFFFFF"/>
                </a:solidFill>
              </a:rPr>
              <a:t>attern </a:t>
            </a:r>
            <a:r>
              <a:rPr lang="en-US" dirty="0">
                <a:solidFill>
                  <a:srgbClr val="FFFFFF"/>
                </a:solidFill>
              </a:rPr>
              <a:t>for worship (</a:t>
            </a:r>
            <a:r>
              <a:rPr lang="en-US" dirty="0">
                <a:solidFill>
                  <a:srgbClr val="FFFF66"/>
                </a:solidFill>
              </a:rPr>
              <a:t>Acts 2:42</a:t>
            </a:r>
            <a:r>
              <a:rPr lang="en-US" dirty="0">
                <a:solidFill>
                  <a:srgbClr val="FFFFFF"/>
                </a:solidFill>
              </a:rPr>
              <a:t>; </a:t>
            </a:r>
            <a:r>
              <a:rPr lang="en-US" dirty="0">
                <a:solidFill>
                  <a:srgbClr val="FFFF66"/>
                </a:solidFill>
              </a:rPr>
              <a:t>20:7</a:t>
            </a:r>
            <a:r>
              <a:rPr lang="en-US" dirty="0">
                <a:solidFill>
                  <a:srgbClr val="FFFFFF"/>
                </a:solidFill>
              </a:rPr>
              <a:t>; </a:t>
            </a:r>
            <a:r>
              <a:rPr lang="en-US" dirty="0" smtClean="0">
                <a:solidFill>
                  <a:srgbClr val="FFFF66"/>
                </a:solidFill>
              </a:rPr>
              <a:t>Eph. 5:19</a:t>
            </a:r>
            <a:r>
              <a:rPr lang="en-US" dirty="0" smtClean="0">
                <a:solidFill>
                  <a:srgbClr val="FFFFFF"/>
                </a:solidFill>
              </a:rPr>
              <a:t>; </a:t>
            </a:r>
            <a:r>
              <a:rPr lang="en-US" dirty="0" smtClean="0">
                <a:solidFill>
                  <a:srgbClr val="FFFF66"/>
                </a:solidFill>
              </a:rPr>
              <a:t>1 </a:t>
            </a:r>
            <a:r>
              <a:rPr lang="en-US" dirty="0">
                <a:solidFill>
                  <a:srgbClr val="FFFF66"/>
                </a:solidFill>
              </a:rPr>
              <a:t>Cor. 11:20-34</a:t>
            </a:r>
            <a:r>
              <a:rPr lang="en-US" dirty="0">
                <a:solidFill>
                  <a:srgbClr val="FFFFFF"/>
                </a:solidFill>
              </a:rPr>
              <a:t>; </a:t>
            </a:r>
            <a:r>
              <a:rPr lang="en-US" dirty="0">
                <a:solidFill>
                  <a:srgbClr val="FFFF66"/>
                </a:solidFill>
              </a:rPr>
              <a:t>16:1-2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L</a:t>
            </a:r>
            <a:r>
              <a:rPr lang="en-US" dirty="0" smtClean="0">
                <a:solidFill>
                  <a:srgbClr val="FFFFFF"/>
                </a:solidFill>
              </a:rPr>
              <a:t>ocal </a:t>
            </a:r>
            <a:r>
              <a:rPr lang="en-US" dirty="0">
                <a:solidFill>
                  <a:srgbClr val="FFFFFF"/>
                </a:solidFill>
              </a:rPr>
              <a:t>church </a:t>
            </a:r>
            <a:r>
              <a:rPr lang="en-US" dirty="0" smtClean="0">
                <a:solidFill>
                  <a:srgbClr val="FFFFFF"/>
                </a:solidFill>
              </a:rPr>
              <a:t>only functional </a:t>
            </a:r>
            <a:r>
              <a:rPr lang="en-US" dirty="0">
                <a:solidFill>
                  <a:srgbClr val="FFFFFF"/>
                </a:solidFill>
              </a:rPr>
              <a:t>unit (</a:t>
            </a:r>
            <a:r>
              <a:rPr lang="en-US" dirty="0">
                <a:solidFill>
                  <a:srgbClr val="FFFF66"/>
                </a:solidFill>
              </a:rPr>
              <a:t>Phil. 1:1</a:t>
            </a:r>
            <a:r>
              <a:rPr lang="en-US" dirty="0">
                <a:solidFill>
                  <a:srgbClr val="FFFFFF"/>
                </a:solidFill>
              </a:rPr>
              <a:t>)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495800" cy="5791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Local church represents only </a:t>
            </a:r>
            <a:r>
              <a:rPr lang="en-US" dirty="0" smtClean="0">
                <a:solidFill>
                  <a:srgbClr val="FFFFFF"/>
                </a:solidFill>
              </a:rPr>
              <a:t>itself (</a:t>
            </a:r>
            <a:r>
              <a:rPr lang="en-US" dirty="0" smtClean="0">
                <a:solidFill>
                  <a:srgbClr val="FFFF66"/>
                </a:solidFill>
              </a:rPr>
              <a:t>1 Pet 5:1-2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  <a:endParaRPr lang="en-US" dirty="0">
              <a:solidFill>
                <a:srgbClr val="FFFFFF"/>
              </a:solidFill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Equipped </a:t>
            </a:r>
            <a:r>
              <a:rPr lang="en-US" dirty="0">
                <a:solidFill>
                  <a:srgbClr val="FFFFFF"/>
                </a:solidFill>
              </a:rPr>
              <a:t>to accomplish its </a:t>
            </a:r>
            <a:r>
              <a:rPr lang="en-US" dirty="0" smtClean="0">
                <a:solidFill>
                  <a:srgbClr val="FFFFFF"/>
                </a:solidFill>
              </a:rPr>
              <a:t>mission </a:t>
            </a:r>
            <a:r>
              <a:rPr lang="en-US" dirty="0">
                <a:solidFill>
                  <a:srgbClr val="FFFFFF"/>
                </a:solidFill>
              </a:rPr>
              <a:t>(</a:t>
            </a:r>
            <a:r>
              <a:rPr lang="en-US" dirty="0">
                <a:solidFill>
                  <a:srgbClr val="FFFF66"/>
                </a:solidFill>
              </a:rPr>
              <a:t>Eph. </a:t>
            </a:r>
            <a:r>
              <a:rPr lang="en-US" dirty="0" smtClean="0">
                <a:solidFill>
                  <a:srgbClr val="FFFF66"/>
                </a:solidFill>
              </a:rPr>
              <a:t>3</a:t>
            </a:r>
            <a:r>
              <a:rPr lang="en-US" dirty="0">
                <a:solidFill>
                  <a:srgbClr val="FFFF66"/>
                </a:solidFill>
              </a:rPr>
              <a:t>:10-11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Expected </a:t>
            </a:r>
            <a:r>
              <a:rPr lang="en-US" dirty="0">
                <a:solidFill>
                  <a:srgbClr val="FFFFFF"/>
                </a:solidFill>
              </a:rPr>
              <a:t>accomplish its mission (</a:t>
            </a:r>
            <a:r>
              <a:rPr lang="en-US" dirty="0">
                <a:solidFill>
                  <a:srgbClr val="FFFF66"/>
                </a:solidFill>
              </a:rPr>
              <a:t>1 Tim. 3:15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Only creed or </a:t>
            </a:r>
            <a:r>
              <a:rPr lang="en-US" dirty="0">
                <a:solidFill>
                  <a:srgbClr val="FFFFFF"/>
                </a:solidFill>
              </a:rPr>
              <a:t>by-</a:t>
            </a:r>
            <a:r>
              <a:rPr lang="en-US" dirty="0" smtClean="0">
                <a:solidFill>
                  <a:srgbClr val="FFFFFF"/>
                </a:solidFill>
              </a:rPr>
              <a:t>laws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is </a:t>
            </a:r>
            <a:r>
              <a:rPr lang="en-US" dirty="0">
                <a:solidFill>
                  <a:srgbClr val="FFFFFF"/>
                </a:solidFill>
              </a:rPr>
              <a:t>New Testament (</a:t>
            </a:r>
            <a:r>
              <a:rPr lang="en-US" dirty="0">
                <a:solidFill>
                  <a:srgbClr val="FFFF66"/>
                </a:solidFill>
              </a:rPr>
              <a:t>James 1:25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Each local church oversees its own work (</a:t>
            </a:r>
            <a:r>
              <a:rPr lang="en-US" dirty="0">
                <a:solidFill>
                  <a:srgbClr val="FFFF66"/>
                </a:solidFill>
              </a:rPr>
              <a:t>Acts 20:28</a:t>
            </a:r>
            <a:r>
              <a:rPr lang="en-US" dirty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Provides for unity in the body (</a:t>
            </a:r>
            <a:r>
              <a:rPr lang="en-US" dirty="0">
                <a:solidFill>
                  <a:srgbClr val="FFFF66"/>
                </a:solidFill>
              </a:rPr>
              <a:t>Eph. 2:</a:t>
            </a:r>
            <a:r>
              <a:rPr lang="en-US" dirty="0" smtClean="0">
                <a:solidFill>
                  <a:srgbClr val="FFFF66"/>
                </a:solidFill>
              </a:rPr>
              <a:t>16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r>
              <a:rPr lang="en-US" dirty="0" smtClean="0">
                <a:solidFill>
                  <a:srgbClr val="FFFF66"/>
                </a:solidFill>
              </a:rPr>
              <a:t> 4:13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  <a:endParaRPr lang="en-US" dirty="0">
              <a:solidFill>
                <a:srgbClr val="FFFFFF"/>
              </a:solidFill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rgbClr val="FFFFFF"/>
                </a:solidFill>
              </a:rPr>
              <a:t>No universal </a:t>
            </a:r>
            <a:r>
              <a:rPr lang="en-US" dirty="0" smtClean="0">
                <a:solidFill>
                  <a:srgbClr val="FFFFFF"/>
                </a:solidFill>
              </a:rPr>
              <a:t>structure or mission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66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Sufficiency to Preach &amp; Teach Gospel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4008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>
                <a:solidFill>
                  <a:schemeClr val="bg1"/>
                </a:solidFill>
              </a:rPr>
              <a:t>P</a:t>
            </a:r>
            <a:r>
              <a:rPr lang="en-US" sz="3500" dirty="0" smtClean="0">
                <a:solidFill>
                  <a:schemeClr val="bg1"/>
                </a:solidFill>
              </a:rPr>
              <a:t>attern </a:t>
            </a:r>
            <a:r>
              <a:rPr lang="en-US" sz="3500" dirty="0">
                <a:solidFill>
                  <a:schemeClr val="bg1"/>
                </a:solidFill>
              </a:rPr>
              <a:t>of authority for </a:t>
            </a:r>
            <a:r>
              <a:rPr lang="en-US" sz="3500" dirty="0" smtClean="0">
                <a:solidFill>
                  <a:schemeClr val="bg1"/>
                </a:solidFill>
              </a:rPr>
              <a:t>churches to preach </a:t>
            </a:r>
            <a:r>
              <a:rPr lang="en-US" sz="3500" dirty="0">
                <a:solidFill>
                  <a:schemeClr val="bg1"/>
                </a:solidFill>
              </a:rPr>
              <a:t>and teach </a:t>
            </a:r>
            <a:r>
              <a:rPr lang="en-US" sz="3500" dirty="0" smtClean="0">
                <a:solidFill>
                  <a:schemeClr val="bg1"/>
                </a:solidFill>
              </a:rPr>
              <a:t>Gospel</a:t>
            </a:r>
            <a:endParaRPr lang="en-US" sz="35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200" dirty="0" smtClean="0">
                <a:solidFill>
                  <a:srgbClr val="FFFF66"/>
                </a:solidFill>
              </a:rPr>
              <a:t>Acts </a:t>
            </a:r>
            <a:r>
              <a:rPr lang="en-US" sz="3200" dirty="0">
                <a:solidFill>
                  <a:srgbClr val="FFFF66"/>
                </a:solidFill>
              </a:rPr>
              <a:t>2:42</a:t>
            </a:r>
            <a:r>
              <a:rPr lang="en-US" sz="3200" dirty="0">
                <a:solidFill>
                  <a:schemeClr val="bg1"/>
                </a:solidFill>
              </a:rPr>
              <a:t>;</a:t>
            </a:r>
            <a:r>
              <a:rPr lang="en-US" sz="3200" dirty="0">
                <a:solidFill>
                  <a:srgbClr val="FFFF66"/>
                </a:solidFill>
              </a:rPr>
              <a:t> 11:22-26</a:t>
            </a:r>
            <a:r>
              <a:rPr lang="en-US" sz="3200" dirty="0">
                <a:solidFill>
                  <a:srgbClr val="FFFFFF"/>
                </a:solidFill>
              </a:rPr>
              <a:t>;</a:t>
            </a:r>
            <a:r>
              <a:rPr lang="en-US" sz="3200" dirty="0">
                <a:solidFill>
                  <a:srgbClr val="FFFF66"/>
                </a:solidFill>
              </a:rPr>
              <a:t> 20:7, </a:t>
            </a:r>
            <a:r>
              <a:rPr lang="en-US" sz="3200" dirty="0" smtClean="0">
                <a:solidFill>
                  <a:srgbClr val="FFFF66"/>
                </a:solidFill>
              </a:rPr>
              <a:t>20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200" dirty="0" smtClean="0">
                <a:solidFill>
                  <a:srgbClr val="FFFF66"/>
                </a:solidFill>
              </a:rPr>
              <a:t>1 </a:t>
            </a:r>
            <a:r>
              <a:rPr lang="en-US" sz="3200" dirty="0">
                <a:solidFill>
                  <a:srgbClr val="FFFF66"/>
                </a:solidFill>
              </a:rPr>
              <a:t>Corinthians 14:23-</a:t>
            </a:r>
            <a:r>
              <a:rPr lang="en-US" sz="3200" dirty="0" smtClean="0">
                <a:solidFill>
                  <a:srgbClr val="FFFF66"/>
                </a:solidFill>
              </a:rPr>
              <a:t>26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200" dirty="0" smtClean="0">
                <a:solidFill>
                  <a:srgbClr val="FFFF66"/>
                </a:solidFill>
              </a:rPr>
              <a:t>2 </a:t>
            </a:r>
            <a:r>
              <a:rPr lang="en-US" sz="3200" dirty="0">
                <a:solidFill>
                  <a:srgbClr val="FFFF66"/>
                </a:solidFill>
              </a:rPr>
              <a:t>Corinthians 11:</a:t>
            </a:r>
            <a:r>
              <a:rPr lang="en-US" sz="3200" dirty="0" smtClean="0">
                <a:solidFill>
                  <a:srgbClr val="FFFF66"/>
                </a:solidFill>
              </a:rPr>
              <a:t>8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200" dirty="0" smtClean="0">
                <a:solidFill>
                  <a:srgbClr val="FFFF66"/>
                </a:solidFill>
              </a:rPr>
              <a:t>Philippians </a:t>
            </a:r>
            <a:r>
              <a:rPr lang="en-US" sz="3200" dirty="0">
                <a:solidFill>
                  <a:srgbClr val="FFFF66"/>
                </a:solidFill>
              </a:rPr>
              <a:t>1:3-5</a:t>
            </a:r>
            <a:r>
              <a:rPr lang="en-US" sz="3200" dirty="0">
                <a:solidFill>
                  <a:srgbClr val="FFFFFF"/>
                </a:solidFill>
              </a:rPr>
              <a:t>;</a:t>
            </a:r>
            <a:r>
              <a:rPr lang="en-US" sz="3200" dirty="0">
                <a:solidFill>
                  <a:srgbClr val="FFFF66"/>
                </a:solidFill>
              </a:rPr>
              <a:t> 4:15-</a:t>
            </a:r>
            <a:r>
              <a:rPr lang="en-US" sz="3200" dirty="0" smtClean="0">
                <a:solidFill>
                  <a:srgbClr val="FFFF66"/>
                </a:solidFill>
              </a:rPr>
              <a:t>16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200" dirty="0" smtClean="0">
                <a:solidFill>
                  <a:srgbClr val="FFFF66"/>
                </a:solidFill>
              </a:rPr>
              <a:t>1 </a:t>
            </a:r>
            <a:r>
              <a:rPr lang="en-US" sz="3200" dirty="0">
                <a:solidFill>
                  <a:srgbClr val="FFFF66"/>
                </a:solidFill>
              </a:rPr>
              <a:t>Thessalonians 1:8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>
                <a:solidFill>
                  <a:schemeClr val="bg1"/>
                </a:solidFill>
              </a:rPr>
              <a:t>H</a:t>
            </a:r>
            <a:r>
              <a:rPr lang="en-US" sz="3500" dirty="0" smtClean="0">
                <a:solidFill>
                  <a:schemeClr val="bg1"/>
                </a:solidFill>
              </a:rPr>
              <a:t>ow church is </a:t>
            </a:r>
            <a:r>
              <a:rPr lang="en-US" sz="3500" dirty="0">
                <a:solidFill>
                  <a:schemeClr val="bg1"/>
                </a:solidFill>
              </a:rPr>
              <a:t>“pillar and ground of the truth” (</a:t>
            </a:r>
            <a:r>
              <a:rPr lang="en-US" sz="3500" dirty="0">
                <a:solidFill>
                  <a:srgbClr val="FFFF00"/>
                </a:solidFill>
              </a:rPr>
              <a:t>1 Tim. 3:15</a:t>
            </a:r>
            <a:r>
              <a:rPr lang="en-US" sz="3500" dirty="0" smtClean="0">
                <a:solidFill>
                  <a:schemeClr val="bg1"/>
                </a:solidFill>
              </a:rPr>
              <a:t>)</a:t>
            </a:r>
            <a:endParaRPr lang="en-US" sz="35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</a:rPr>
              <a:t>Altering </a:t>
            </a:r>
            <a:r>
              <a:rPr lang="en-US" sz="3500" dirty="0">
                <a:solidFill>
                  <a:schemeClr val="bg1"/>
                </a:solidFill>
              </a:rPr>
              <a:t>God’s pattern </a:t>
            </a:r>
            <a:r>
              <a:rPr lang="en-US" sz="3500" dirty="0" smtClean="0">
                <a:solidFill>
                  <a:schemeClr val="bg1"/>
                </a:solidFill>
              </a:rPr>
              <a:t>with institutions </a:t>
            </a:r>
            <a:r>
              <a:rPr lang="en-US" sz="3500" dirty="0">
                <a:solidFill>
                  <a:schemeClr val="bg1"/>
                </a:solidFill>
              </a:rPr>
              <a:t>go </a:t>
            </a:r>
            <a:r>
              <a:rPr lang="en-US" sz="3500" dirty="0" smtClean="0">
                <a:solidFill>
                  <a:schemeClr val="bg1"/>
                </a:solidFill>
              </a:rPr>
              <a:t>beyond pattern </a:t>
            </a:r>
            <a:r>
              <a:rPr lang="en-US" sz="3500" dirty="0">
                <a:solidFill>
                  <a:schemeClr val="bg1"/>
                </a:solidFill>
              </a:rPr>
              <a:t>(</a:t>
            </a:r>
            <a:r>
              <a:rPr lang="en-US" sz="3500" dirty="0">
                <a:solidFill>
                  <a:srgbClr val="FFFF00"/>
                </a:solidFill>
              </a:rPr>
              <a:t>2 John 9-11</a:t>
            </a:r>
            <a:r>
              <a:rPr lang="en-US" sz="3500" dirty="0" smtClean="0">
                <a:solidFill>
                  <a:schemeClr val="bg1"/>
                </a:solidFill>
              </a:rPr>
              <a:t>)</a:t>
            </a:r>
            <a:endParaRPr lang="en-US" sz="35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000" dirty="0" smtClean="0">
                <a:solidFill>
                  <a:srgbClr val="66FFFF"/>
                </a:solidFill>
              </a:rPr>
              <a:t>Whether by </a:t>
            </a:r>
            <a:r>
              <a:rPr lang="en-US" sz="3000" dirty="0">
                <a:solidFill>
                  <a:srgbClr val="66FFFF"/>
                </a:solidFill>
              </a:rPr>
              <a:t>missionary society </a:t>
            </a:r>
            <a:r>
              <a:rPr lang="en-US" sz="3000" dirty="0" smtClean="0">
                <a:solidFill>
                  <a:srgbClr val="66FFFF"/>
                </a:solidFill>
              </a:rPr>
              <a:t>in1800</a:t>
            </a:r>
            <a:r>
              <a:rPr lang="en-US" sz="3000" dirty="0">
                <a:solidFill>
                  <a:srgbClr val="66FFFF"/>
                </a:solidFill>
              </a:rPr>
              <a:t>'s or </a:t>
            </a:r>
            <a:r>
              <a:rPr lang="en-US" sz="3000" dirty="0" smtClean="0">
                <a:solidFill>
                  <a:srgbClr val="66FFFF"/>
                </a:solidFill>
              </a:rPr>
              <a:t>church-supported colleges </a:t>
            </a:r>
            <a:r>
              <a:rPr lang="en-US" sz="3000" dirty="0">
                <a:solidFill>
                  <a:srgbClr val="66FFFF"/>
                </a:solidFill>
              </a:rPr>
              <a:t>in </a:t>
            </a:r>
            <a:r>
              <a:rPr lang="en-US" sz="3000" dirty="0" smtClean="0">
                <a:solidFill>
                  <a:srgbClr val="66FFFF"/>
                </a:solidFill>
              </a:rPr>
              <a:t>2000’s, </a:t>
            </a:r>
            <a:r>
              <a:rPr lang="en-US" sz="3000" dirty="0">
                <a:solidFill>
                  <a:srgbClr val="66FFFF"/>
                </a:solidFill>
              </a:rPr>
              <a:t>the principle is </a:t>
            </a:r>
            <a:r>
              <a:rPr lang="en-US" sz="3000" dirty="0" smtClean="0">
                <a:solidFill>
                  <a:srgbClr val="66FFFF"/>
                </a:solidFill>
              </a:rPr>
              <a:t>same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000" dirty="0">
                <a:solidFill>
                  <a:srgbClr val="66FFFF"/>
                </a:solidFill>
              </a:rPr>
              <a:t>N</a:t>
            </a:r>
            <a:r>
              <a:rPr lang="en-US" sz="3000" dirty="0" smtClean="0">
                <a:solidFill>
                  <a:srgbClr val="66FFFF"/>
                </a:solidFill>
              </a:rPr>
              <a:t>o </a:t>
            </a:r>
            <a:r>
              <a:rPr lang="en-US" sz="3000" dirty="0">
                <a:solidFill>
                  <a:srgbClr val="66FFFF"/>
                </a:solidFill>
              </a:rPr>
              <a:t>more authority to teach </a:t>
            </a:r>
            <a:r>
              <a:rPr lang="en-US" sz="3000" dirty="0" smtClean="0">
                <a:solidFill>
                  <a:srgbClr val="66FFFF"/>
                </a:solidFill>
              </a:rPr>
              <a:t>word </a:t>
            </a:r>
            <a:r>
              <a:rPr lang="en-US" sz="3000" dirty="0">
                <a:solidFill>
                  <a:srgbClr val="66FFFF"/>
                </a:solidFill>
              </a:rPr>
              <a:t>of God </a:t>
            </a:r>
            <a:r>
              <a:rPr lang="en-US" sz="3000" i="1" dirty="0">
                <a:solidFill>
                  <a:srgbClr val="66FFFF"/>
                </a:solidFill>
              </a:rPr>
              <a:t>through</a:t>
            </a:r>
            <a:r>
              <a:rPr lang="en-US" sz="3000" dirty="0">
                <a:solidFill>
                  <a:srgbClr val="66FFFF"/>
                </a:solidFill>
              </a:rPr>
              <a:t> a college than it has to teach the word of God </a:t>
            </a:r>
            <a:r>
              <a:rPr lang="en-US" sz="3000" i="1" dirty="0">
                <a:solidFill>
                  <a:srgbClr val="66FFFF"/>
                </a:solidFill>
              </a:rPr>
              <a:t>through</a:t>
            </a:r>
            <a:r>
              <a:rPr lang="en-US" sz="3000" dirty="0">
                <a:solidFill>
                  <a:srgbClr val="66FFFF"/>
                </a:solidFill>
              </a:rPr>
              <a:t> the American Christian Missionary </a:t>
            </a:r>
            <a:r>
              <a:rPr lang="en-US" sz="3000" dirty="0" smtClean="0">
                <a:solidFill>
                  <a:srgbClr val="66FFFF"/>
                </a:solidFill>
              </a:rPr>
              <a:t>Society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000" dirty="0" smtClean="0">
                <a:solidFill>
                  <a:srgbClr val="66FFFF"/>
                </a:solidFill>
              </a:rPr>
              <a:t>Both missionary society &amp; church-supported colleges are </a:t>
            </a:r>
            <a:r>
              <a:rPr lang="en-US" sz="3000" dirty="0">
                <a:solidFill>
                  <a:srgbClr val="66FFFF"/>
                </a:solidFill>
              </a:rPr>
              <a:t>designed to do </a:t>
            </a:r>
            <a:r>
              <a:rPr lang="en-US" sz="3000" dirty="0" smtClean="0">
                <a:solidFill>
                  <a:srgbClr val="66FFFF"/>
                </a:solidFill>
              </a:rPr>
              <a:t>work God gave </a:t>
            </a:r>
            <a:r>
              <a:rPr lang="en-US" sz="3000" dirty="0">
                <a:solidFill>
                  <a:srgbClr val="66FFFF"/>
                </a:solidFill>
              </a:rPr>
              <a:t>the </a:t>
            </a:r>
            <a:r>
              <a:rPr lang="en-US" sz="3000" dirty="0" smtClean="0">
                <a:solidFill>
                  <a:srgbClr val="66FFFF"/>
                </a:solidFill>
              </a:rPr>
              <a:t>church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000" dirty="0" smtClean="0">
                <a:solidFill>
                  <a:srgbClr val="66FFFF"/>
                </a:solidFill>
              </a:rPr>
              <a:t>Presume </a:t>
            </a:r>
            <a:r>
              <a:rPr lang="en-US" sz="3000" dirty="0">
                <a:solidFill>
                  <a:srgbClr val="66FFFF"/>
                </a:solidFill>
              </a:rPr>
              <a:t>these </a:t>
            </a:r>
            <a:r>
              <a:rPr lang="en-US" sz="3000" dirty="0" smtClean="0">
                <a:solidFill>
                  <a:srgbClr val="66FFFF"/>
                </a:solidFill>
              </a:rPr>
              <a:t>human institutions (or others like “W.B.S.” or “church camps”) can </a:t>
            </a:r>
            <a:r>
              <a:rPr lang="en-US" sz="3000" dirty="0">
                <a:solidFill>
                  <a:srgbClr val="66FFFF"/>
                </a:solidFill>
              </a:rPr>
              <a:t>accomplish </a:t>
            </a:r>
            <a:r>
              <a:rPr lang="en-US" sz="3000" dirty="0" smtClean="0">
                <a:solidFill>
                  <a:srgbClr val="66FFFF"/>
                </a:solidFill>
              </a:rPr>
              <a:t>work </a:t>
            </a:r>
            <a:r>
              <a:rPr lang="en-US" sz="3000" dirty="0">
                <a:solidFill>
                  <a:srgbClr val="66FFFF"/>
                </a:solidFill>
              </a:rPr>
              <a:t>of teaching </a:t>
            </a:r>
            <a:r>
              <a:rPr lang="en-US" sz="3000" dirty="0" smtClean="0">
                <a:solidFill>
                  <a:srgbClr val="66FFFF"/>
                </a:solidFill>
              </a:rPr>
              <a:t>gospel </a:t>
            </a:r>
            <a:r>
              <a:rPr lang="en-US" sz="3000" dirty="0">
                <a:solidFill>
                  <a:srgbClr val="66FFFF"/>
                </a:solidFill>
              </a:rPr>
              <a:t>more efficiently than </a:t>
            </a:r>
            <a:r>
              <a:rPr lang="en-US" sz="3000" dirty="0" smtClean="0">
                <a:solidFill>
                  <a:srgbClr val="66FFFF"/>
                </a:solidFill>
              </a:rPr>
              <a:t>church</a:t>
            </a:r>
            <a:endParaRPr lang="en-US" sz="3000" dirty="0">
              <a:solidFill>
                <a:srgbClr val="66FFFF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>
                <a:solidFill>
                  <a:schemeClr val="bg1"/>
                </a:solidFill>
              </a:rPr>
              <a:t>L</a:t>
            </a:r>
            <a:r>
              <a:rPr lang="en-US" sz="3500" dirty="0" smtClean="0">
                <a:solidFill>
                  <a:schemeClr val="bg1"/>
                </a:solidFill>
              </a:rPr>
              <a:t>ocal </a:t>
            </a:r>
            <a:r>
              <a:rPr lang="en-US" sz="3500" dirty="0">
                <a:solidFill>
                  <a:schemeClr val="bg1"/>
                </a:solidFill>
              </a:rPr>
              <a:t>churches </a:t>
            </a:r>
            <a:r>
              <a:rPr lang="en-US" sz="3500" dirty="0" smtClean="0">
                <a:solidFill>
                  <a:schemeClr val="bg1"/>
                </a:solidFill>
              </a:rPr>
              <a:t>surrendering autonomy </a:t>
            </a:r>
            <a:r>
              <a:rPr lang="en-US" sz="3500" dirty="0">
                <a:solidFill>
                  <a:schemeClr val="bg1"/>
                </a:solidFill>
              </a:rPr>
              <a:t>by sending funds to </a:t>
            </a:r>
            <a:r>
              <a:rPr lang="en-US" sz="3500" dirty="0" smtClean="0">
                <a:solidFill>
                  <a:schemeClr val="bg1"/>
                </a:solidFill>
              </a:rPr>
              <a:t>sponsoring </a:t>
            </a:r>
            <a:r>
              <a:rPr lang="en-US" sz="3500" dirty="0">
                <a:solidFill>
                  <a:schemeClr val="bg1"/>
                </a:solidFill>
              </a:rPr>
              <a:t>church </a:t>
            </a:r>
            <a:r>
              <a:rPr lang="en-US" sz="3500" dirty="0" smtClean="0">
                <a:solidFill>
                  <a:schemeClr val="bg1"/>
                </a:solidFill>
              </a:rPr>
              <a:t>to centralize </a:t>
            </a:r>
            <a:r>
              <a:rPr lang="en-US" sz="3500" dirty="0">
                <a:solidFill>
                  <a:schemeClr val="bg1"/>
                </a:solidFill>
              </a:rPr>
              <a:t>control of </a:t>
            </a:r>
            <a:r>
              <a:rPr lang="en-US" sz="3500" dirty="0" smtClean="0">
                <a:solidFill>
                  <a:schemeClr val="bg1"/>
                </a:solidFill>
              </a:rPr>
              <a:t>work </a:t>
            </a:r>
            <a:r>
              <a:rPr lang="en-US" sz="3500" dirty="0">
                <a:solidFill>
                  <a:schemeClr val="bg1"/>
                </a:solidFill>
              </a:rPr>
              <a:t>also go beyond the pattern </a:t>
            </a:r>
            <a:r>
              <a:rPr lang="en-US" sz="3500" dirty="0" smtClean="0">
                <a:solidFill>
                  <a:schemeClr val="bg1"/>
                </a:solidFill>
              </a:rPr>
              <a:t>revealed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000" dirty="0">
                <a:solidFill>
                  <a:srgbClr val="66FFFF"/>
                </a:solidFill>
              </a:rPr>
              <a:t>P</a:t>
            </a:r>
            <a:r>
              <a:rPr lang="en-US" sz="3000" dirty="0" smtClean="0">
                <a:solidFill>
                  <a:srgbClr val="66FFFF"/>
                </a:solidFill>
              </a:rPr>
              <a:t>attern </a:t>
            </a:r>
            <a:r>
              <a:rPr lang="en-US" sz="3000" dirty="0">
                <a:solidFill>
                  <a:srgbClr val="66FFFF"/>
                </a:solidFill>
              </a:rPr>
              <a:t>given in Scripture is for local churches to send directly to </a:t>
            </a:r>
            <a:r>
              <a:rPr lang="en-US" sz="3000" dirty="0" smtClean="0">
                <a:solidFill>
                  <a:srgbClr val="66FFFF"/>
                </a:solidFill>
              </a:rPr>
              <a:t>work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000" dirty="0">
                <a:solidFill>
                  <a:srgbClr val="66FFFF"/>
                </a:solidFill>
              </a:rPr>
              <a:t>E</a:t>
            </a:r>
            <a:r>
              <a:rPr lang="en-US" sz="3000" dirty="0" smtClean="0">
                <a:solidFill>
                  <a:srgbClr val="66FFFF"/>
                </a:solidFill>
              </a:rPr>
              <a:t>lders </a:t>
            </a:r>
            <a:r>
              <a:rPr lang="en-US" sz="3000" dirty="0">
                <a:solidFill>
                  <a:srgbClr val="66FFFF"/>
                </a:solidFill>
              </a:rPr>
              <a:t>of </a:t>
            </a:r>
            <a:r>
              <a:rPr lang="en-US" sz="3000" dirty="0" smtClean="0">
                <a:solidFill>
                  <a:srgbClr val="66FFFF"/>
                </a:solidFill>
              </a:rPr>
              <a:t>congregation </a:t>
            </a:r>
            <a:r>
              <a:rPr lang="en-US" sz="3000" dirty="0">
                <a:solidFill>
                  <a:srgbClr val="66FFFF"/>
                </a:solidFill>
              </a:rPr>
              <a:t>are to oversee </a:t>
            </a:r>
            <a:r>
              <a:rPr lang="en-US" sz="3000" dirty="0" smtClean="0">
                <a:solidFill>
                  <a:srgbClr val="66FFFF"/>
                </a:solidFill>
              </a:rPr>
              <a:t>work </a:t>
            </a:r>
            <a:r>
              <a:rPr lang="en-US" sz="3000" dirty="0">
                <a:solidFill>
                  <a:srgbClr val="66FFFF"/>
                </a:solidFill>
              </a:rPr>
              <a:t>of that church, not the work of </a:t>
            </a:r>
            <a:r>
              <a:rPr lang="en-US" sz="3000" dirty="0" smtClean="0">
                <a:solidFill>
                  <a:srgbClr val="66FFFF"/>
                </a:solidFill>
              </a:rPr>
              <a:t>other churches </a:t>
            </a:r>
            <a:r>
              <a:rPr lang="en-US" sz="3000" dirty="0">
                <a:solidFill>
                  <a:srgbClr val="66FFFF"/>
                </a:solidFill>
              </a:rPr>
              <a:t>(</a:t>
            </a:r>
            <a:r>
              <a:rPr lang="en-US" sz="3000" dirty="0">
                <a:solidFill>
                  <a:srgbClr val="FFFF66"/>
                </a:solidFill>
              </a:rPr>
              <a:t>1 Pet. 5:1-2</a:t>
            </a:r>
            <a:r>
              <a:rPr lang="en-US" sz="3000" dirty="0">
                <a:solidFill>
                  <a:srgbClr val="66FFFF"/>
                </a:solidFill>
              </a:rPr>
              <a:t>; </a:t>
            </a:r>
            <a:r>
              <a:rPr lang="en-US" sz="3000" dirty="0">
                <a:solidFill>
                  <a:srgbClr val="FFFF66"/>
                </a:solidFill>
              </a:rPr>
              <a:t>Acts 20:28</a:t>
            </a:r>
            <a:r>
              <a:rPr lang="en-US" sz="3000" dirty="0" smtClean="0">
                <a:solidFill>
                  <a:srgbClr val="66FFFF"/>
                </a:solidFill>
              </a:rPr>
              <a:t>)</a:t>
            </a:r>
            <a:endParaRPr lang="en-US" sz="3000" dirty="0">
              <a:solidFill>
                <a:srgbClr val="66FFFF"/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500" dirty="0" smtClean="0">
                <a:solidFill>
                  <a:schemeClr val="bg1"/>
                </a:solidFill>
              </a:rPr>
              <a:t>Centralizing </a:t>
            </a:r>
            <a:r>
              <a:rPr lang="en-US" sz="3500" dirty="0">
                <a:solidFill>
                  <a:schemeClr val="bg1"/>
                </a:solidFill>
              </a:rPr>
              <a:t>control &amp;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>
                <a:solidFill>
                  <a:schemeClr val="bg1"/>
                </a:solidFill>
              </a:rPr>
              <a:t>work </a:t>
            </a:r>
            <a:r>
              <a:rPr lang="en-US" sz="3500" dirty="0" smtClean="0">
                <a:solidFill>
                  <a:schemeClr val="bg1"/>
                </a:solidFill>
              </a:rPr>
              <a:t>inherently violates pattern </a:t>
            </a:r>
            <a:r>
              <a:rPr lang="en-US" sz="3500" dirty="0">
                <a:solidFill>
                  <a:schemeClr val="bg1"/>
                </a:solidFill>
              </a:rPr>
              <a:t>given in Scripture </a:t>
            </a:r>
          </a:p>
        </p:txBody>
      </p:sp>
    </p:spTree>
    <p:extLst>
      <p:ext uri="{BB962C8B-B14F-4D97-AF65-F5344CB8AC3E}">
        <p14:creationId xmlns:p14="http://schemas.microsoft.com/office/powerpoint/2010/main" val="4183183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Sufficiency to Do Limited Benevolent Work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400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600" dirty="0">
                <a:solidFill>
                  <a:srgbClr val="FFFFFF"/>
                </a:solidFill>
              </a:rPr>
              <a:t>C</a:t>
            </a:r>
            <a:r>
              <a:rPr lang="en-US" sz="3600" dirty="0" smtClean="0">
                <a:solidFill>
                  <a:srgbClr val="FFFFFF"/>
                </a:solidFill>
              </a:rPr>
              <a:t>hurch has </a:t>
            </a:r>
            <a:r>
              <a:rPr lang="en-US" sz="3600" dirty="0">
                <a:solidFill>
                  <a:srgbClr val="FFFFFF"/>
                </a:solidFill>
              </a:rPr>
              <a:t>limited benevolent responsibility to saints </a:t>
            </a:r>
            <a:r>
              <a:rPr lang="en-US" sz="3600" dirty="0" smtClean="0">
                <a:solidFill>
                  <a:srgbClr val="FFFFFF"/>
                </a:solidFill>
              </a:rPr>
              <a:t>in need</a:t>
            </a:r>
            <a:endParaRPr lang="en-US" sz="3600" dirty="0">
              <a:solidFill>
                <a:srgbClr val="FFFFFF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200" dirty="0" smtClean="0">
                <a:solidFill>
                  <a:srgbClr val="FFFF66"/>
                </a:solidFill>
              </a:rPr>
              <a:t>Acts </a:t>
            </a:r>
            <a:r>
              <a:rPr lang="en-US" sz="3200" dirty="0">
                <a:solidFill>
                  <a:srgbClr val="FFFF66"/>
                </a:solidFill>
              </a:rPr>
              <a:t>6:1-6; 11:27-</a:t>
            </a:r>
            <a:r>
              <a:rPr lang="en-US" sz="3200" dirty="0" smtClean="0">
                <a:solidFill>
                  <a:srgbClr val="FFFF66"/>
                </a:solidFill>
              </a:rPr>
              <a:t>30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200" dirty="0" smtClean="0">
                <a:solidFill>
                  <a:srgbClr val="FFFF66"/>
                </a:solidFill>
              </a:rPr>
              <a:t>1 </a:t>
            </a:r>
            <a:r>
              <a:rPr lang="en-US" sz="3200" dirty="0">
                <a:solidFill>
                  <a:srgbClr val="FFFF66"/>
                </a:solidFill>
              </a:rPr>
              <a:t>Corinthians 16:1-</a:t>
            </a:r>
            <a:r>
              <a:rPr lang="en-US" sz="3200" dirty="0" smtClean="0">
                <a:solidFill>
                  <a:srgbClr val="FFFF66"/>
                </a:solidFill>
              </a:rPr>
              <a:t>4  </a:t>
            </a:r>
            <a:r>
              <a:rPr lang="en-US" sz="3200" dirty="0" smtClean="0">
                <a:solidFill>
                  <a:schemeClr val="bg1"/>
                </a:solidFill>
                <a:sym typeface="Wingdings"/>
              </a:rPr>
              <a:t></a:t>
            </a:r>
            <a:r>
              <a:rPr lang="en-US" sz="3200" dirty="0" smtClean="0">
                <a:solidFill>
                  <a:srgbClr val="FFFF66"/>
                </a:solidFill>
                <a:sym typeface="Wingdings"/>
              </a:rPr>
              <a:t>  </a:t>
            </a:r>
            <a:r>
              <a:rPr lang="en-US" sz="3200" dirty="0" smtClean="0">
                <a:solidFill>
                  <a:srgbClr val="FFFF66"/>
                </a:solidFill>
              </a:rPr>
              <a:t>2 </a:t>
            </a:r>
            <a:r>
              <a:rPr lang="en-US" sz="3200" dirty="0">
                <a:solidFill>
                  <a:srgbClr val="FFFF66"/>
                </a:solidFill>
              </a:rPr>
              <a:t>Corinthians 8 &amp; </a:t>
            </a:r>
            <a:r>
              <a:rPr lang="en-US" sz="3200" dirty="0" smtClean="0">
                <a:solidFill>
                  <a:srgbClr val="FFFF66"/>
                </a:solidFill>
              </a:rPr>
              <a:t>9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200" dirty="0" smtClean="0">
                <a:solidFill>
                  <a:srgbClr val="FFFF66"/>
                </a:solidFill>
              </a:rPr>
              <a:t>Romans </a:t>
            </a:r>
            <a:r>
              <a:rPr lang="en-US" sz="3200" dirty="0">
                <a:solidFill>
                  <a:srgbClr val="FFFF66"/>
                </a:solidFill>
              </a:rPr>
              <a:t>15:25-</a:t>
            </a:r>
            <a:r>
              <a:rPr lang="en-US" sz="3200" dirty="0" smtClean="0">
                <a:solidFill>
                  <a:srgbClr val="FFFF66"/>
                </a:solidFill>
              </a:rPr>
              <a:t>27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200" dirty="0" smtClean="0">
                <a:solidFill>
                  <a:srgbClr val="FFFF66"/>
                </a:solidFill>
              </a:rPr>
              <a:t>1 </a:t>
            </a:r>
            <a:r>
              <a:rPr lang="en-US" sz="3200" dirty="0">
                <a:solidFill>
                  <a:srgbClr val="FFFF66"/>
                </a:solidFill>
              </a:rPr>
              <a:t>Timothy 5:3-16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rgbClr val="FFFFFF"/>
                </a:solidFill>
              </a:rPr>
              <a:t>Arguments </a:t>
            </a:r>
            <a:r>
              <a:rPr lang="en-US" sz="3600" dirty="0">
                <a:solidFill>
                  <a:srgbClr val="FFFFFF"/>
                </a:solidFill>
              </a:rPr>
              <a:t>to justify benevolence to non-</a:t>
            </a:r>
            <a:r>
              <a:rPr lang="en-US" sz="3600" dirty="0" smtClean="0">
                <a:solidFill>
                  <a:srgbClr val="FFFFFF"/>
                </a:solidFill>
              </a:rPr>
              <a:t>Christians fail in that purpose: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000" dirty="0" smtClean="0">
                <a:solidFill>
                  <a:srgbClr val="66FFFF"/>
                </a:solidFill>
              </a:rPr>
              <a:t>Passages cited place work on individual Christians (cf. </a:t>
            </a:r>
            <a:r>
              <a:rPr lang="en-US" sz="3000" dirty="0" smtClean="0">
                <a:solidFill>
                  <a:srgbClr val="FFFF66"/>
                </a:solidFill>
              </a:rPr>
              <a:t>Jas.</a:t>
            </a:r>
            <a:r>
              <a:rPr lang="en-US" sz="2600" dirty="0" smtClean="0">
                <a:solidFill>
                  <a:srgbClr val="FFFF66"/>
                </a:solidFill>
              </a:rPr>
              <a:t> </a:t>
            </a:r>
            <a:r>
              <a:rPr lang="en-US" sz="3000" dirty="0" smtClean="0">
                <a:solidFill>
                  <a:srgbClr val="FFFF66"/>
                </a:solidFill>
              </a:rPr>
              <a:t>1:26-27</a:t>
            </a:r>
            <a:r>
              <a:rPr lang="en-US" sz="3000" dirty="0" smtClean="0">
                <a:solidFill>
                  <a:srgbClr val="66FFFF"/>
                </a:solidFill>
              </a:rPr>
              <a:t> or </a:t>
            </a:r>
            <a:r>
              <a:rPr lang="en-US" sz="3000" dirty="0" err="1" smtClean="0">
                <a:solidFill>
                  <a:srgbClr val="FFFF66"/>
                </a:solidFill>
              </a:rPr>
              <a:t>Lk</a:t>
            </a:r>
            <a:r>
              <a:rPr lang="en-US" sz="3000" dirty="0" smtClean="0">
                <a:solidFill>
                  <a:srgbClr val="FFFF66"/>
                </a:solidFill>
              </a:rPr>
              <a:t>.</a:t>
            </a:r>
            <a:r>
              <a:rPr lang="en-US" sz="2600" dirty="0" smtClean="0">
                <a:solidFill>
                  <a:srgbClr val="FFFF66"/>
                </a:solidFill>
              </a:rPr>
              <a:t> </a:t>
            </a:r>
            <a:r>
              <a:rPr lang="en-US" sz="3000" dirty="0">
                <a:solidFill>
                  <a:srgbClr val="FFFF66"/>
                </a:solidFill>
              </a:rPr>
              <a:t>10:25-</a:t>
            </a:r>
            <a:r>
              <a:rPr lang="en-US" sz="3000" dirty="0" smtClean="0">
                <a:solidFill>
                  <a:srgbClr val="FFFF66"/>
                </a:solidFill>
              </a:rPr>
              <a:t>37</a:t>
            </a:r>
            <a:r>
              <a:rPr lang="en-US" sz="3000" dirty="0" smtClean="0">
                <a:solidFill>
                  <a:srgbClr val="66FFFF"/>
                </a:solidFill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000" dirty="0" smtClean="0">
                <a:solidFill>
                  <a:srgbClr val="66FFFF"/>
                </a:solidFill>
              </a:rPr>
              <a:t>Claim that church can do whatever individual can do is seen as false (</a:t>
            </a:r>
            <a:r>
              <a:rPr lang="en-US" sz="3000" dirty="0" smtClean="0">
                <a:solidFill>
                  <a:srgbClr val="FFFF66"/>
                </a:solidFill>
              </a:rPr>
              <a:t>1 Tim. 5:8, 16</a:t>
            </a:r>
            <a:r>
              <a:rPr lang="en-US" sz="3000" dirty="0" smtClean="0">
                <a:solidFill>
                  <a:srgbClr val="66FFFF"/>
                </a:solidFill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000" dirty="0" smtClean="0">
                <a:solidFill>
                  <a:srgbClr val="66FFFF"/>
                </a:solidFill>
              </a:rPr>
              <a:t>First </a:t>
            </a:r>
            <a:r>
              <a:rPr lang="en-US" sz="3000" dirty="0">
                <a:solidFill>
                  <a:srgbClr val="66FFFF"/>
                </a:solidFill>
              </a:rPr>
              <a:t>error </a:t>
            </a:r>
            <a:r>
              <a:rPr lang="en-US" sz="3000" dirty="0" smtClean="0">
                <a:solidFill>
                  <a:srgbClr val="66FFFF"/>
                </a:solidFill>
              </a:rPr>
              <a:t>made </a:t>
            </a:r>
            <a:r>
              <a:rPr lang="en-US" sz="3000" dirty="0">
                <a:solidFill>
                  <a:srgbClr val="66FFFF"/>
                </a:solidFill>
              </a:rPr>
              <a:t>in </a:t>
            </a:r>
            <a:r>
              <a:rPr lang="en-US" sz="3000" dirty="0" smtClean="0">
                <a:solidFill>
                  <a:srgbClr val="66FFFF"/>
                </a:solidFill>
              </a:rPr>
              <a:t>supported of benevolent </a:t>
            </a:r>
            <a:r>
              <a:rPr lang="en-US" sz="3000" dirty="0">
                <a:solidFill>
                  <a:srgbClr val="66FFFF"/>
                </a:solidFill>
              </a:rPr>
              <a:t>institutions was </a:t>
            </a:r>
            <a:r>
              <a:rPr lang="en-US" sz="3000" dirty="0" smtClean="0">
                <a:solidFill>
                  <a:srgbClr val="66FFFF"/>
                </a:solidFill>
              </a:rPr>
              <a:t>error </a:t>
            </a:r>
            <a:r>
              <a:rPr lang="en-US" sz="3000" dirty="0">
                <a:solidFill>
                  <a:srgbClr val="66FFFF"/>
                </a:solidFill>
              </a:rPr>
              <a:t>of </a:t>
            </a:r>
            <a:r>
              <a:rPr lang="en-US" sz="3000" dirty="0" smtClean="0">
                <a:solidFill>
                  <a:srgbClr val="66FFFF"/>
                </a:solidFill>
              </a:rPr>
              <a:t>giving </a:t>
            </a:r>
            <a:r>
              <a:rPr lang="en-US" sz="3000" dirty="0">
                <a:solidFill>
                  <a:srgbClr val="66FFFF"/>
                </a:solidFill>
              </a:rPr>
              <a:t>church the responsibility to care for all of </a:t>
            </a:r>
            <a:r>
              <a:rPr lang="en-US" sz="3000" dirty="0" smtClean="0">
                <a:solidFill>
                  <a:srgbClr val="66FFFF"/>
                </a:solidFill>
              </a:rPr>
              <a:t>poor </a:t>
            </a:r>
            <a:r>
              <a:rPr lang="en-US" sz="3000" dirty="0">
                <a:solidFill>
                  <a:srgbClr val="66FFFF"/>
                </a:solidFill>
              </a:rPr>
              <a:t>in the world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600" dirty="0">
                <a:solidFill>
                  <a:srgbClr val="FFFFFF"/>
                </a:solidFill>
              </a:rPr>
              <a:t>I</a:t>
            </a:r>
            <a:r>
              <a:rPr lang="en-US" sz="3600" dirty="0" smtClean="0">
                <a:solidFill>
                  <a:srgbClr val="FFFFFF"/>
                </a:solidFill>
              </a:rPr>
              <a:t>f granted that church had universal obligation to all poor, still would not justify human institutions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000" dirty="0" smtClean="0">
                <a:solidFill>
                  <a:srgbClr val="66FFFF"/>
                </a:solidFill>
              </a:rPr>
              <a:t>If God gave church that responsibility, it is all-sufficient to accomplish that work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000" dirty="0">
                <a:solidFill>
                  <a:srgbClr val="66FFFF"/>
                </a:solidFill>
              </a:rPr>
              <a:t>C</a:t>
            </a:r>
            <a:r>
              <a:rPr lang="en-US" sz="3000" dirty="0" smtClean="0">
                <a:solidFill>
                  <a:srgbClr val="66FFFF"/>
                </a:solidFill>
              </a:rPr>
              <a:t>hurch is no more all-sufficient to relieve all needy than to field a baseball team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sz="3000" dirty="0" smtClean="0">
                <a:solidFill>
                  <a:srgbClr val="66FFFF"/>
                </a:solidFill>
              </a:rPr>
              <a:t>God did not design church for baseball or relieving physical needs of whole world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rgbClr val="FFFFFF"/>
                </a:solidFill>
              </a:rPr>
              <a:t>Every condemnation of missionary society equally applies to church-supported </a:t>
            </a:r>
            <a:r>
              <a:rPr lang="en-US" sz="3600" dirty="0">
                <a:solidFill>
                  <a:srgbClr val="FFFFFF"/>
                </a:solidFill>
              </a:rPr>
              <a:t>benevolent </a:t>
            </a:r>
            <a:r>
              <a:rPr lang="en-US" sz="3600" dirty="0" smtClean="0">
                <a:solidFill>
                  <a:srgbClr val="FFFFFF"/>
                </a:solidFill>
              </a:rPr>
              <a:t>institutions</a:t>
            </a:r>
            <a:endParaRPr lang="en-US" sz="3600" dirty="0">
              <a:solidFill>
                <a:srgbClr val="FFFFFF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sz="3600" dirty="0">
                <a:solidFill>
                  <a:srgbClr val="FFFFFF"/>
                </a:solidFill>
              </a:rPr>
              <a:t>Adding institutions to </a:t>
            </a:r>
            <a:r>
              <a:rPr lang="en-US" sz="3600" dirty="0" smtClean="0">
                <a:solidFill>
                  <a:srgbClr val="FFFFFF"/>
                </a:solidFill>
              </a:rPr>
              <a:t>benevolent work of </a:t>
            </a:r>
            <a:r>
              <a:rPr lang="en-US" sz="3600" dirty="0">
                <a:solidFill>
                  <a:srgbClr val="FFFFFF"/>
                </a:solidFill>
              </a:rPr>
              <a:t>church is no more acceptable than adding a piano to </a:t>
            </a:r>
            <a:r>
              <a:rPr lang="en-US" sz="3600" dirty="0" smtClean="0">
                <a:solidFill>
                  <a:srgbClr val="FFFFFF"/>
                </a:solidFill>
              </a:rPr>
              <a:t>worship </a:t>
            </a:r>
            <a:r>
              <a:rPr lang="en-US" sz="3600" dirty="0">
                <a:solidFill>
                  <a:srgbClr val="FFFFFF"/>
                </a:solidFill>
              </a:rPr>
              <a:t>of </a:t>
            </a:r>
            <a:r>
              <a:rPr lang="en-US" sz="3600" dirty="0" smtClean="0">
                <a:solidFill>
                  <a:srgbClr val="FFFFFF"/>
                </a:solidFill>
              </a:rPr>
              <a:t>church </a:t>
            </a:r>
            <a:endParaRPr lang="en-US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5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1194</Words>
  <Application>Microsoft Macintosh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Sufficiency of the Church</vt:lpstr>
      <vt:lpstr>Ephesians 3:8-12</vt:lpstr>
      <vt:lpstr>God’s Plan &amp; Men’s Changes</vt:lpstr>
      <vt:lpstr>Two Different Uses of Word “Church”</vt:lpstr>
      <vt:lpstr>Examples of Changes in Organization</vt:lpstr>
      <vt:lpstr>Sufficiency of Church Designed by God</vt:lpstr>
      <vt:lpstr>Sufficiency to Preach &amp; Teach Gospel</vt:lpstr>
      <vt:lpstr>Sufficiency to Do Limited Benevolent Work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26</cp:revision>
  <dcterms:created xsi:type="dcterms:W3CDTF">2017-02-11T14:18:26Z</dcterms:created>
  <dcterms:modified xsi:type="dcterms:W3CDTF">2017-09-10T12:22:37Z</dcterms:modified>
</cp:coreProperties>
</file>