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66"/>
    <a:srgbClr val="66FFFF"/>
    <a:srgbClr val="002600"/>
    <a:srgbClr val="003300"/>
    <a:srgbClr val="381850"/>
    <a:srgbClr val="091625"/>
    <a:srgbClr val="1626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1" autoAdjust="0"/>
    <p:restoredTop sz="99815" autoAdjust="0"/>
  </p:normalViewPr>
  <p:slideViewPr>
    <p:cSldViewPr>
      <p:cViewPr varScale="1">
        <p:scale>
          <a:sx n="45" d="100"/>
          <a:sy n="45" d="100"/>
        </p:scale>
        <p:origin x="582" y="42"/>
      </p:cViewPr>
      <p:guideLst>
        <p:guide orient="horz" pos="2160"/>
        <p:guide pos="2880"/>
      </p:guideLst>
    </p:cSldViewPr>
  </p:slideViewPr>
  <p:outlineViewPr>
    <p:cViewPr>
      <p:scale>
        <a:sx n="33" d="100"/>
        <a:sy n="33" d="100"/>
      </p:scale>
      <p:origin x="8" y="1560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84th Street Church Of Christ" userId="388d10403b48035a" providerId="LiveId" clId="{AF4F72B2-9A94-4045-A992-8A8120BC1AAC}"/>
    <pc:docChg chg="addSld delSld modSld">
      <pc:chgData name="84th Street Church Of Christ" userId="388d10403b48035a" providerId="LiveId" clId="{AF4F72B2-9A94-4045-A992-8A8120BC1AAC}" dt="2017-09-10T15:18:44.592" v="8"/>
      <pc:docMkLst>
        <pc:docMk/>
      </pc:docMkLst>
      <pc:sldChg chg="add del">
        <pc:chgData name="84th Street Church Of Christ" userId="388d10403b48035a" providerId="LiveId" clId="{AF4F72B2-9A94-4045-A992-8A8120BC1AAC}" dt="2017-09-10T15:18:44.592" v="8"/>
        <pc:sldMkLst>
          <pc:docMk/>
          <pc:sldMk cId="1898293267" sldId="256"/>
        </pc:sldMkLst>
      </pc:sldChg>
      <pc:sldChg chg="add del">
        <pc:chgData name="84th Street Church Of Christ" userId="388d10403b48035a" providerId="LiveId" clId="{AF4F72B2-9A94-4045-A992-8A8120BC1AAC}" dt="2017-09-10T15:18:44.592" v="8"/>
        <pc:sldMkLst>
          <pc:docMk/>
          <pc:sldMk cId="2857796813" sldId="257"/>
        </pc:sldMkLst>
      </pc:sldChg>
      <pc:sldChg chg="add del">
        <pc:chgData name="84th Street Church Of Christ" userId="388d10403b48035a" providerId="LiveId" clId="{AF4F72B2-9A94-4045-A992-8A8120BC1AAC}" dt="2017-09-10T15:18:44.592" v="8"/>
        <pc:sldMkLst>
          <pc:docMk/>
          <pc:sldMk cId="2075464019" sldId="258"/>
        </pc:sldMkLst>
      </pc:sldChg>
      <pc:sldChg chg="add del">
        <pc:chgData name="84th Street Church Of Christ" userId="388d10403b48035a" providerId="LiveId" clId="{AF4F72B2-9A94-4045-A992-8A8120BC1AAC}" dt="2017-09-10T15:18:44.592" v="8"/>
        <pc:sldMkLst>
          <pc:docMk/>
          <pc:sldMk cId="207707230" sldId="259"/>
        </pc:sldMkLst>
      </pc:sldChg>
      <pc:sldChg chg="add del">
        <pc:chgData name="84th Street Church Of Christ" userId="388d10403b48035a" providerId="LiveId" clId="{AF4F72B2-9A94-4045-A992-8A8120BC1AAC}" dt="2017-09-10T15:18:44.592" v="8"/>
        <pc:sldMkLst>
          <pc:docMk/>
          <pc:sldMk cId="2230691774" sldId="260"/>
        </pc:sldMkLst>
      </pc:sldChg>
      <pc:sldChg chg="add del">
        <pc:chgData name="84th Street Church Of Christ" userId="388d10403b48035a" providerId="LiveId" clId="{AF4F72B2-9A94-4045-A992-8A8120BC1AAC}" dt="2017-09-10T15:18:44.592" v="8"/>
        <pc:sldMkLst>
          <pc:docMk/>
          <pc:sldMk cId="976566628" sldId="261"/>
        </pc:sldMkLst>
      </pc:sldChg>
      <pc:sldChg chg="add del">
        <pc:chgData name="84th Street Church Of Christ" userId="388d10403b48035a" providerId="LiveId" clId="{AF4F72B2-9A94-4045-A992-8A8120BC1AAC}" dt="2017-09-10T15:18:44.592" v="8"/>
        <pc:sldMkLst>
          <pc:docMk/>
          <pc:sldMk cId="4183183495" sldId="262"/>
        </pc:sldMkLst>
      </pc:sldChg>
      <pc:sldChg chg="add del">
        <pc:chgData name="84th Street Church Of Christ" userId="388d10403b48035a" providerId="LiveId" clId="{AF4F72B2-9A94-4045-A992-8A8120BC1AAC}" dt="2017-09-10T15:18:44.592" v="8"/>
        <pc:sldMkLst>
          <pc:docMk/>
          <pc:sldMk cId="2893957528" sldId="263"/>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8DA55B8-B31E-4464-931A-579783C51DA1}"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DA55B8-B31E-4464-931A-579783C51DA1}"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9/10/2017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DA55B8-B31E-4464-931A-579783C51DA1}"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8DA55B8-B31E-4464-931A-579783C51DA1}" type="datetimeFigureOut">
              <a:rPr lang="en-US" smtClean="0"/>
              <a:t>9/10/2017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8DA55B8-B31E-4464-931A-579783C51DA1}" type="datetimeFigureOut">
              <a:rPr lang="en-US" smtClean="0"/>
              <a:t>9/10/2017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9/10/2017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9/10/2017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3300"/>
            </a:gs>
            <a:gs pos="50000">
              <a:srgbClr val="002600"/>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9/10/2017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590550"/>
            <a:ext cx="8229600" cy="2762250"/>
          </a:xfrm>
        </p:spPr>
        <p:txBody>
          <a:bodyPr>
            <a:noAutofit/>
          </a:bodyPr>
          <a:lstStyle/>
          <a:p>
            <a:r>
              <a:rPr lang="en-US" sz="8800" b="1" dirty="0">
                <a:solidFill>
                  <a:srgbClr val="FFFF00"/>
                </a:solidFill>
              </a:rPr>
              <a:t>The Sufficiency of the Church</a:t>
            </a:r>
          </a:p>
        </p:txBody>
      </p:sp>
      <p:sp>
        <p:nvSpPr>
          <p:cNvPr id="4" name="Subtitle 3"/>
          <p:cNvSpPr>
            <a:spLocks noGrp="1"/>
          </p:cNvSpPr>
          <p:nvPr>
            <p:ph type="subTitle" idx="1"/>
          </p:nvPr>
        </p:nvSpPr>
        <p:spPr>
          <a:xfrm>
            <a:off x="1371600" y="3581400"/>
            <a:ext cx="6400800" cy="1752600"/>
          </a:xfrm>
        </p:spPr>
        <p:txBody>
          <a:bodyPr>
            <a:normAutofit/>
          </a:bodyPr>
          <a:lstStyle/>
          <a:p>
            <a:r>
              <a:rPr lang="en-US" sz="4800" b="1" i="1" dirty="0">
                <a:solidFill>
                  <a:schemeClr val="bg1"/>
                </a:solidFill>
              </a:rPr>
              <a:t>Ephesians 4:11-16</a:t>
            </a:r>
          </a:p>
        </p:txBody>
      </p:sp>
    </p:spTree>
    <p:extLst>
      <p:ext uri="{BB962C8B-B14F-4D97-AF65-F5344CB8AC3E}">
        <p14:creationId xmlns:p14="http://schemas.microsoft.com/office/powerpoint/2010/main" val="18982932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b="1" dirty="0">
                <a:solidFill>
                  <a:srgbClr val="FFFF00"/>
                </a:solidFill>
              </a:rPr>
              <a:t>Ephesians 4:11-16</a:t>
            </a:r>
          </a:p>
        </p:txBody>
      </p:sp>
      <p:sp>
        <p:nvSpPr>
          <p:cNvPr id="3" name="Rectangle 2"/>
          <p:cNvSpPr/>
          <p:nvPr/>
        </p:nvSpPr>
        <p:spPr>
          <a:xfrm>
            <a:off x="152400" y="914400"/>
            <a:ext cx="8991600" cy="590930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30000" noProof="0" dirty="0">
                <a:ln>
                  <a:noFill/>
                </a:ln>
                <a:solidFill>
                  <a:prstClr val="white"/>
                </a:solidFill>
                <a:effectLst/>
                <a:uLnTx/>
                <a:uFillTx/>
                <a:latin typeface="Times New Roman"/>
                <a:ea typeface="+mn-ea"/>
                <a:cs typeface="Times New Roman"/>
              </a:rPr>
              <a:t>11 </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And He Himself gave some </a:t>
            </a:r>
            <a:r>
              <a:rPr kumimoji="0" lang="en-US" sz="2700" b="0" i="1" u="none" strike="noStrike" kern="1200" cap="none" spc="0" normalizeH="0" baseline="0" noProof="0" dirty="0">
                <a:ln>
                  <a:noFill/>
                </a:ln>
                <a:solidFill>
                  <a:prstClr val="white"/>
                </a:solidFill>
                <a:effectLst/>
                <a:uLnTx/>
                <a:uFillTx/>
                <a:latin typeface="Times New Roman"/>
                <a:ea typeface="+mn-ea"/>
                <a:cs typeface="Times New Roman"/>
              </a:rPr>
              <a:t>to be</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 apostles, some prophets, some evangelists, and some pastors and teachers, </a:t>
            </a:r>
            <a:r>
              <a:rPr kumimoji="0" lang="en-US" sz="2700" b="1" i="0" u="none" strike="noStrike" kern="1200" cap="none" spc="0" normalizeH="0" baseline="30000" noProof="0" dirty="0">
                <a:ln>
                  <a:noFill/>
                </a:ln>
                <a:solidFill>
                  <a:prstClr val="white"/>
                </a:solidFill>
                <a:effectLst/>
                <a:uLnTx/>
                <a:uFillTx/>
                <a:latin typeface="Times New Roman"/>
                <a:ea typeface="+mn-ea"/>
                <a:cs typeface="Times New Roman"/>
              </a:rPr>
              <a:t>12 </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for the equipping of the saints for the work of ministry, for the edifying of the body of Christ, </a:t>
            </a:r>
            <a:r>
              <a:rPr kumimoji="0" lang="en-US" sz="2700" b="1" i="0" u="none" strike="noStrike" kern="1200" cap="none" spc="0" normalizeH="0" baseline="30000" noProof="0" dirty="0">
                <a:ln>
                  <a:noFill/>
                </a:ln>
                <a:solidFill>
                  <a:prstClr val="white"/>
                </a:solidFill>
                <a:effectLst/>
                <a:uLnTx/>
                <a:uFillTx/>
                <a:latin typeface="Times New Roman"/>
                <a:ea typeface="+mn-ea"/>
                <a:cs typeface="Times New Roman"/>
              </a:rPr>
              <a:t>13 </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till we all come to the unity of the faith and of the knowledge of the Son of God, to a perfect man, to the measure of the stature of the fullness of Christ; </a:t>
            </a:r>
            <a:r>
              <a:rPr kumimoji="0" lang="en-US" sz="2700" b="1" i="0" u="none" strike="noStrike" kern="1200" cap="none" spc="0" normalizeH="0" baseline="30000" noProof="0" dirty="0">
                <a:ln>
                  <a:noFill/>
                </a:ln>
                <a:solidFill>
                  <a:prstClr val="white"/>
                </a:solidFill>
                <a:effectLst/>
                <a:uLnTx/>
                <a:uFillTx/>
                <a:latin typeface="Times New Roman"/>
                <a:ea typeface="+mn-ea"/>
                <a:cs typeface="Times New Roman"/>
              </a:rPr>
              <a:t>14 </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that we should no longer be children, tossed to and fro and carried about with every wind of doctrine, by the trickery of men, in the cunning craftiness of deceitful plotting, </a:t>
            </a:r>
            <a:r>
              <a:rPr kumimoji="0" lang="en-US" sz="2700" b="1" i="0" u="none" strike="noStrike" kern="1200" cap="none" spc="0" normalizeH="0" baseline="30000" noProof="0" dirty="0">
                <a:ln>
                  <a:noFill/>
                </a:ln>
                <a:solidFill>
                  <a:prstClr val="white"/>
                </a:solidFill>
                <a:effectLst/>
                <a:uLnTx/>
                <a:uFillTx/>
                <a:latin typeface="Times New Roman"/>
                <a:ea typeface="+mn-ea"/>
                <a:cs typeface="Times New Roman"/>
              </a:rPr>
              <a:t>15 </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but, speaking the truth in love, may grow up in all things into Him who is the head — Christ — </a:t>
            </a:r>
            <a:r>
              <a:rPr kumimoji="0" lang="en-US" sz="2700" b="1" i="0" u="none" strike="noStrike" kern="1200" cap="none" spc="0" normalizeH="0" baseline="30000" noProof="0" dirty="0">
                <a:ln>
                  <a:noFill/>
                </a:ln>
                <a:solidFill>
                  <a:prstClr val="white"/>
                </a:solidFill>
                <a:effectLst/>
                <a:uLnTx/>
                <a:uFillTx/>
                <a:latin typeface="Times New Roman"/>
                <a:ea typeface="+mn-ea"/>
                <a:cs typeface="Times New Roman"/>
              </a:rPr>
              <a:t>16 </a:t>
            </a:r>
            <a:r>
              <a:rPr kumimoji="0" lang="en-US" sz="2700" b="0" i="0" u="none" strike="noStrike" kern="1200" cap="none" spc="0" normalizeH="0" baseline="0" noProof="0" dirty="0">
                <a:ln>
                  <a:noFill/>
                </a:ln>
                <a:solidFill>
                  <a:prstClr val="white"/>
                </a:solidFill>
                <a:effectLst/>
                <a:uLnTx/>
                <a:uFillTx/>
                <a:latin typeface="Times New Roman"/>
                <a:ea typeface="+mn-ea"/>
                <a:cs typeface="Times New Roman"/>
              </a:rPr>
              <a:t>from whom the whole body, joined and knit together by what every joint supplies, according to the effective working by which every part does its share, causes growth of the body for the edifying of itself in love.</a:t>
            </a:r>
          </a:p>
        </p:txBody>
      </p:sp>
    </p:spTree>
    <p:extLst>
      <p:ext uri="{BB962C8B-B14F-4D97-AF65-F5344CB8AC3E}">
        <p14:creationId xmlns:p14="http://schemas.microsoft.com/office/powerpoint/2010/main" val="2857796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066800"/>
          </a:xfrm>
        </p:spPr>
        <p:txBody>
          <a:bodyPr>
            <a:normAutofit/>
          </a:bodyPr>
          <a:lstStyle/>
          <a:p>
            <a:r>
              <a:rPr lang="en-US" sz="4200" b="1" dirty="0">
                <a:solidFill>
                  <a:srgbClr val="FFFF00"/>
                </a:solidFill>
              </a:rPr>
              <a:t>God’s Plan &amp; Men’s Changes</a:t>
            </a:r>
          </a:p>
        </p:txBody>
      </p:sp>
      <p:sp>
        <p:nvSpPr>
          <p:cNvPr id="4" name="Content Placeholder 3"/>
          <p:cNvSpPr>
            <a:spLocks noGrp="1"/>
          </p:cNvSpPr>
          <p:nvPr>
            <p:ph idx="1"/>
          </p:nvPr>
        </p:nvSpPr>
        <p:spPr>
          <a:xfrm>
            <a:off x="0" y="914400"/>
            <a:ext cx="9144000" cy="6019800"/>
          </a:xfrm>
        </p:spPr>
        <p:txBody>
          <a:bodyPr>
            <a:normAutofit fontScale="92500"/>
          </a:bodyPr>
          <a:lstStyle/>
          <a:p>
            <a:pPr>
              <a:spcBef>
                <a:spcPts val="0"/>
              </a:spcBef>
              <a:spcAft>
                <a:spcPts val="800"/>
              </a:spcAft>
              <a:buClr>
                <a:srgbClr val="FFFF00"/>
              </a:buClr>
            </a:pPr>
            <a:r>
              <a:rPr lang="en-US" dirty="0">
                <a:solidFill>
                  <a:srgbClr val="FFFFFF"/>
                </a:solidFill>
              </a:rPr>
              <a:t>Men have always tried to change God’s pattern to increase its effectiveness</a:t>
            </a:r>
          </a:p>
          <a:p>
            <a:pPr>
              <a:spcBef>
                <a:spcPts val="0"/>
              </a:spcBef>
              <a:spcAft>
                <a:spcPts val="800"/>
              </a:spcAft>
              <a:buClr>
                <a:srgbClr val="FFFF00"/>
              </a:buClr>
            </a:pPr>
            <a:r>
              <a:rPr lang="en-US" dirty="0">
                <a:solidFill>
                  <a:srgbClr val="FFFFFF"/>
                </a:solidFill>
              </a:rPr>
              <a:t>End product is always harmful, not beneficial</a:t>
            </a:r>
          </a:p>
          <a:p>
            <a:pPr>
              <a:spcBef>
                <a:spcPts val="0"/>
              </a:spcBef>
              <a:spcAft>
                <a:spcPts val="800"/>
              </a:spcAft>
              <a:buClr>
                <a:srgbClr val="FFFF00"/>
              </a:buClr>
            </a:pPr>
            <a:r>
              <a:rPr lang="en-US" dirty="0">
                <a:solidFill>
                  <a:srgbClr val="FFFFFF"/>
                </a:solidFill>
              </a:rPr>
              <a:t>Though good intentions are present, effect is the same</a:t>
            </a:r>
          </a:p>
          <a:p>
            <a:pPr>
              <a:spcBef>
                <a:spcPts val="0"/>
              </a:spcBef>
              <a:spcAft>
                <a:spcPts val="800"/>
              </a:spcAft>
              <a:buClr>
                <a:srgbClr val="FFFF00"/>
              </a:buClr>
            </a:pPr>
            <a:r>
              <a:rPr lang="en-US" dirty="0">
                <a:solidFill>
                  <a:srgbClr val="FFFFFF"/>
                </a:solidFill>
              </a:rPr>
              <a:t>No mere man can improve on design of omniscient God</a:t>
            </a:r>
          </a:p>
          <a:p>
            <a:pPr>
              <a:spcBef>
                <a:spcPts val="0"/>
              </a:spcBef>
              <a:spcAft>
                <a:spcPts val="800"/>
              </a:spcAft>
              <a:buClr>
                <a:srgbClr val="FFFF00"/>
              </a:buClr>
            </a:pPr>
            <a:r>
              <a:rPr lang="en-US" dirty="0">
                <a:solidFill>
                  <a:srgbClr val="FFFFFF"/>
                </a:solidFill>
              </a:rPr>
              <a:t>Through history of church, men have sought centralized decision-making &amp; action for bigger impact of work</a:t>
            </a:r>
          </a:p>
          <a:p>
            <a:pPr>
              <a:spcBef>
                <a:spcPts val="0"/>
              </a:spcBef>
              <a:spcAft>
                <a:spcPts val="800"/>
              </a:spcAft>
              <a:buClr>
                <a:srgbClr val="FFFF00"/>
              </a:buClr>
            </a:pPr>
            <a:r>
              <a:rPr lang="en-US" dirty="0">
                <a:solidFill>
                  <a:srgbClr val="FFFFFF"/>
                </a:solidFill>
              </a:rPr>
              <a:t>Yet, God in His infinite wisdom did not give the church a centralized design</a:t>
            </a:r>
          </a:p>
          <a:p>
            <a:pPr>
              <a:spcBef>
                <a:spcPts val="0"/>
              </a:spcBef>
              <a:spcAft>
                <a:spcPts val="800"/>
              </a:spcAft>
              <a:buClr>
                <a:srgbClr val="FFFF00"/>
              </a:buClr>
            </a:pPr>
            <a:r>
              <a:rPr lang="en-US" dirty="0">
                <a:solidFill>
                  <a:srgbClr val="FFFFFF"/>
                </a:solidFill>
              </a:rPr>
              <a:t>Only functional unit designed by God to carry on work of the church is the autonomous, local congregation </a:t>
            </a:r>
          </a:p>
        </p:txBody>
      </p:sp>
    </p:spTree>
    <p:extLst>
      <p:ext uri="{BB962C8B-B14F-4D97-AF65-F5344CB8AC3E}">
        <p14:creationId xmlns:p14="http://schemas.microsoft.com/office/powerpoint/2010/main" val="2075464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rmAutofit/>
          </a:bodyPr>
          <a:lstStyle/>
          <a:p>
            <a:r>
              <a:rPr lang="en-US" sz="4000" b="1" dirty="0">
                <a:solidFill>
                  <a:srgbClr val="FFFF00"/>
                </a:solidFill>
              </a:rPr>
              <a:t>Two Different Uses of Word “Church”</a:t>
            </a:r>
          </a:p>
        </p:txBody>
      </p:sp>
      <p:sp>
        <p:nvSpPr>
          <p:cNvPr id="4" name="Content Placeholder 3"/>
          <p:cNvSpPr>
            <a:spLocks noGrp="1"/>
          </p:cNvSpPr>
          <p:nvPr>
            <p:ph idx="1"/>
          </p:nvPr>
        </p:nvSpPr>
        <p:spPr>
          <a:xfrm>
            <a:off x="0" y="762000"/>
            <a:ext cx="9144000" cy="6096000"/>
          </a:xfrm>
        </p:spPr>
        <p:txBody>
          <a:bodyPr>
            <a:normAutofit fontScale="85000" lnSpcReduction="20000"/>
          </a:bodyPr>
          <a:lstStyle/>
          <a:p>
            <a:pPr>
              <a:lnSpc>
                <a:spcPct val="110000"/>
              </a:lnSpc>
              <a:spcBef>
                <a:spcPts val="0"/>
              </a:spcBef>
              <a:spcAft>
                <a:spcPts val="500"/>
              </a:spcAft>
              <a:buClr>
                <a:srgbClr val="FFFF00"/>
              </a:buClr>
            </a:pPr>
            <a:r>
              <a:rPr lang="en-US" sz="3300" dirty="0">
                <a:solidFill>
                  <a:srgbClr val="FFFFFF"/>
                </a:solidFill>
              </a:rPr>
              <a:t>“Church” used in relational sense (“universal”)</a:t>
            </a:r>
          </a:p>
          <a:p>
            <a:pPr lvl="1">
              <a:lnSpc>
                <a:spcPct val="110000"/>
              </a:lnSpc>
              <a:spcBef>
                <a:spcPts val="0"/>
              </a:spcBef>
              <a:spcAft>
                <a:spcPts val="500"/>
              </a:spcAft>
              <a:buClr>
                <a:schemeClr val="bg1"/>
              </a:buClr>
            </a:pPr>
            <a:r>
              <a:rPr lang="en-US" dirty="0">
                <a:solidFill>
                  <a:srgbClr val="66FFFF"/>
                </a:solidFill>
              </a:rPr>
              <a:t>All saved people of all time (</a:t>
            </a:r>
            <a:r>
              <a:rPr lang="en-US" dirty="0">
                <a:solidFill>
                  <a:srgbClr val="FFFF66"/>
                </a:solidFill>
              </a:rPr>
              <a:t>Matt. 16:18</a:t>
            </a:r>
            <a:r>
              <a:rPr lang="en-US" dirty="0">
                <a:solidFill>
                  <a:srgbClr val="66FFFF"/>
                </a:solidFill>
              </a:rPr>
              <a:t>; </a:t>
            </a:r>
            <a:r>
              <a:rPr lang="en-US" dirty="0">
                <a:solidFill>
                  <a:srgbClr val="FFFF66"/>
                </a:solidFill>
              </a:rPr>
              <a:t>Acts 2:47</a:t>
            </a:r>
            <a:r>
              <a:rPr lang="en-US" dirty="0">
                <a:solidFill>
                  <a:srgbClr val="66FFFF"/>
                </a:solidFill>
              </a:rPr>
              <a:t>)</a:t>
            </a:r>
          </a:p>
          <a:p>
            <a:pPr lvl="1">
              <a:lnSpc>
                <a:spcPct val="110000"/>
              </a:lnSpc>
              <a:spcBef>
                <a:spcPts val="0"/>
              </a:spcBef>
              <a:spcAft>
                <a:spcPts val="500"/>
              </a:spcAft>
              <a:buClr>
                <a:schemeClr val="bg1"/>
              </a:buClr>
            </a:pPr>
            <a:r>
              <a:rPr lang="en-US" dirty="0">
                <a:solidFill>
                  <a:srgbClr val="66FFFF"/>
                </a:solidFill>
              </a:rPr>
              <a:t>One body under the headship of Christ (</a:t>
            </a:r>
            <a:r>
              <a:rPr lang="en-US" dirty="0">
                <a:solidFill>
                  <a:srgbClr val="FFFF66"/>
                </a:solidFill>
              </a:rPr>
              <a:t>Eph. 1:22-23</a:t>
            </a:r>
            <a:r>
              <a:rPr lang="en-US" dirty="0">
                <a:solidFill>
                  <a:srgbClr val="66FFFF"/>
                </a:solidFill>
              </a:rPr>
              <a:t>; </a:t>
            </a:r>
            <a:r>
              <a:rPr lang="en-US" dirty="0">
                <a:solidFill>
                  <a:srgbClr val="FFFF66"/>
                </a:solidFill>
              </a:rPr>
              <a:t>2:16</a:t>
            </a:r>
            <a:r>
              <a:rPr lang="en-US" dirty="0">
                <a:solidFill>
                  <a:srgbClr val="66FFFF"/>
                </a:solidFill>
              </a:rPr>
              <a:t>; </a:t>
            </a:r>
            <a:r>
              <a:rPr lang="en-US" dirty="0">
                <a:solidFill>
                  <a:srgbClr val="FFFF66"/>
                </a:solidFill>
              </a:rPr>
              <a:t>4:4</a:t>
            </a:r>
            <a:r>
              <a:rPr lang="en-US" dirty="0">
                <a:solidFill>
                  <a:srgbClr val="66FFFF"/>
                </a:solidFill>
              </a:rPr>
              <a:t>)</a:t>
            </a:r>
          </a:p>
          <a:p>
            <a:pPr lvl="1">
              <a:lnSpc>
                <a:spcPct val="110000"/>
              </a:lnSpc>
              <a:spcBef>
                <a:spcPts val="0"/>
              </a:spcBef>
              <a:spcAft>
                <a:spcPts val="500"/>
              </a:spcAft>
              <a:buClr>
                <a:schemeClr val="bg1"/>
              </a:buClr>
            </a:pPr>
            <a:r>
              <a:rPr lang="en-US" dirty="0">
                <a:solidFill>
                  <a:srgbClr val="66FFFF"/>
                </a:solidFill>
              </a:rPr>
              <a:t>No organization other than Christ as Head &amp; all saints under Him</a:t>
            </a:r>
          </a:p>
          <a:p>
            <a:pPr lvl="1">
              <a:lnSpc>
                <a:spcPct val="110000"/>
              </a:lnSpc>
              <a:spcBef>
                <a:spcPts val="0"/>
              </a:spcBef>
              <a:spcAft>
                <a:spcPts val="500"/>
              </a:spcAft>
              <a:buClr>
                <a:schemeClr val="bg1"/>
              </a:buClr>
            </a:pPr>
            <a:r>
              <a:rPr lang="en-US" dirty="0">
                <a:solidFill>
                  <a:srgbClr val="66FFFF"/>
                </a:solidFill>
              </a:rPr>
              <a:t>No work is given to the church in this sense.</a:t>
            </a:r>
          </a:p>
          <a:p>
            <a:pPr>
              <a:lnSpc>
                <a:spcPct val="110000"/>
              </a:lnSpc>
              <a:spcBef>
                <a:spcPts val="0"/>
              </a:spcBef>
              <a:spcAft>
                <a:spcPts val="500"/>
              </a:spcAft>
              <a:buClr>
                <a:srgbClr val="FFFF00"/>
              </a:buClr>
            </a:pPr>
            <a:r>
              <a:rPr lang="en-US" sz="3300" dirty="0">
                <a:solidFill>
                  <a:srgbClr val="FFFFFF"/>
                </a:solidFill>
              </a:rPr>
              <a:t>“Church” used in functional sense (“local”)</a:t>
            </a:r>
          </a:p>
          <a:p>
            <a:pPr lvl="1">
              <a:lnSpc>
                <a:spcPct val="110000"/>
              </a:lnSpc>
              <a:spcBef>
                <a:spcPts val="0"/>
              </a:spcBef>
              <a:spcAft>
                <a:spcPts val="500"/>
              </a:spcAft>
              <a:buClr>
                <a:schemeClr val="bg1"/>
              </a:buClr>
            </a:pPr>
            <a:r>
              <a:rPr lang="en-US" dirty="0">
                <a:solidFill>
                  <a:srgbClr val="66FFFF"/>
                </a:solidFill>
              </a:rPr>
              <a:t>Group of Christians in given area working &amp; worshiping together (</a:t>
            </a:r>
            <a:r>
              <a:rPr lang="en-US" dirty="0">
                <a:solidFill>
                  <a:srgbClr val="FFFF66"/>
                </a:solidFill>
              </a:rPr>
              <a:t>Rom. 16:16</a:t>
            </a:r>
            <a:r>
              <a:rPr lang="en-US" dirty="0">
                <a:solidFill>
                  <a:srgbClr val="66FFFF"/>
                </a:solidFill>
              </a:rPr>
              <a:t>; </a:t>
            </a:r>
            <a:r>
              <a:rPr lang="en-US" dirty="0">
                <a:solidFill>
                  <a:srgbClr val="FFFF66"/>
                </a:solidFill>
              </a:rPr>
              <a:t>Gal. 1:2</a:t>
            </a:r>
            <a:r>
              <a:rPr lang="en-US" dirty="0">
                <a:solidFill>
                  <a:srgbClr val="66FFFF"/>
                </a:solidFill>
              </a:rPr>
              <a:t>; </a:t>
            </a:r>
            <a:r>
              <a:rPr lang="en-US" dirty="0">
                <a:solidFill>
                  <a:srgbClr val="FFFF66"/>
                </a:solidFill>
              </a:rPr>
              <a:t>1 Cor. 1:2</a:t>
            </a:r>
            <a:r>
              <a:rPr lang="en-US" dirty="0">
                <a:solidFill>
                  <a:srgbClr val="66FFFF"/>
                </a:solidFill>
              </a:rPr>
              <a:t>)</a:t>
            </a:r>
          </a:p>
          <a:p>
            <a:pPr lvl="1">
              <a:lnSpc>
                <a:spcPct val="110000"/>
              </a:lnSpc>
              <a:spcBef>
                <a:spcPts val="0"/>
              </a:spcBef>
              <a:spcAft>
                <a:spcPts val="500"/>
              </a:spcAft>
              <a:buClr>
                <a:schemeClr val="bg1"/>
              </a:buClr>
            </a:pPr>
            <a:r>
              <a:rPr lang="en-US" dirty="0">
                <a:solidFill>
                  <a:srgbClr val="66FFFF"/>
                </a:solidFill>
              </a:rPr>
              <a:t>Organization given to church in this sense (</a:t>
            </a:r>
            <a:r>
              <a:rPr lang="en-US" dirty="0">
                <a:solidFill>
                  <a:srgbClr val="FFFF66"/>
                </a:solidFill>
              </a:rPr>
              <a:t>Phil. 1:1</a:t>
            </a:r>
            <a:r>
              <a:rPr lang="en-US" dirty="0">
                <a:solidFill>
                  <a:srgbClr val="66FFFF"/>
                </a:solidFill>
              </a:rPr>
              <a:t>)</a:t>
            </a:r>
          </a:p>
          <a:p>
            <a:pPr lvl="1">
              <a:lnSpc>
                <a:spcPct val="110000"/>
              </a:lnSpc>
              <a:spcBef>
                <a:spcPts val="0"/>
              </a:spcBef>
              <a:spcAft>
                <a:spcPts val="500"/>
              </a:spcAft>
              <a:buClr>
                <a:schemeClr val="bg1"/>
              </a:buClr>
            </a:pPr>
            <a:r>
              <a:rPr lang="en-US" dirty="0">
                <a:solidFill>
                  <a:srgbClr val="66FFFF"/>
                </a:solidFill>
              </a:rPr>
              <a:t>Three-fold work given to church in this sense:</a:t>
            </a:r>
          </a:p>
          <a:p>
            <a:pPr lvl="2">
              <a:lnSpc>
                <a:spcPct val="110000"/>
              </a:lnSpc>
              <a:spcBef>
                <a:spcPts val="0"/>
              </a:spcBef>
              <a:spcAft>
                <a:spcPts val="500"/>
              </a:spcAft>
              <a:buClr>
                <a:schemeClr val="accent6"/>
              </a:buClr>
              <a:buSzPct val="70000"/>
              <a:buFont typeface="Wingdings" charset="2"/>
              <a:buChar char="§"/>
            </a:pPr>
            <a:r>
              <a:rPr lang="en-US" sz="2600" dirty="0">
                <a:solidFill>
                  <a:srgbClr val="00FF00"/>
                </a:solidFill>
              </a:rPr>
              <a:t>Evangelism (</a:t>
            </a:r>
            <a:r>
              <a:rPr lang="en-US" sz="2600" dirty="0">
                <a:solidFill>
                  <a:srgbClr val="FFFF66"/>
                </a:solidFill>
              </a:rPr>
              <a:t>1 Thess. 1:8</a:t>
            </a:r>
            <a:r>
              <a:rPr lang="en-US" sz="2600" dirty="0">
                <a:solidFill>
                  <a:srgbClr val="00FF00"/>
                </a:solidFill>
              </a:rPr>
              <a:t>; </a:t>
            </a:r>
            <a:r>
              <a:rPr lang="en-US" sz="2600" dirty="0">
                <a:solidFill>
                  <a:srgbClr val="FFFF66"/>
                </a:solidFill>
              </a:rPr>
              <a:t>Acts 11:22</a:t>
            </a:r>
            <a:r>
              <a:rPr lang="en-US" sz="2600" dirty="0">
                <a:solidFill>
                  <a:srgbClr val="00FF00"/>
                </a:solidFill>
              </a:rPr>
              <a:t>; </a:t>
            </a:r>
            <a:r>
              <a:rPr lang="en-US" sz="2600" dirty="0">
                <a:solidFill>
                  <a:srgbClr val="FFFF66"/>
                </a:solidFill>
              </a:rPr>
              <a:t>Phil. 1:5</a:t>
            </a:r>
            <a:r>
              <a:rPr lang="en-US" sz="2600" dirty="0">
                <a:solidFill>
                  <a:srgbClr val="00FF00"/>
                </a:solidFill>
              </a:rPr>
              <a:t>; </a:t>
            </a:r>
            <a:r>
              <a:rPr lang="en-US" sz="2600" dirty="0">
                <a:solidFill>
                  <a:srgbClr val="FFFF66"/>
                </a:solidFill>
              </a:rPr>
              <a:t>4:15-16</a:t>
            </a:r>
            <a:r>
              <a:rPr lang="en-US" sz="2600" dirty="0">
                <a:solidFill>
                  <a:srgbClr val="00FF00"/>
                </a:solidFill>
              </a:rPr>
              <a:t>)</a:t>
            </a:r>
          </a:p>
          <a:p>
            <a:pPr lvl="2">
              <a:lnSpc>
                <a:spcPct val="110000"/>
              </a:lnSpc>
              <a:spcBef>
                <a:spcPts val="0"/>
              </a:spcBef>
              <a:spcAft>
                <a:spcPts val="500"/>
              </a:spcAft>
              <a:buClr>
                <a:schemeClr val="accent6"/>
              </a:buClr>
              <a:buSzPct val="70000"/>
              <a:buFont typeface="Wingdings" charset="2"/>
              <a:buChar char="§"/>
            </a:pPr>
            <a:r>
              <a:rPr lang="en-US" sz="2600" dirty="0">
                <a:solidFill>
                  <a:srgbClr val="00FF00"/>
                </a:solidFill>
              </a:rPr>
              <a:t>Edification (</a:t>
            </a:r>
            <a:r>
              <a:rPr lang="en-US" sz="2600" dirty="0">
                <a:solidFill>
                  <a:srgbClr val="FFFF66"/>
                </a:solidFill>
              </a:rPr>
              <a:t>Eph. 4:12</a:t>
            </a:r>
            <a:r>
              <a:rPr lang="en-US" sz="2600" dirty="0">
                <a:solidFill>
                  <a:srgbClr val="00FF00"/>
                </a:solidFill>
              </a:rPr>
              <a:t>; </a:t>
            </a:r>
            <a:r>
              <a:rPr lang="en-US" sz="2600" dirty="0">
                <a:solidFill>
                  <a:srgbClr val="FFFF66"/>
                </a:solidFill>
              </a:rPr>
              <a:t>1 Cor. 14:26 </a:t>
            </a:r>
            <a:r>
              <a:rPr lang="en-US" sz="2600" dirty="0">
                <a:solidFill>
                  <a:srgbClr val="00FF00"/>
                </a:solidFill>
              </a:rPr>
              <a:t>– all chap.; </a:t>
            </a:r>
            <a:r>
              <a:rPr lang="en-US" sz="2600" dirty="0">
                <a:solidFill>
                  <a:srgbClr val="FFFF66"/>
                </a:solidFill>
              </a:rPr>
              <a:t>Acts 11:22-26</a:t>
            </a:r>
            <a:r>
              <a:rPr lang="en-US" sz="2600" dirty="0">
                <a:solidFill>
                  <a:srgbClr val="00FF00"/>
                </a:solidFill>
              </a:rPr>
              <a:t>)</a:t>
            </a:r>
          </a:p>
          <a:p>
            <a:pPr lvl="2">
              <a:lnSpc>
                <a:spcPct val="110000"/>
              </a:lnSpc>
              <a:spcBef>
                <a:spcPts val="0"/>
              </a:spcBef>
              <a:spcAft>
                <a:spcPts val="500"/>
              </a:spcAft>
              <a:buClr>
                <a:schemeClr val="accent6"/>
              </a:buClr>
              <a:buSzPct val="70000"/>
              <a:buFont typeface="Wingdings" charset="2"/>
              <a:buChar char="§"/>
            </a:pPr>
            <a:r>
              <a:rPr lang="en-US" sz="2600" dirty="0">
                <a:solidFill>
                  <a:srgbClr val="00FF00"/>
                </a:solidFill>
              </a:rPr>
              <a:t>Benevolence</a:t>
            </a:r>
            <a:r>
              <a:rPr lang="en-US" dirty="0">
                <a:solidFill>
                  <a:srgbClr val="00FF00"/>
                </a:solidFill>
              </a:rPr>
              <a:t> </a:t>
            </a:r>
            <a:r>
              <a:rPr lang="en-US" sz="2600" dirty="0">
                <a:solidFill>
                  <a:srgbClr val="00FF00"/>
                </a:solidFill>
              </a:rPr>
              <a:t>to</a:t>
            </a:r>
            <a:r>
              <a:rPr lang="en-US" dirty="0">
                <a:solidFill>
                  <a:srgbClr val="00FF00"/>
                </a:solidFill>
              </a:rPr>
              <a:t> </a:t>
            </a:r>
            <a:r>
              <a:rPr lang="en-US" sz="2600" dirty="0">
                <a:solidFill>
                  <a:srgbClr val="00FF00"/>
                </a:solidFill>
              </a:rPr>
              <a:t>poor</a:t>
            </a:r>
            <a:r>
              <a:rPr lang="en-US" dirty="0">
                <a:solidFill>
                  <a:srgbClr val="00FF00"/>
                </a:solidFill>
              </a:rPr>
              <a:t> </a:t>
            </a:r>
            <a:r>
              <a:rPr lang="en-US" sz="2600" dirty="0">
                <a:solidFill>
                  <a:srgbClr val="00FF00"/>
                </a:solidFill>
              </a:rPr>
              <a:t>saints</a:t>
            </a:r>
            <a:r>
              <a:rPr lang="en-US" sz="2100" dirty="0">
                <a:solidFill>
                  <a:srgbClr val="00FF00"/>
                </a:solidFill>
              </a:rPr>
              <a:t> </a:t>
            </a:r>
            <a:r>
              <a:rPr lang="en-US" sz="2600" dirty="0">
                <a:solidFill>
                  <a:srgbClr val="00FF00"/>
                </a:solidFill>
              </a:rPr>
              <a:t>(</a:t>
            </a:r>
            <a:r>
              <a:rPr lang="en-US" sz="2600" dirty="0">
                <a:solidFill>
                  <a:srgbClr val="FFFF66"/>
                </a:solidFill>
              </a:rPr>
              <a:t>2</a:t>
            </a:r>
            <a:r>
              <a:rPr lang="en-US" sz="2100" dirty="0">
                <a:solidFill>
                  <a:srgbClr val="FFFF66"/>
                </a:solidFill>
              </a:rPr>
              <a:t> </a:t>
            </a:r>
            <a:r>
              <a:rPr lang="en-US" sz="2600" dirty="0">
                <a:solidFill>
                  <a:srgbClr val="FFFF66"/>
                </a:solidFill>
              </a:rPr>
              <a:t>Cor.</a:t>
            </a:r>
            <a:r>
              <a:rPr lang="en-US" sz="2100" dirty="0">
                <a:solidFill>
                  <a:srgbClr val="FFFF66"/>
                </a:solidFill>
              </a:rPr>
              <a:t> </a:t>
            </a:r>
            <a:r>
              <a:rPr lang="en-US" sz="2600" dirty="0">
                <a:solidFill>
                  <a:srgbClr val="FFFF66"/>
                </a:solidFill>
              </a:rPr>
              <a:t>8</a:t>
            </a:r>
            <a:r>
              <a:rPr lang="en-US" sz="1900" dirty="0">
                <a:solidFill>
                  <a:srgbClr val="FFFF66"/>
                </a:solidFill>
              </a:rPr>
              <a:t> </a:t>
            </a:r>
            <a:r>
              <a:rPr lang="en-US" sz="2600" dirty="0">
                <a:solidFill>
                  <a:srgbClr val="FFFF66"/>
                </a:solidFill>
              </a:rPr>
              <a:t>&amp;</a:t>
            </a:r>
            <a:r>
              <a:rPr lang="en-US" sz="1900" dirty="0">
                <a:solidFill>
                  <a:srgbClr val="FFFF66"/>
                </a:solidFill>
              </a:rPr>
              <a:t> </a:t>
            </a:r>
            <a:r>
              <a:rPr lang="en-US" sz="2600" dirty="0">
                <a:solidFill>
                  <a:srgbClr val="FFFF66"/>
                </a:solidFill>
              </a:rPr>
              <a:t>9</a:t>
            </a:r>
            <a:r>
              <a:rPr lang="en-US" sz="2600" dirty="0">
                <a:solidFill>
                  <a:srgbClr val="00FF00"/>
                </a:solidFill>
              </a:rPr>
              <a:t>; </a:t>
            </a:r>
            <a:r>
              <a:rPr lang="en-US" sz="2600" dirty="0">
                <a:solidFill>
                  <a:srgbClr val="FFFF66"/>
                </a:solidFill>
              </a:rPr>
              <a:t>Rom.</a:t>
            </a:r>
            <a:r>
              <a:rPr lang="en-US" sz="2100" dirty="0">
                <a:solidFill>
                  <a:srgbClr val="FFFF66"/>
                </a:solidFill>
              </a:rPr>
              <a:t> </a:t>
            </a:r>
            <a:r>
              <a:rPr lang="en-US" sz="2600" dirty="0">
                <a:solidFill>
                  <a:srgbClr val="FFFF66"/>
                </a:solidFill>
              </a:rPr>
              <a:t>15:25-27</a:t>
            </a:r>
            <a:r>
              <a:rPr lang="en-US" sz="2600" dirty="0">
                <a:solidFill>
                  <a:srgbClr val="00FF00"/>
                </a:solidFill>
              </a:rPr>
              <a:t>; </a:t>
            </a:r>
            <a:r>
              <a:rPr lang="en-US" sz="2600" dirty="0">
                <a:solidFill>
                  <a:srgbClr val="FFFF66"/>
                </a:solidFill>
              </a:rPr>
              <a:t>1</a:t>
            </a:r>
            <a:r>
              <a:rPr lang="en-US" sz="2100" dirty="0">
                <a:solidFill>
                  <a:srgbClr val="FFFF66"/>
                </a:solidFill>
              </a:rPr>
              <a:t> </a:t>
            </a:r>
            <a:r>
              <a:rPr lang="en-US" sz="2600" dirty="0">
                <a:solidFill>
                  <a:srgbClr val="FFFF66"/>
                </a:solidFill>
              </a:rPr>
              <a:t>Tim.</a:t>
            </a:r>
            <a:r>
              <a:rPr lang="en-US" sz="1900" dirty="0">
                <a:solidFill>
                  <a:srgbClr val="FFFF66"/>
                </a:solidFill>
              </a:rPr>
              <a:t> </a:t>
            </a:r>
            <a:r>
              <a:rPr lang="en-US" sz="2600" dirty="0">
                <a:solidFill>
                  <a:srgbClr val="FFFF66"/>
                </a:solidFill>
              </a:rPr>
              <a:t>5:16</a:t>
            </a:r>
            <a:r>
              <a:rPr lang="en-US" sz="2600" dirty="0">
                <a:solidFill>
                  <a:srgbClr val="00FF00"/>
                </a:solidFill>
              </a:rPr>
              <a:t>)</a:t>
            </a:r>
          </a:p>
          <a:p>
            <a:pPr>
              <a:lnSpc>
                <a:spcPct val="110000"/>
              </a:lnSpc>
              <a:spcBef>
                <a:spcPts val="0"/>
              </a:spcBef>
              <a:spcAft>
                <a:spcPts val="500"/>
              </a:spcAft>
              <a:buClr>
                <a:srgbClr val="FFFF00"/>
              </a:buClr>
            </a:pPr>
            <a:r>
              <a:rPr lang="en-US" sz="3300" dirty="0">
                <a:solidFill>
                  <a:srgbClr val="FFFFFF"/>
                </a:solidFill>
              </a:rPr>
              <a:t>When men change the functional unit for doing work, they do not respect the sufficiency of God’s plan </a:t>
            </a:r>
          </a:p>
        </p:txBody>
      </p:sp>
    </p:spTree>
    <p:extLst>
      <p:ext uri="{BB962C8B-B14F-4D97-AF65-F5344CB8AC3E}">
        <p14:creationId xmlns:p14="http://schemas.microsoft.com/office/powerpoint/2010/main" val="207707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838200"/>
          </a:xfrm>
        </p:spPr>
        <p:txBody>
          <a:bodyPr>
            <a:normAutofit/>
          </a:bodyPr>
          <a:lstStyle/>
          <a:p>
            <a:r>
              <a:rPr lang="en-US" sz="4000" b="1" dirty="0">
                <a:solidFill>
                  <a:srgbClr val="FFFF00"/>
                </a:solidFill>
              </a:rPr>
              <a:t>Examples of Changes in Organization</a:t>
            </a:r>
          </a:p>
        </p:txBody>
      </p:sp>
      <p:sp>
        <p:nvSpPr>
          <p:cNvPr id="4" name="Content Placeholder 3"/>
          <p:cNvSpPr>
            <a:spLocks noGrp="1"/>
          </p:cNvSpPr>
          <p:nvPr>
            <p:ph idx="1"/>
          </p:nvPr>
        </p:nvSpPr>
        <p:spPr>
          <a:xfrm>
            <a:off x="0" y="775957"/>
            <a:ext cx="9144000" cy="6172200"/>
          </a:xfrm>
        </p:spPr>
        <p:txBody>
          <a:bodyPr>
            <a:normAutofit fontScale="85000" lnSpcReduction="20000"/>
          </a:bodyPr>
          <a:lstStyle/>
          <a:p>
            <a:pPr>
              <a:lnSpc>
                <a:spcPct val="102000"/>
              </a:lnSpc>
              <a:spcBef>
                <a:spcPts val="0"/>
              </a:spcBef>
              <a:spcAft>
                <a:spcPts val="600"/>
              </a:spcAft>
              <a:buClr>
                <a:srgbClr val="FFFF00"/>
              </a:buClr>
            </a:pPr>
            <a:r>
              <a:rPr lang="en-US" dirty="0">
                <a:solidFill>
                  <a:schemeClr val="bg1"/>
                </a:solidFill>
              </a:rPr>
              <a:t>Changes in early centuries:</a:t>
            </a:r>
          </a:p>
          <a:p>
            <a:pPr lvl="1">
              <a:lnSpc>
                <a:spcPct val="102000"/>
              </a:lnSpc>
              <a:spcBef>
                <a:spcPts val="0"/>
              </a:spcBef>
              <a:spcAft>
                <a:spcPts val="600"/>
              </a:spcAft>
              <a:buClr>
                <a:schemeClr val="bg1"/>
              </a:buClr>
            </a:pPr>
            <a:r>
              <a:rPr lang="en-US" dirty="0">
                <a:solidFill>
                  <a:srgbClr val="66FFFF"/>
                </a:solidFill>
              </a:rPr>
              <a:t>Local church autonomy sacrificed for regional oversight</a:t>
            </a:r>
          </a:p>
          <a:p>
            <a:pPr lvl="1">
              <a:lnSpc>
                <a:spcPct val="102000"/>
              </a:lnSpc>
              <a:spcBef>
                <a:spcPts val="0"/>
              </a:spcBef>
              <a:spcAft>
                <a:spcPts val="600"/>
              </a:spcAft>
              <a:buClr>
                <a:schemeClr val="bg1"/>
              </a:buClr>
            </a:pPr>
            <a:r>
              <a:rPr lang="en-US" dirty="0">
                <a:solidFill>
                  <a:srgbClr val="66FFFF"/>
                </a:solidFill>
              </a:rPr>
              <a:t>Plurality of churches put under the oversight of “bishop”</a:t>
            </a:r>
          </a:p>
          <a:p>
            <a:pPr lvl="1">
              <a:lnSpc>
                <a:spcPct val="102000"/>
              </a:lnSpc>
              <a:spcBef>
                <a:spcPts val="0"/>
              </a:spcBef>
              <a:spcAft>
                <a:spcPts val="600"/>
              </a:spcAft>
              <a:buClr>
                <a:schemeClr val="bg1"/>
              </a:buClr>
            </a:pPr>
            <a:r>
              <a:rPr lang="en-US" dirty="0">
                <a:solidFill>
                  <a:srgbClr val="66FFFF"/>
                </a:solidFill>
              </a:rPr>
              <a:t>Progression towards centralization continued until it reached a papacy in seventh century</a:t>
            </a:r>
          </a:p>
          <a:p>
            <a:pPr>
              <a:lnSpc>
                <a:spcPct val="102000"/>
              </a:lnSpc>
              <a:spcBef>
                <a:spcPts val="0"/>
              </a:spcBef>
              <a:spcAft>
                <a:spcPts val="600"/>
              </a:spcAft>
              <a:buClr>
                <a:srgbClr val="FFFF00"/>
              </a:buClr>
            </a:pPr>
            <a:r>
              <a:rPr lang="en-US" dirty="0">
                <a:solidFill>
                  <a:schemeClr val="bg1"/>
                </a:solidFill>
              </a:rPr>
              <a:t>Denominational changes of Reformation tradition:</a:t>
            </a:r>
          </a:p>
          <a:p>
            <a:pPr lvl="1">
              <a:lnSpc>
                <a:spcPct val="102000"/>
              </a:lnSpc>
              <a:spcBef>
                <a:spcPts val="0"/>
              </a:spcBef>
              <a:spcAft>
                <a:spcPts val="600"/>
              </a:spcAft>
              <a:buClr>
                <a:schemeClr val="bg1"/>
              </a:buClr>
            </a:pPr>
            <a:r>
              <a:rPr lang="en-US" dirty="0">
                <a:solidFill>
                  <a:srgbClr val="66FFFF"/>
                </a:solidFill>
              </a:rPr>
              <a:t>Started with rejecting changes, but soon did same</a:t>
            </a:r>
          </a:p>
          <a:p>
            <a:pPr lvl="2">
              <a:lnSpc>
                <a:spcPct val="102000"/>
              </a:lnSpc>
              <a:spcBef>
                <a:spcPts val="0"/>
              </a:spcBef>
              <a:spcAft>
                <a:spcPts val="600"/>
              </a:spcAft>
              <a:buClr>
                <a:srgbClr val="66FFFF"/>
              </a:buClr>
            </a:pPr>
            <a:r>
              <a:rPr lang="en-US" dirty="0">
                <a:solidFill>
                  <a:srgbClr val="00FF00"/>
                </a:solidFill>
              </a:rPr>
              <a:t>Conventions, synods &amp; other inter-church governments</a:t>
            </a:r>
          </a:p>
          <a:p>
            <a:pPr lvl="2">
              <a:lnSpc>
                <a:spcPct val="102000"/>
              </a:lnSpc>
              <a:spcBef>
                <a:spcPts val="0"/>
              </a:spcBef>
              <a:spcAft>
                <a:spcPts val="600"/>
              </a:spcAft>
              <a:buClr>
                <a:srgbClr val="66FFFF"/>
              </a:buClr>
            </a:pPr>
            <a:r>
              <a:rPr lang="en-US" dirty="0">
                <a:solidFill>
                  <a:srgbClr val="00FF00"/>
                </a:solidFill>
              </a:rPr>
              <a:t>Headquarters, president, secretary, board…</a:t>
            </a:r>
          </a:p>
          <a:p>
            <a:pPr lvl="1">
              <a:lnSpc>
                <a:spcPct val="102000"/>
              </a:lnSpc>
              <a:spcBef>
                <a:spcPts val="0"/>
              </a:spcBef>
              <a:spcAft>
                <a:spcPts val="600"/>
              </a:spcAft>
              <a:buClr>
                <a:schemeClr val="bg1"/>
              </a:buClr>
            </a:pPr>
            <a:r>
              <a:rPr lang="en-US" dirty="0">
                <a:solidFill>
                  <a:srgbClr val="66FFFF"/>
                </a:solidFill>
              </a:rPr>
              <a:t>Such organization is unknown to New Testament</a:t>
            </a:r>
          </a:p>
          <a:p>
            <a:pPr>
              <a:lnSpc>
                <a:spcPct val="102000"/>
              </a:lnSpc>
              <a:spcBef>
                <a:spcPts val="0"/>
              </a:spcBef>
              <a:spcAft>
                <a:spcPts val="600"/>
              </a:spcAft>
              <a:buClr>
                <a:srgbClr val="FFFF00"/>
              </a:buClr>
            </a:pPr>
            <a:r>
              <a:rPr lang="en-US" dirty="0">
                <a:solidFill>
                  <a:schemeClr val="bg1"/>
                </a:solidFill>
              </a:rPr>
              <a:t>Changes by some “churches of Christ” rejecting plan</a:t>
            </a:r>
          </a:p>
          <a:p>
            <a:pPr lvl="1">
              <a:lnSpc>
                <a:spcPct val="102000"/>
              </a:lnSpc>
              <a:spcBef>
                <a:spcPts val="0"/>
              </a:spcBef>
              <a:spcAft>
                <a:spcPts val="600"/>
              </a:spcAft>
              <a:buClr>
                <a:schemeClr val="bg1"/>
              </a:buClr>
            </a:pPr>
            <a:r>
              <a:rPr lang="en-US" dirty="0">
                <a:solidFill>
                  <a:srgbClr val="66FFFF"/>
                </a:solidFill>
              </a:rPr>
              <a:t>American Christian Missionary</a:t>
            </a:r>
          </a:p>
          <a:p>
            <a:pPr lvl="1">
              <a:lnSpc>
                <a:spcPct val="102000"/>
              </a:lnSpc>
              <a:spcBef>
                <a:spcPts val="0"/>
              </a:spcBef>
              <a:spcAft>
                <a:spcPts val="600"/>
              </a:spcAft>
              <a:buClr>
                <a:schemeClr val="bg1"/>
              </a:buClr>
            </a:pPr>
            <a:r>
              <a:rPr lang="en-US" dirty="0">
                <a:solidFill>
                  <a:srgbClr val="66FFFF"/>
                </a:solidFill>
              </a:rPr>
              <a:t>Sponsoring church arrangement</a:t>
            </a:r>
          </a:p>
          <a:p>
            <a:pPr lvl="1">
              <a:lnSpc>
                <a:spcPct val="102000"/>
              </a:lnSpc>
              <a:spcBef>
                <a:spcPts val="0"/>
              </a:spcBef>
              <a:spcAft>
                <a:spcPts val="600"/>
              </a:spcAft>
              <a:buClr>
                <a:schemeClr val="bg1"/>
              </a:buClr>
            </a:pPr>
            <a:r>
              <a:rPr lang="en-US" dirty="0">
                <a:solidFill>
                  <a:srgbClr val="66FFFF"/>
                </a:solidFill>
              </a:rPr>
              <a:t>“World Bible School” and other evangelistic institutions</a:t>
            </a:r>
          </a:p>
          <a:p>
            <a:pPr lvl="1">
              <a:lnSpc>
                <a:spcPct val="102000"/>
              </a:lnSpc>
              <a:spcBef>
                <a:spcPts val="0"/>
              </a:spcBef>
              <a:spcAft>
                <a:spcPts val="600"/>
              </a:spcAft>
              <a:buClr>
                <a:schemeClr val="bg1"/>
              </a:buClr>
            </a:pPr>
            <a:r>
              <a:rPr lang="en-US" dirty="0">
                <a:solidFill>
                  <a:srgbClr val="66FFFF"/>
                </a:solidFill>
              </a:rPr>
              <a:t>Colleges supported from treasury of local churches</a:t>
            </a:r>
          </a:p>
          <a:p>
            <a:pPr lvl="1">
              <a:lnSpc>
                <a:spcPct val="102000"/>
              </a:lnSpc>
              <a:spcBef>
                <a:spcPts val="0"/>
              </a:spcBef>
              <a:spcAft>
                <a:spcPts val="600"/>
              </a:spcAft>
              <a:buClr>
                <a:schemeClr val="bg1"/>
              </a:buClr>
            </a:pPr>
            <a:r>
              <a:rPr lang="en-US" dirty="0">
                <a:solidFill>
                  <a:srgbClr val="66FFFF"/>
                </a:solidFill>
              </a:rPr>
              <a:t>Other institutions to help do work of church “more effectively”</a:t>
            </a:r>
          </a:p>
        </p:txBody>
      </p:sp>
    </p:spTree>
    <p:extLst>
      <p:ext uri="{BB962C8B-B14F-4D97-AF65-F5344CB8AC3E}">
        <p14:creationId xmlns:p14="http://schemas.microsoft.com/office/powerpoint/2010/main" val="22306917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a:bodyPr>
          <a:lstStyle/>
          <a:p>
            <a:r>
              <a:rPr lang="en-US" sz="4100" b="1" dirty="0">
                <a:solidFill>
                  <a:srgbClr val="FFFF00"/>
                </a:solidFill>
              </a:rPr>
              <a:t>Sufficiency of Church Designed by God</a:t>
            </a:r>
          </a:p>
        </p:txBody>
      </p:sp>
      <p:sp>
        <p:nvSpPr>
          <p:cNvPr id="2" name="Content Placeholder 1"/>
          <p:cNvSpPr>
            <a:spLocks noGrp="1"/>
          </p:cNvSpPr>
          <p:nvPr>
            <p:ph sz="half" idx="1"/>
          </p:nvPr>
        </p:nvSpPr>
        <p:spPr>
          <a:xfrm>
            <a:off x="76200" y="1066800"/>
            <a:ext cx="4419600" cy="5791200"/>
          </a:xfrm>
        </p:spPr>
        <p:txBody>
          <a:bodyPr>
            <a:normAutofit fontScale="92500" lnSpcReduction="20000"/>
          </a:bodyPr>
          <a:lstStyle/>
          <a:p>
            <a:pPr>
              <a:lnSpc>
                <a:spcPct val="120000"/>
              </a:lnSpc>
              <a:spcBef>
                <a:spcPts val="0"/>
              </a:spcBef>
              <a:spcAft>
                <a:spcPts val="600"/>
              </a:spcAft>
              <a:buClr>
                <a:srgbClr val="FFFF00"/>
              </a:buClr>
            </a:pPr>
            <a:r>
              <a:rPr lang="en-US" dirty="0">
                <a:solidFill>
                  <a:srgbClr val="FFFFFF"/>
                </a:solidFill>
              </a:rPr>
              <a:t>Originated in mind of God (</a:t>
            </a:r>
            <a:r>
              <a:rPr lang="en-US" dirty="0">
                <a:solidFill>
                  <a:srgbClr val="FFFF66"/>
                </a:solidFill>
              </a:rPr>
              <a:t>Eph. 3:10-11</a:t>
            </a:r>
            <a:r>
              <a:rPr lang="en-US" dirty="0">
                <a:solidFill>
                  <a:srgbClr val="FFFFFF"/>
                </a:solidFill>
              </a:rPr>
              <a:t>)</a:t>
            </a:r>
          </a:p>
          <a:p>
            <a:pPr>
              <a:lnSpc>
                <a:spcPct val="120000"/>
              </a:lnSpc>
              <a:spcBef>
                <a:spcPts val="0"/>
              </a:spcBef>
              <a:spcAft>
                <a:spcPts val="600"/>
              </a:spcAft>
              <a:buClr>
                <a:srgbClr val="FFFF00"/>
              </a:buClr>
            </a:pPr>
            <a:r>
              <a:rPr lang="en-US" dirty="0">
                <a:solidFill>
                  <a:srgbClr val="FFFFFF"/>
                </a:solidFill>
              </a:rPr>
              <a:t>Blood-bought (</a:t>
            </a:r>
            <a:r>
              <a:rPr lang="en-US" dirty="0">
                <a:solidFill>
                  <a:srgbClr val="FFFF66"/>
                </a:solidFill>
              </a:rPr>
              <a:t>Acts 20:28</a:t>
            </a:r>
            <a:r>
              <a:rPr lang="en-US" dirty="0">
                <a:solidFill>
                  <a:srgbClr val="FFFFFF"/>
                </a:solidFill>
              </a:rPr>
              <a:t>)</a:t>
            </a:r>
          </a:p>
          <a:p>
            <a:pPr>
              <a:lnSpc>
                <a:spcPct val="120000"/>
              </a:lnSpc>
              <a:spcBef>
                <a:spcPts val="0"/>
              </a:spcBef>
              <a:spcAft>
                <a:spcPts val="600"/>
              </a:spcAft>
              <a:buClr>
                <a:srgbClr val="FFFF00"/>
              </a:buClr>
            </a:pPr>
            <a:r>
              <a:rPr lang="en-US" dirty="0">
                <a:solidFill>
                  <a:srgbClr val="FFFFFF"/>
                </a:solidFill>
              </a:rPr>
              <a:t>Money raised through contributions (</a:t>
            </a:r>
            <a:r>
              <a:rPr lang="en-US" dirty="0">
                <a:solidFill>
                  <a:srgbClr val="FFFF66"/>
                </a:solidFill>
              </a:rPr>
              <a:t>1 Cor. 16:1-2</a:t>
            </a:r>
            <a:r>
              <a:rPr lang="en-US" dirty="0">
                <a:solidFill>
                  <a:srgbClr val="FFFFFF"/>
                </a:solidFill>
              </a:rPr>
              <a:t>)</a:t>
            </a:r>
          </a:p>
          <a:p>
            <a:pPr>
              <a:lnSpc>
                <a:spcPct val="120000"/>
              </a:lnSpc>
              <a:spcBef>
                <a:spcPts val="0"/>
              </a:spcBef>
              <a:spcAft>
                <a:spcPts val="600"/>
              </a:spcAft>
              <a:buClr>
                <a:srgbClr val="FFFF00"/>
              </a:buClr>
            </a:pPr>
            <a:r>
              <a:rPr lang="en-US" dirty="0">
                <a:solidFill>
                  <a:srgbClr val="FFFFFF"/>
                </a:solidFill>
              </a:rPr>
              <a:t>Organization: Elders &amp; deacons (</a:t>
            </a:r>
            <a:r>
              <a:rPr lang="en-US" dirty="0">
                <a:solidFill>
                  <a:srgbClr val="FFFF66"/>
                </a:solidFill>
              </a:rPr>
              <a:t>Phil. 1:1</a:t>
            </a:r>
            <a:r>
              <a:rPr lang="en-US" dirty="0">
                <a:solidFill>
                  <a:srgbClr val="FFFFFF"/>
                </a:solidFill>
              </a:rPr>
              <a:t>; </a:t>
            </a:r>
            <a:r>
              <a:rPr lang="en-US" dirty="0">
                <a:solidFill>
                  <a:srgbClr val="FFFF66"/>
                </a:solidFill>
              </a:rPr>
              <a:t>1 Tim. 3</a:t>
            </a:r>
            <a:r>
              <a:rPr lang="en-US" dirty="0">
                <a:solidFill>
                  <a:srgbClr val="FFFFFF"/>
                </a:solidFill>
              </a:rPr>
              <a:t>)</a:t>
            </a:r>
          </a:p>
          <a:p>
            <a:pPr>
              <a:lnSpc>
                <a:spcPct val="120000"/>
              </a:lnSpc>
              <a:spcBef>
                <a:spcPts val="0"/>
              </a:spcBef>
              <a:spcAft>
                <a:spcPts val="600"/>
              </a:spcAft>
              <a:buClr>
                <a:srgbClr val="FFFF00"/>
              </a:buClr>
            </a:pPr>
            <a:r>
              <a:rPr lang="en-US" dirty="0">
                <a:solidFill>
                  <a:srgbClr val="FFFFFF"/>
                </a:solidFill>
              </a:rPr>
              <a:t>Does own work (</a:t>
            </a:r>
            <a:r>
              <a:rPr lang="en-US" dirty="0">
                <a:solidFill>
                  <a:srgbClr val="FFFF66"/>
                </a:solidFill>
              </a:rPr>
              <a:t>Eph. 4:12f</a:t>
            </a:r>
            <a:r>
              <a:rPr lang="en-US" dirty="0">
                <a:solidFill>
                  <a:srgbClr val="FFFFFF"/>
                </a:solidFill>
              </a:rPr>
              <a:t>)</a:t>
            </a:r>
          </a:p>
          <a:p>
            <a:pPr>
              <a:lnSpc>
                <a:spcPct val="120000"/>
              </a:lnSpc>
              <a:spcBef>
                <a:spcPts val="0"/>
              </a:spcBef>
              <a:spcAft>
                <a:spcPts val="600"/>
              </a:spcAft>
              <a:buClr>
                <a:srgbClr val="FFFF00"/>
              </a:buClr>
            </a:pPr>
            <a:r>
              <a:rPr lang="en-US" dirty="0">
                <a:solidFill>
                  <a:srgbClr val="FFFFFF"/>
                </a:solidFill>
              </a:rPr>
              <a:t>Given pattern for worship (</a:t>
            </a:r>
            <a:r>
              <a:rPr lang="en-US" dirty="0">
                <a:solidFill>
                  <a:srgbClr val="FFFF66"/>
                </a:solidFill>
              </a:rPr>
              <a:t>Acts 2:42</a:t>
            </a:r>
            <a:r>
              <a:rPr lang="en-US" dirty="0">
                <a:solidFill>
                  <a:srgbClr val="FFFFFF"/>
                </a:solidFill>
              </a:rPr>
              <a:t>; </a:t>
            </a:r>
            <a:r>
              <a:rPr lang="en-US" dirty="0">
                <a:solidFill>
                  <a:srgbClr val="FFFF66"/>
                </a:solidFill>
              </a:rPr>
              <a:t>20:7</a:t>
            </a:r>
            <a:r>
              <a:rPr lang="en-US" dirty="0">
                <a:solidFill>
                  <a:srgbClr val="FFFFFF"/>
                </a:solidFill>
              </a:rPr>
              <a:t>; </a:t>
            </a:r>
            <a:r>
              <a:rPr lang="en-US" dirty="0">
                <a:solidFill>
                  <a:srgbClr val="FFFF66"/>
                </a:solidFill>
              </a:rPr>
              <a:t>Eph. 5:19</a:t>
            </a:r>
            <a:r>
              <a:rPr lang="en-US" dirty="0">
                <a:solidFill>
                  <a:srgbClr val="FFFFFF"/>
                </a:solidFill>
              </a:rPr>
              <a:t>; </a:t>
            </a:r>
            <a:r>
              <a:rPr lang="en-US" dirty="0">
                <a:solidFill>
                  <a:srgbClr val="FFFF66"/>
                </a:solidFill>
              </a:rPr>
              <a:t>1 Cor. 11:20-34</a:t>
            </a:r>
            <a:r>
              <a:rPr lang="en-US" dirty="0">
                <a:solidFill>
                  <a:srgbClr val="FFFFFF"/>
                </a:solidFill>
              </a:rPr>
              <a:t>; </a:t>
            </a:r>
            <a:r>
              <a:rPr lang="en-US" dirty="0">
                <a:solidFill>
                  <a:srgbClr val="FFFF66"/>
                </a:solidFill>
              </a:rPr>
              <a:t>16:1-2</a:t>
            </a:r>
            <a:r>
              <a:rPr lang="en-US" dirty="0">
                <a:solidFill>
                  <a:srgbClr val="FFFFFF"/>
                </a:solidFill>
              </a:rPr>
              <a:t>)</a:t>
            </a:r>
          </a:p>
          <a:p>
            <a:pPr>
              <a:lnSpc>
                <a:spcPct val="120000"/>
              </a:lnSpc>
              <a:spcBef>
                <a:spcPts val="0"/>
              </a:spcBef>
              <a:spcAft>
                <a:spcPts val="600"/>
              </a:spcAft>
              <a:buClr>
                <a:srgbClr val="FFFF00"/>
              </a:buClr>
            </a:pPr>
            <a:r>
              <a:rPr lang="en-US" dirty="0">
                <a:solidFill>
                  <a:srgbClr val="FFFFFF"/>
                </a:solidFill>
              </a:rPr>
              <a:t>Local church only functional unit (</a:t>
            </a:r>
            <a:r>
              <a:rPr lang="en-US" dirty="0">
                <a:solidFill>
                  <a:srgbClr val="FFFF66"/>
                </a:solidFill>
              </a:rPr>
              <a:t>Phil. 1:1</a:t>
            </a:r>
            <a:r>
              <a:rPr lang="en-US" dirty="0">
                <a:solidFill>
                  <a:srgbClr val="FFFFFF"/>
                </a:solidFill>
              </a:rPr>
              <a:t>) </a:t>
            </a:r>
          </a:p>
        </p:txBody>
      </p:sp>
      <p:sp>
        <p:nvSpPr>
          <p:cNvPr id="5" name="Content Placeholder 4"/>
          <p:cNvSpPr>
            <a:spLocks noGrp="1"/>
          </p:cNvSpPr>
          <p:nvPr>
            <p:ph sz="half" idx="2"/>
          </p:nvPr>
        </p:nvSpPr>
        <p:spPr>
          <a:xfrm>
            <a:off x="4648200" y="1066800"/>
            <a:ext cx="4495800" cy="5791200"/>
          </a:xfrm>
        </p:spPr>
        <p:txBody>
          <a:bodyPr>
            <a:normAutofit fontScale="92500" lnSpcReduction="20000"/>
          </a:bodyPr>
          <a:lstStyle/>
          <a:p>
            <a:pPr>
              <a:lnSpc>
                <a:spcPct val="113000"/>
              </a:lnSpc>
              <a:spcBef>
                <a:spcPts val="0"/>
              </a:spcBef>
              <a:spcAft>
                <a:spcPts val="600"/>
              </a:spcAft>
              <a:buClr>
                <a:srgbClr val="FFFF00"/>
              </a:buClr>
            </a:pPr>
            <a:r>
              <a:rPr lang="en-US" dirty="0">
                <a:solidFill>
                  <a:srgbClr val="FFFFFF"/>
                </a:solidFill>
              </a:rPr>
              <a:t>Local church represents only itself (</a:t>
            </a:r>
            <a:r>
              <a:rPr lang="en-US" dirty="0">
                <a:solidFill>
                  <a:srgbClr val="FFFF66"/>
                </a:solidFill>
              </a:rPr>
              <a:t>1 Pet 5:1-2</a:t>
            </a:r>
            <a:r>
              <a:rPr lang="en-US" dirty="0">
                <a:solidFill>
                  <a:srgbClr val="FFFFFF"/>
                </a:solidFill>
              </a:rPr>
              <a:t>)</a:t>
            </a:r>
          </a:p>
          <a:p>
            <a:pPr>
              <a:lnSpc>
                <a:spcPct val="113000"/>
              </a:lnSpc>
              <a:spcBef>
                <a:spcPts val="0"/>
              </a:spcBef>
              <a:spcAft>
                <a:spcPts val="600"/>
              </a:spcAft>
              <a:buClr>
                <a:srgbClr val="FFFF00"/>
              </a:buClr>
            </a:pPr>
            <a:r>
              <a:rPr lang="en-US" dirty="0">
                <a:solidFill>
                  <a:srgbClr val="FFFFFF"/>
                </a:solidFill>
              </a:rPr>
              <a:t>Equipped to accomplish its mission (</a:t>
            </a:r>
            <a:r>
              <a:rPr lang="en-US" dirty="0">
                <a:solidFill>
                  <a:srgbClr val="FFFF66"/>
                </a:solidFill>
              </a:rPr>
              <a:t>Eph. 3:10-11</a:t>
            </a:r>
            <a:r>
              <a:rPr lang="en-US" dirty="0">
                <a:solidFill>
                  <a:srgbClr val="FFFFFF"/>
                </a:solidFill>
              </a:rPr>
              <a:t>)</a:t>
            </a:r>
          </a:p>
          <a:p>
            <a:pPr>
              <a:lnSpc>
                <a:spcPct val="113000"/>
              </a:lnSpc>
              <a:spcBef>
                <a:spcPts val="0"/>
              </a:spcBef>
              <a:spcAft>
                <a:spcPts val="600"/>
              </a:spcAft>
              <a:buClr>
                <a:srgbClr val="FFFF00"/>
              </a:buClr>
            </a:pPr>
            <a:r>
              <a:rPr lang="en-US" dirty="0">
                <a:solidFill>
                  <a:srgbClr val="FFFFFF"/>
                </a:solidFill>
              </a:rPr>
              <a:t>Expected accomplish its mission (</a:t>
            </a:r>
            <a:r>
              <a:rPr lang="en-US" dirty="0">
                <a:solidFill>
                  <a:srgbClr val="FFFF66"/>
                </a:solidFill>
              </a:rPr>
              <a:t>1 Tim. 3:15</a:t>
            </a:r>
            <a:r>
              <a:rPr lang="en-US" dirty="0">
                <a:solidFill>
                  <a:srgbClr val="FFFFFF"/>
                </a:solidFill>
              </a:rPr>
              <a:t>)</a:t>
            </a:r>
          </a:p>
          <a:p>
            <a:pPr>
              <a:lnSpc>
                <a:spcPct val="113000"/>
              </a:lnSpc>
              <a:spcBef>
                <a:spcPts val="0"/>
              </a:spcBef>
              <a:spcAft>
                <a:spcPts val="600"/>
              </a:spcAft>
              <a:buClr>
                <a:srgbClr val="FFFF00"/>
              </a:buClr>
            </a:pPr>
            <a:r>
              <a:rPr lang="en-US" dirty="0">
                <a:solidFill>
                  <a:srgbClr val="FFFFFF"/>
                </a:solidFill>
              </a:rPr>
              <a:t>Only creed or by-laws is New Testament (</a:t>
            </a:r>
            <a:r>
              <a:rPr lang="en-US" dirty="0">
                <a:solidFill>
                  <a:srgbClr val="FFFF66"/>
                </a:solidFill>
              </a:rPr>
              <a:t>James 1:25</a:t>
            </a:r>
            <a:r>
              <a:rPr lang="en-US" dirty="0">
                <a:solidFill>
                  <a:srgbClr val="FFFFFF"/>
                </a:solidFill>
              </a:rPr>
              <a:t>)</a:t>
            </a:r>
          </a:p>
          <a:p>
            <a:pPr>
              <a:lnSpc>
                <a:spcPct val="113000"/>
              </a:lnSpc>
              <a:spcBef>
                <a:spcPts val="0"/>
              </a:spcBef>
              <a:spcAft>
                <a:spcPts val="600"/>
              </a:spcAft>
              <a:buClr>
                <a:srgbClr val="FFFF00"/>
              </a:buClr>
            </a:pPr>
            <a:r>
              <a:rPr lang="en-US" dirty="0">
                <a:solidFill>
                  <a:srgbClr val="FFFFFF"/>
                </a:solidFill>
              </a:rPr>
              <a:t>Each local church oversees its own work (</a:t>
            </a:r>
            <a:r>
              <a:rPr lang="en-US" dirty="0">
                <a:solidFill>
                  <a:srgbClr val="FFFF66"/>
                </a:solidFill>
              </a:rPr>
              <a:t>Acts 20:28</a:t>
            </a:r>
            <a:r>
              <a:rPr lang="en-US" dirty="0">
                <a:solidFill>
                  <a:srgbClr val="FFFFFF"/>
                </a:solidFill>
              </a:rPr>
              <a:t>)</a:t>
            </a:r>
          </a:p>
          <a:p>
            <a:pPr>
              <a:lnSpc>
                <a:spcPct val="113000"/>
              </a:lnSpc>
              <a:spcBef>
                <a:spcPts val="0"/>
              </a:spcBef>
              <a:spcAft>
                <a:spcPts val="600"/>
              </a:spcAft>
              <a:buClr>
                <a:srgbClr val="FFFF00"/>
              </a:buClr>
            </a:pPr>
            <a:r>
              <a:rPr lang="en-US" dirty="0">
                <a:solidFill>
                  <a:srgbClr val="FFFFFF"/>
                </a:solidFill>
              </a:rPr>
              <a:t>Provides for unity in the body (</a:t>
            </a:r>
            <a:r>
              <a:rPr lang="en-US" dirty="0">
                <a:solidFill>
                  <a:srgbClr val="FFFF66"/>
                </a:solidFill>
              </a:rPr>
              <a:t>Eph. 2:16</a:t>
            </a:r>
            <a:r>
              <a:rPr lang="en-US" dirty="0">
                <a:solidFill>
                  <a:schemeClr val="bg1"/>
                </a:solidFill>
              </a:rPr>
              <a:t>;</a:t>
            </a:r>
            <a:r>
              <a:rPr lang="en-US" dirty="0">
                <a:solidFill>
                  <a:srgbClr val="FFFF66"/>
                </a:solidFill>
              </a:rPr>
              <a:t> 4:13</a:t>
            </a:r>
            <a:r>
              <a:rPr lang="en-US" dirty="0">
                <a:solidFill>
                  <a:srgbClr val="FFFFFF"/>
                </a:solidFill>
              </a:rPr>
              <a:t>)</a:t>
            </a:r>
          </a:p>
          <a:p>
            <a:pPr>
              <a:lnSpc>
                <a:spcPct val="113000"/>
              </a:lnSpc>
              <a:spcBef>
                <a:spcPts val="0"/>
              </a:spcBef>
              <a:spcAft>
                <a:spcPts val="600"/>
              </a:spcAft>
              <a:buClr>
                <a:srgbClr val="FFFF00"/>
              </a:buClr>
            </a:pPr>
            <a:r>
              <a:rPr lang="en-US" dirty="0">
                <a:solidFill>
                  <a:srgbClr val="FFFFFF"/>
                </a:solidFill>
              </a:rPr>
              <a:t>No universal structure or mission</a:t>
            </a:r>
          </a:p>
        </p:txBody>
      </p:sp>
    </p:spTree>
    <p:extLst>
      <p:ext uri="{BB962C8B-B14F-4D97-AF65-F5344CB8AC3E}">
        <p14:creationId xmlns:p14="http://schemas.microsoft.com/office/powerpoint/2010/main" val="976566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09600"/>
          </a:xfrm>
        </p:spPr>
        <p:txBody>
          <a:bodyPr>
            <a:normAutofit fontScale="90000"/>
          </a:bodyPr>
          <a:lstStyle/>
          <a:p>
            <a:r>
              <a:rPr lang="en-US" sz="3600" b="1" dirty="0">
                <a:solidFill>
                  <a:srgbClr val="FFFF00"/>
                </a:solidFill>
              </a:rPr>
              <a:t>Sufficiency to Preach &amp; Teach Gospel</a:t>
            </a:r>
          </a:p>
        </p:txBody>
      </p:sp>
      <p:sp>
        <p:nvSpPr>
          <p:cNvPr id="4" name="Content Placeholder 3"/>
          <p:cNvSpPr>
            <a:spLocks noGrp="1"/>
          </p:cNvSpPr>
          <p:nvPr>
            <p:ph idx="1"/>
          </p:nvPr>
        </p:nvSpPr>
        <p:spPr>
          <a:xfrm>
            <a:off x="0" y="609600"/>
            <a:ext cx="9144000" cy="6400800"/>
          </a:xfrm>
        </p:spPr>
        <p:txBody>
          <a:bodyPr>
            <a:normAutofit fontScale="62500" lnSpcReduction="20000"/>
          </a:bodyPr>
          <a:lstStyle/>
          <a:p>
            <a:pPr>
              <a:spcBef>
                <a:spcPts val="0"/>
              </a:spcBef>
              <a:spcAft>
                <a:spcPts val="400"/>
              </a:spcAft>
              <a:buClr>
                <a:srgbClr val="FFFF00"/>
              </a:buClr>
            </a:pPr>
            <a:r>
              <a:rPr lang="en-US" sz="3500" dirty="0">
                <a:solidFill>
                  <a:schemeClr val="bg1"/>
                </a:solidFill>
              </a:rPr>
              <a:t>Pattern of authority for churches to preach and teach Gospel</a:t>
            </a:r>
          </a:p>
          <a:p>
            <a:pPr lvl="1">
              <a:spcBef>
                <a:spcPts val="0"/>
              </a:spcBef>
              <a:spcAft>
                <a:spcPts val="400"/>
              </a:spcAft>
              <a:buClr>
                <a:schemeClr val="bg1"/>
              </a:buClr>
            </a:pPr>
            <a:r>
              <a:rPr lang="en-US" sz="3200" dirty="0">
                <a:solidFill>
                  <a:srgbClr val="FFFF66"/>
                </a:solidFill>
              </a:rPr>
              <a:t>Acts 2:42</a:t>
            </a:r>
            <a:r>
              <a:rPr lang="en-US" sz="3200" dirty="0">
                <a:solidFill>
                  <a:schemeClr val="bg1"/>
                </a:solidFill>
              </a:rPr>
              <a:t>;</a:t>
            </a:r>
            <a:r>
              <a:rPr lang="en-US" sz="3200" dirty="0">
                <a:solidFill>
                  <a:srgbClr val="FFFF66"/>
                </a:solidFill>
              </a:rPr>
              <a:t> 11:22-26</a:t>
            </a:r>
            <a:r>
              <a:rPr lang="en-US" sz="3200" dirty="0">
                <a:solidFill>
                  <a:srgbClr val="FFFFFF"/>
                </a:solidFill>
              </a:rPr>
              <a:t>;</a:t>
            </a:r>
            <a:r>
              <a:rPr lang="en-US" sz="3200" dirty="0">
                <a:solidFill>
                  <a:srgbClr val="FFFF66"/>
                </a:solidFill>
              </a:rPr>
              <a:t> 20:7, 20</a:t>
            </a:r>
          </a:p>
          <a:p>
            <a:pPr lvl="1">
              <a:spcBef>
                <a:spcPts val="0"/>
              </a:spcBef>
              <a:spcAft>
                <a:spcPts val="400"/>
              </a:spcAft>
              <a:buClr>
                <a:schemeClr val="bg1"/>
              </a:buClr>
            </a:pPr>
            <a:r>
              <a:rPr lang="en-US" sz="3200" dirty="0">
                <a:solidFill>
                  <a:srgbClr val="FFFF66"/>
                </a:solidFill>
              </a:rPr>
              <a:t>1 Corinthians 14:23-26</a:t>
            </a:r>
          </a:p>
          <a:p>
            <a:pPr lvl="1">
              <a:spcBef>
                <a:spcPts val="0"/>
              </a:spcBef>
              <a:spcAft>
                <a:spcPts val="400"/>
              </a:spcAft>
              <a:buClr>
                <a:schemeClr val="bg1"/>
              </a:buClr>
            </a:pPr>
            <a:r>
              <a:rPr lang="en-US" sz="3200" dirty="0">
                <a:solidFill>
                  <a:srgbClr val="FFFF66"/>
                </a:solidFill>
              </a:rPr>
              <a:t>2 Corinthians 11:8</a:t>
            </a:r>
          </a:p>
          <a:p>
            <a:pPr lvl="1">
              <a:spcBef>
                <a:spcPts val="0"/>
              </a:spcBef>
              <a:spcAft>
                <a:spcPts val="400"/>
              </a:spcAft>
              <a:buClr>
                <a:schemeClr val="bg1"/>
              </a:buClr>
            </a:pPr>
            <a:r>
              <a:rPr lang="en-US" sz="3200" dirty="0">
                <a:solidFill>
                  <a:srgbClr val="FFFF66"/>
                </a:solidFill>
              </a:rPr>
              <a:t>Philippians 1:3-5</a:t>
            </a:r>
            <a:r>
              <a:rPr lang="en-US" sz="3200" dirty="0">
                <a:solidFill>
                  <a:srgbClr val="FFFFFF"/>
                </a:solidFill>
              </a:rPr>
              <a:t>;</a:t>
            </a:r>
            <a:r>
              <a:rPr lang="en-US" sz="3200" dirty="0">
                <a:solidFill>
                  <a:srgbClr val="FFFF66"/>
                </a:solidFill>
              </a:rPr>
              <a:t> 4:15-16</a:t>
            </a:r>
          </a:p>
          <a:p>
            <a:pPr lvl="1">
              <a:spcBef>
                <a:spcPts val="0"/>
              </a:spcBef>
              <a:spcAft>
                <a:spcPts val="400"/>
              </a:spcAft>
              <a:buClr>
                <a:schemeClr val="bg1"/>
              </a:buClr>
            </a:pPr>
            <a:r>
              <a:rPr lang="en-US" sz="3200" dirty="0">
                <a:solidFill>
                  <a:srgbClr val="FFFF66"/>
                </a:solidFill>
              </a:rPr>
              <a:t>1 Thessalonians 1:8</a:t>
            </a:r>
          </a:p>
          <a:p>
            <a:pPr>
              <a:spcBef>
                <a:spcPts val="0"/>
              </a:spcBef>
              <a:spcAft>
                <a:spcPts val="400"/>
              </a:spcAft>
              <a:buClr>
                <a:srgbClr val="FFFF00"/>
              </a:buClr>
            </a:pPr>
            <a:r>
              <a:rPr lang="en-US" sz="3500" dirty="0">
                <a:solidFill>
                  <a:schemeClr val="bg1"/>
                </a:solidFill>
              </a:rPr>
              <a:t>How church is “pillar and ground of the truth” (</a:t>
            </a:r>
            <a:r>
              <a:rPr lang="en-US" sz="3500" dirty="0">
                <a:solidFill>
                  <a:srgbClr val="FFFF00"/>
                </a:solidFill>
              </a:rPr>
              <a:t>1 Tim. 3:15</a:t>
            </a:r>
            <a:r>
              <a:rPr lang="en-US" sz="3500" dirty="0">
                <a:solidFill>
                  <a:schemeClr val="bg1"/>
                </a:solidFill>
              </a:rPr>
              <a:t>)</a:t>
            </a:r>
          </a:p>
          <a:p>
            <a:pPr>
              <a:spcBef>
                <a:spcPts val="0"/>
              </a:spcBef>
              <a:spcAft>
                <a:spcPts val="400"/>
              </a:spcAft>
              <a:buClr>
                <a:srgbClr val="FFFF00"/>
              </a:buClr>
            </a:pPr>
            <a:r>
              <a:rPr lang="en-US" sz="3500" dirty="0">
                <a:solidFill>
                  <a:schemeClr val="bg1"/>
                </a:solidFill>
              </a:rPr>
              <a:t>Altering God’s pattern with institutions go beyond pattern (</a:t>
            </a:r>
            <a:r>
              <a:rPr lang="en-US" sz="3500" dirty="0">
                <a:solidFill>
                  <a:srgbClr val="FFFF00"/>
                </a:solidFill>
              </a:rPr>
              <a:t>2 John 9-11</a:t>
            </a:r>
            <a:r>
              <a:rPr lang="en-US" sz="3500" dirty="0">
                <a:solidFill>
                  <a:schemeClr val="bg1"/>
                </a:solidFill>
              </a:rPr>
              <a:t>)</a:t>
            </a:r>
          </a:p>
          <a:p>
            <a:pPr lvl="1">
              <a:spcBef>
                <a:spcPts val="0"/>
              </a:spcBef>
              <a:spcAft>
                <a:spcPts val="400"/>
              </a:spcAft>
              <a:buClr>
                <a:schemeClr val="bg1"/>
              </a:buClr>
            </a:pPr>
            <a:r>
              <a:rPr lang="en-US" sz="3000" dirty="0">
                <a:solidFill>
                  <a:srgbClr val="66FFFF"/>
                </a:solidFill>
              </a:rPr>
              <a:t>Whether by missionary society in1800's or church-supported colleges in 2000’s, the principle is same</a:t>
            </a:r>
          </a:p>
          <a:p>
            <a:pPr lvl="1">
              <a:spcBef>
                <a:spcPts val="0"/>
              </a:spcBef>
              <a:spcAft>
                <a:spcPts val="400"/>
              </a:spcAft>
              <a:buClr>
                <a:schemeClr val="bg1"/>
              </a:buClr>
            </a:pPr>
            <a:r>
              <a:rPr lang="en-US" sz="3000" dirty="0">
                <a:solidFill>
                  <a:srgbClr val="66FFFF"/>
                </a:solidFill>
              </a:rPr>
              <a:t>No more authority to teach word of God </a:t>
            </a:r>
            <a:r>
              <a:rPr lang="en-US" sz="3000" i="1" dirty="0">
                <a:solidFill>
                  <a:srgbClr val="66FFFF"/>
                </a:solidFill>
              </a:rPr>
              <a:t>through</a:t>
            </a:r>
            <a:r>
              <a:rPr lang="en-US" sz="3000" dirty="0">
                <a:solidFill>
                  <a:srgbClr val="66FFFF"/>
                </a:solidFill>
              </a:rPr>
              <a:t> a college than it has to teach the word of God </a:t>
            </a:r>
            <a:r>
              <a:rPr lang="en-US" sz="3000" i="1" dirty="0">
                <a:solidFill>
                  <a:srgbClr val="66FFFF"/>
                </a:solidFill>
              </a:rPr>
              <a:t>through</a:t>
            </a:r>
            <a:r>
              <a:rPr lang="en-US" sz="3000" dirty="0">
                <a:solidFill>
                  <a:srgbClr val="66FFFF"/>
                </a:solidFill>
              </a:rPr>
              <a:t> the American Christian Missionary Society</a:t>
            </a:r>
          </a:p>
          <a:p>
            <a:pPr lvl="1">
              <a:spcBef>
                <a:spcPts val="0"/>
              </a:spcBef>
              <a:spcAft>
                <a:spcPts val="400"/>
              </a:spcAft>
              <a:buClr>
                <a:schemeClr val="bg1"/>
              </a:buClr>
            </a:pPr>
            <a:r>
              <a:rPr lang="en-US" sz="3000" dirty="0">
                <a:solidFill>
                  <a:srgbClr val="66FFFF"/>
                </a:solidFill>
              </a:rPr>
              <a:t>Both missionary society &amp; church-supported colleges are designed to do work God gave the church</a:t>
            </a:r>
          </a:p>
          <a:p>
            <a:pPr lvl="1">
              <a:spcBef>
                <a:spcPts val="0"/>
              </a:spcBef>
              <a:spcAft>
                <a:spcPts val="400"/>
              </a:spcAft>
              <a:buClr>
                <a:schemeClr val="bg1"/>
              </a:buClr>
            </a:pPr>
            <a:r>
              <a:rPr lang="en-US" sz="3000" dirty="0">
                <a:solidFill>
                  <a:srgbClr val="66FFFF"/>
                </a:solidFill>
              </a:rPr>
              <a:t>Presume these human institutions (or others like “W.B.S.” or “church camps”) can accomplish work of teaching gospel more efficiently than church</a:t>
            </a:r>
          </a:p>
          <a:p>
            <a:pPr>
              <a:spcBef>
                <a:spcPts val="0"/>
              </a:spcBef>
              <a:spcAft>
                <a:spcPts val="400"/>
              </a:spcAft>
              <a:buClr>
                <a:srgbClr val="FFFF00"/>
              </a:buClr>
            </a:pPr>
            <a:r>
              <a:rPr lang="en-US" sz="3500" dirty="0">
                <a:solidFill>
                  <a:schemeClr val="bg1"/>
                </a:solidFill>
              </a:rPr>
              <a:t>Local churches surrendering autonomy by sending funds to sponsoring church to centralize control of work also go beyond the pattern revealed</a:t>
            </a:r>
          </a:p>
          <a:p>
            <a:pPr lvl="1">
              <a:spcBef>
                <a:spcPts val="0"/>
              </a:spcBef>
              <a:spcAft>
                <a:spcPts val="400"/>
              </a:spcAft>
              <a:buClr>
                <a:schemeClr val="bg1"/>
              </a:buClr>
            </a:pPr>
            <a:r>
              <a:rPr lang="en-US" sz="3000" dirty="0">
                <a:solidFill>
                  <a:srgbClr val="66FFFF"/>
                </a:solidFill>
              </a:rPr>
              <a:t>Pattern given in Scripture is for local churches to send directly to work</a:t>
            </a:r>
          </a:p>
          <a:p>
            <a:pPr lvl="1">
              <a:spcBef>
                <a:spcPts val="0"/>
              </a:spcBef>
              <a:spcAft>
                <a:spcPts val="400"/>
              </a:spcAft>
              <a:buClr>
                <a:schemeClr val="bg1"/>
              </a:buClr>
            </a:pPr>
            <a:r>
              <a:rPr lang="en-US" sz="3000" dirty="0">
                <a:solidFill>
                  <a:srgbClr val="66FFFF"/>
                </a:solidFill>
              </a:rPr>
              <a:t>Elders of congregation are to oversee work of that church, not the work of other churches (</a:t>
            </a:r>
            <a:r>
              <a:rPr lang="en-US" sz="3000" dirty="0">
                <a:solidFill>
                  <a:srgbClr val="FFFF66"/>
                </a:solidFill>
              </a:rPr>
              <a:t>1 Pet. 5:1-2</a:t>
            </a:r>
            <a:r>
              <a:rPr lang="en-US" sz="3000" dirty="0">
                <a:solidFill>
                  <a:srgbClr val="66FFFF"/>
                </a:solidFill>
              </a:rPr>
              <a:t>; </a:t>
            </a:r>
            <a:r>
              <a:rPr lang="en-US" sz="3000" dirty="0">
                <a:solidFill>
                  <a:srgbClr val="FFFF66"/>
                </a:solidFill>
              </a:rPr>
              <a:t>Acts 20:28</a:t>
            </a:r>
            <a:r>
              <a:rPr lang="en-US" sz="3000" dirty="0">
                <a:solidFill>
                  <a:srgbClr val="66FFFF"/>
                </a:solidFill>
              </a:rPr>
              <a:t>)</a:t>
            </a:r>
          </a:p>
          <a:p>
            <a:pPr>
              <a:spcBef>
                <a:spcPts val="0"/>
              </a:spcBef>
              <a:spcAft>
                <a:spcPts val="400"/>
              </a:spcAft>
              <a:buClr>
                <a:srgbClr val="FFFF00"/>
              </a:buClr>
            </a:pPr>
            <a:r>
              <a:rPr lang="en-US" sz="3500" dirty="0">
                <a:solidFill>
                  <a:schemeClr val="bg1"/>
                </a:solidFill>
              </a:rPr>
              <a:t>Centralizing control &amp; work inherently violates pattern given in Scripture </a:t>
            </a:r>
          </a:p>
        </p:txBody>
      </p:sp>
    </p:spTree>
    <p:extLst>
      <p:ext uri="{BB962C8B-B14F-4D97-AF65-F5344CB8AC3E}">
        <p14:creationId xmlns:p14="http://schemas.microsoft.com/office/powerpoint/2010/main" val="418318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wipe(left)">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wipe(left)">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wipe(left)">
                                      <p:cBhvr>
                                        <p:cTn id="77" dur="500"/>
                                        <p:tgtEl>
                                          <p:spTgt spid="4">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8" fill="hold" grpId="0" nodeType="clickEffect">
                                  <p:stCondLst>
                                    <p:cond delay="0"/>
                                  </p:stCondLst>
                                  <p:childTnLst>
                                    <p:set>
                                      <p:cBhvr>
                                        <p:cTn id="81" dur="1" fill="hold">
                                          <p:stCondLst>
                                            <p:cond delay="0"/>
                                          </p:stCondLst>
                                        </p:cTn>
                                        <p:tgtEl>
                                          <p:spTgt spid="4">
                                            <p:txEl>
                                              <p:pRg st="15" end="15"/>
                                            </p:txEl>
                                          </p:spTgt>
                                        </p:tgtEl>
                                        <p:attrNameLst>
                                          <p:attrName>style.visibility</p:attrName>
                                        </p:attrNameLst>
                                      </p:cBhvr>
                                      <p:to>
                                        <p:strVal val="visible"/>
                                      </p:to>
                                    </p:set>
                                    <p:animEffect transition="in" filter="wipe(left)">
                                      <p:cBhvr>
                                        <p:cTn id="82" dur="5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09600"/>
          </a:xfrm>
        </p:spPr>
        <p:txBody>
          <a:bodyPr>
            <a:normAutofit fontScale="90000"/>
          </a:bodyPr>
          <a:lstStyle/>
          <a:p>
            <a:r>
              <a:rPr lang="en-US" sz="3600" b="1" dirty="0">
                <a:solidFill>
                  <a:srgbClr val="FFFF00"/>
                </a:solidFill>
              </a:rPr>
              <a:t>Sufficiency to Do Limited Benevolent Work</a:t>
            </a:r>
          </a:p>
        </p:txBody>
      </p:sp>
      <p:sp>
        <p:nvSpPr>
          <p:cNvPr id="4" name="Content Placeholder 3"/>
          <p:cNvSpPr>
            <a:spLocks noGrp="1"/>
          </p:cNvSpPr>
          <p:nvPr>
            <p:ph idx="1"/>
          </p:nvPr>
        </p:nvSpPr>
        <p:spPr>
          <a:xfrm>
            <a:off x="0" y="609600"/>
            <a:ext cx="9144000" cy="6400800"/>
          </a:xfrm>
        </p:spPr>
        <p:txBody>
          <a:bodyPr>
            <a:normAutofit fontScale="62500" lnSpcReduction="20000"/>
          </a:bodyPr>
          <a:lstStyle/>
          <a:p>
            <a:pPr>
              <a:lnSpc>
                <a:spcPct val="110000"/>
              </a:lnSpc>
              <a:spcBef>
                <a:spcPts val="0"/>
              </a:spcBef>
              <a:spcAft>
                <a:spcPts val="400"/>
              </a:spcAft>
              <a:buClr>
                <a:srgbClr val="FFFF00"/>
              </a:buClr>
            </a:pPr>
            <a:r>
              <a:rPr lang="en-US" sz="3600" dirty="0">
                <a:solidFill>
                  <a:srgbClr val="FFFFFF"/>
                </a:solidFill>
              </a:rPr>
              <a:t>Church has limited benevolent responsibility to saints in need</a:t>
            </a:r>
          </a:p>
          <a:p>
            <a:pPr lvl="1">
              <a:lnSpc>
                <a:spcPct val="110000"/>
              </a:lnSpc>
              <a:spcBef>
                <a:spcPts val="0"/>
              </a:spcBef>
              <a:spcAft>
                <a:spcPts val="400"/>
              </a:spcAft>
              <a:buClr>
                <a:schemeClr val="bg1"/>
              </a:buClr>
            </a:pPr>
            <a:r>
              <a:rPr lang="en-US" sz="3200" dirty="0">
                <a:solidFill>
                  <a:srgbClr val="FFFF66"/>
                </a:solidFill>
              </a:rPr>
              <a:t>Acts 6:1-6; 11:27-30</a:t>
            </a:r>
          </a:p>
          <a:p>
            <a:pPr lvl="1">
              <a:lnSpc>
                <a:spcPct val="110000"/>
              </a:lnSpc>
              <a:spcBef>
                <a:spcPts val="0"/>
              </a:spcBef>
              <a:spcAft>
                <a:spcPts val="400"/>
              </a:spcAft>
              <a:buClr>
                <a:schemeClr val="bg1"/>
              </a:buClr>
            </a:pPr>
            <a:r>
              <a:rPr lang="en-US" sz="3200" dirty="0">
                <a:solidFill>
                  <a:srgbClr val="FFFF66"/>
                </a:solidFill>
              </a:rPr>
              <a:t>1 Corinthians 16:1-4  </a:t>
            </a:r>
            <a:r>
              <a:rPr lang="en-US" sz="3200" dirty="0">
                <a:solidFill>
                  <a:schemeClr val="bg1"/>
                </a:solidFill>
                <a:sym typeface="Wingdings"/>
              </a:rPr>
              <a:t></a:t>
            </a:r>
            <a:r>
              <a:rPr lang="en-US" sz="3200" dirty="0">
                <a:solidFill>
                  <a:srgbClr val="FFFF66"/>
                </a:solidFill>
                <a:sym typeface="Wingdings"/>
              </a:rPr>
              <a:t>  </a:t>
            </a:r>
            <a:r>
              <a:rPr lang="en-US" sz="3200" dirty="0">
                <a:solidFill>
                  <a:srgbClr val="FFFF66"/>
                </a:solidFill>
              </a:rPr>
              <a:t>2 Corinthians 8 &amp; 9</a:t>
            </a:r>
          </a:p>
          <a:p>
            <a:pPr lvl="1">
              <a:lnSpc>
                <a:spcPct val="110000"/>
              </a:lnSpc>
              <a:spcBef>
                <a:spcPts val="0"/>
              </a:spcBef>
              <a:spcAft>
                <a:spcPts val="400"/>
              </a:spcAft>
              <a:buClr>
                <a:schemeClr val="bg1"/>
              </a:buClr>
            </a:pPr>
            <a:r>
              <a:rPr lang="en-US" sz="3200" dirty="0">
                <a:solidFill>
                  <a:srgbClr val="FFFF66"/>
                </a:solidFill>
              </a:rPr>
              <a:t>Romans 15:25-27</a:t>
            </a:r>
          </a:p>
          <a:p>
            <a:pPr lvl="1">
              <a:lnSpc>
                <a:spcPct val="110000"/>
              </a:lnSpc>
              <a:spcBef>
                <a:spcPts val="0"/>
              </a:spcBef>
              <a:spcAft>
                <a:spcPts val="400"/>
              </a:spcAft>
              <a:buClr>
                <a:schemeClr val="bg1"/>
              </a:buClr>
            </a:pPr>
            <a:r>
              <a:rPr lang="en-US" sz="3200" dirty="0">
                <a:solidFill>
                  <a:srgbClr val="FFFF66"/>
                </a:solidFill>
              </a:rPr>
              <a:t>1 Timothy 5:3-16</a:t>
            </a:r>
          </a:p>
          <a:p>
            <a:pPr>
              <a:lnSpc>
                <a:spcPct val="110000"/>
              </a:lnSpc>
              <a:spcBef>
                <a:spcPts val="0"/>
              </a:spcBef>
              <a:spcAft>
                <a:spcPts val="400"/>
              </a:spcAft>
              <a:buClr>
                <a:srgbClr val="FFFF00"/>
              </a:buClr>
            </a:pPr>
            <a:r>
              <a:rPr lang="en-US" sz="3600" dirty="0">
                <a:solidFill>
                  <a:srgbClr val="FFFFFF"/>
                </a:solidFill>
              </a:rPr>
              <a:t>Arguments to justify benevolence to non-Christians fail in that purpose:</a:t>
            </a:r>
          </a:p>
          <a:p>
            <a:pPr lvl="1">
              <a:lnSpc>
                <a:spcPct val="110000"/>
              </a:lnSpc>
              <a:spcBef>
                <a:spcPts val="0"/>
              </a:spcBef>
              <a:spcAft>
                <a:spcPts val="400"/>
              </a:spcAft>
              <a:buClr>
                <a:schemeClr val="bg1"/>
              </a:buClr>
            </a:pPr>
            <a:r>
              <a:rPr lang="en-US" sz="3000" dirty="0">
                <a:solidFill>
                  <a:srgbClr val="66FFFF"/>
                </a:solidFill>
              </a:rPr>
              <a:t>Passages cited place work on individual Christians (cf. </a:t>
            </a:r>
            <a:r>
              <a:rPr lang="en-US" sz="3000" dirty="0">
                <a:solidFill>
                  <a:srgbClr val="FFFF66"/>
                </a:solidFill>
              </a:rPr>
              <a:t>Jas.</a:t>
            </a:r>
            <a:r>
              <a:rPr lang="en-US" sz="2600" dirty="0">
                <a:solidFill>
                  <a:srgbClr val="FFFF66"/>
                </a:solidFill>
              </a:rPr>
              <a:t> </a:t>
            </a:r>
            <a:r>
              <a:rPr lang="en-US" sz="3000" dirty="0">
                <a:solidFill>
                  <a:srgbClr val="FFFF66"/>
                </a:solidFill>
              </a:rPr>
              <a:t>1:26-27</a:t>
            </a:r>
            <a:r>
              <a:rPr lang="en-US" sz="3000" dirty="0">
                <a:solidFill>
                  <a:srgbClr val="66FFFF"/>
                </a:solidFill>
              </a:rPr>
              <a:t> or </a:t>
            </a:r>
            <a:r>
              <a:rPr lang="en-US" sz="3000" dirty="0" err="1">
                <a:solidFill>
                  <a:srgbClr val="FFFF66"/>
                </a:solidFill>
              </a:rPr>
              <a:t>Lk</a:t>
            </a:r>
            <a:r>
              <a:rPr lang="en-US" sz="3000" dirty="0">
                <a:solidFill>
                  <a:srgbClr val="FFFF66"/>
                </a:solidFill>
              </a:rPr>
              <a:t>.</a:t>
            </a:r>
            <a:r>
              <a:rPr lang="en-US" sz="2600" dirty="0">
                <a:solidFill>
                  <a:srgbClr val="FFFF66"/>
                </a:solidFill>
              </a:rPr>
              <a:t> </a:t>
            </a:r>
            <a:r>
              <a:rPr lang="en-US" sz="3000" dirty="0">
                <a:solidFill>
                  <a:srgbClr val="FFFF66"/>
                </a:solidFill>
              </a:rPr>
              <a:t>10:25-37</a:t>
            </a:r>
            <a:r>
              <a:rPr lang="en-US" sz="3000" dirty="0">
                <a:solidFill>
                  <a:srgbClr val="66FFFF"/>
                </a:solidFill>
              </a:rPr>
              <a:t>)</a:t>
            </a:r>
          </a:p>
          <a:p>
            <a:pPr lvl="1">
              <a:lnSpc>
                <a:spcPct val="110000"/>
              </a:lnSpc>
              <a:spcBef>
                <a:spcPts val="0"/>
              </a:spcBef>
              <a:spcAft>
                <a:spcPts val="400"/>
              </a:spcAft>
              <a:buClr>
                <a:schemeClr val="bg1"/>
              </a:buClr>
            </a:pPr>
            <a:r>
              <a:rPr lang="en-US" sz="3000" dirty="0">
                <a:solidFill>
                  <a:srgbClr val="66FFFF"/>
                </a:solidFill>
              </a:rPr>
              <a:t>Claim that church can do whatever individual can do is seen as false (</a:t>
            </a:r>
            <a:r>
              <a:rPr lang="en-US" sz="3000" dirty="0">
                <a:solidFill>
                  <a:srgbClr val="FFFF66"/>
                </a:solidFill>
              </a:rPr>
              <a:t>1 Tim. 5:8, 16</a:t>
            </a:r>
            <a:r>
              <a:rPr lang="en-US" sz="3000" dirty="0">
                <a:solidFill>
                  <a:srgbClr val="66FFFF"/>
                </a:solidFill>
              </a:rPr>
              <a:t>)</a:t>
            </a:r>
          </a:p>
          <a:p>
            <a:pPr lvl="1">
              <a:lnSpc>
                <a:spcPct val="110000"/>
              </a:lnSpc>
              <a:spcBef>
                <a:spcPts val="0"/>
              </a:spcBef>
              <a:spcAft>
                <a:spcPts val="400"/>
              </a:spcAft>
              <a:buClr>
                <a:schemeClr val="bg1"/>
              </a:buClr>
            </a:pPr>
            <a:r>
              <a:rPr lang="en-US" sz="3000" dirty="0">
                <a:solidFill>
                  <a:srgbClr val="66FFFF"/>
                </a:solidFill>
              </a:rPr>
              <a:t>First error made in supported of benevolent institutions was error of giving church the responsibility to care for all of poor in the world which God did not design</a:t>
            </a:r>
          </a:p>
          <a:p>
            <a:pPr>
              <a:lnSpc>
                <a:spcPct val="110000"/>
              </a:lnSpc>
              <a:spcBef>
                <a:spcPts val="0"/>
              </a:spcBef>
              <a:spcAft>
                <a:spcPts val="400"/>
              </a:spcAft>
              <a:buClr>
                <a:srgbClr val="FFFF00"/>
              </a:buClr>
            </a:pPr>
            <a:r>
              <a:rPr lang="en-US" sz="3600" dirty="0">
                <a:solidFill>
                  <a:srgbClr val="FFFFFF"/>
                </a:solidFill>
              </a:rPr>
              <a:t>If granted that church had universal obligation to all poor, still would not justify human institutions</a:t>
            </a:r>
          </a:p>
          <a:p>
            <a:pPr lvl="1">
              <a:lnSpc>
                <a:spcPct val="110000"/>
              </a:lnSpc>
              <a:spcBef>
                <a:spcPts val="0"/>
              </a:spcBef>
              <a:spcAft>
                <a:spcPts val="400"/>
              </a:spcAft>
              <a:buClr>
                <a:schemeClr val="bg1"/>
              </a:buClr>
            </a:pPr>
            <a:r>
              <a:rPr lang="en-US" sz="3000" dirty="0">
                <a:solidFill>
                  <a:srgbClr val="66FFFF"/>
                </a:solidFill>
              </a:rPr>
              <a:t>If God gave church that responsibility, it is sufficient to accomplish that work</a:t>
            </a:r>
          </a:p>
          <a:p>
            <a:pPr lvl="1">
              <a:lnSpc>
                <a:spcPct val="110000"/>
              </a:lnSpc>
              <a:spcBef>
                <a:spcPts val="0"/>
              </a:spcBef>
              <a:spcAft>
                <a:spcPts val="400"/>
              </a:spcAft>
              <a:buClr>
                <a:schemeClr val="bg1"/>
              </a:buClr>
            </a:pPr>
            <a:r>
              <a:rPr lang="en-US" sz="3000" dirty="0">
                <a:solidFill>
                  <a:srgbClr val="66FFFF"/>
                </a:solidFill>
              </a:rPr>
              <a:t>Church is no more sufficient to relieve all needy than to field a baseball team</a:t>
            </a:r>
          </a:p>
          <a:p>
            <a:pPr lvl="1">
              <a:lnSpc>
                <a:spcPct val="110000"/>
              </a:lnSpc>
              <a:spcBef>
                <a:spcPts val="0"/>
              </a:spcBef>
              <a:spcAft>
                <a:spcPts val="400"/>
              </a:spcAft>
              <a:buClr>
                <a:schemeClr val="bg1"/>
              </a:buClr>
            </a:pPr>
            <a:r>
              <a:rPr lang="en-US" sz="3000" dirty="0">
                <a:solidFill>
                  <a:srgbClr val="66FFFF"/>
                </a:solidFill>
              </a:rPr>
              <a:t>God did not design church for baseball or relieving physical needs of whole world</a:t>
            </a:r>
          </a:p>
          <a:p>
            <a:pPr>
              <a:lnSpc>
                <a:spcPct val="110000"/>
              </a:lnSpc>
              <a:spcBef>
                <a:spcPts val="0"/>
              </a:spcBef>
              <a:spcAft>
                <a:spcPts val="400"/>
              </a:spcAft>
              <a:buClr>
                <a:srgbClr val="FFFF00"/>
              </a:buClr>
            </a:pPr>
            <a:r>
              <a:rPr lang="en-US" sz="3600" dirty="0">
                <a:solidFill>
                  <a:srgbClr val="FFFFFF"/>
                </a:solidFill>
              </a:rPr>
              <a:t>Every condemnation of missionary society equally applies to church-supported benevolent institutions</a:t>
            </a:r>
          </a:p>
          <a:p>
            <a:pPr>
              <a:lnSpc>
                <a:spcPct val="110000"/>
              </a:lnSpc>
              <a:spcBef>
                <a:spcPts val="0"/>
              </a:spcBef>
              <a:spcAft>
                <a:spcPts val="400"/>
              </a:spcAft>
              <a:buClr>
                <a:srgbClr val="FFFF00"/>
              </a:buClr>
            </a:pPr>
            <a:r>
              <a:rPr lang="en-US" sz="3600" dirty="0">
                <a:solidFill>
                  <a:srgbClr val="FFFFFF"/>
                </a:solidFill>
              </a:rPr>
              <a:t>Adding institutions to benevolent work of church is no more acceptable than adding a piano to worship of church </a:t>
            </a:r>
            <a:endParaRPr lang="en-US" sz="3500" dirty="0">
              <a:solidFill>
                <a:srgbClr val="FFFFFF"/>
              </a:solidFill>
            </a:endParaRPr>
          </a:p>
        </p:txBody>
      </p:sp>
    </p:spTree>
    <p:extLst>
      <p:ext uri="{BB962C8B-B14F-4D97-AF65-F5344CB8AC3E}">
        <p14:creationId xmlns:p14="http://schemas.microsoft.com/office/powerpoint/2010/main" val="2893957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wipe(left)">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wipe(left)">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left)">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wipe(left)">
                                      <p:cBhvr>
                                        <p:cTn id="42" dur="500"/>
                                        <p:tgtEl>
                                          <p:spTgt spid="4">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animEffect transition="in" filter="wipe(left)">
                                      <p:cBhvr>
                                        <p:cTn id="47" dur="500"/>
                                        <p:tgtEl>
                                          <p:spTgt spid="4">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4">
                                            <p:txEl>
                                              <p:pRg st="9" end="9"/>
                                            </p:txEl>
                                          </p:spTgt>
                                        </p:tgtEl>
                                        <p:attrNameLst>
                                          <p:attrName>style.visibility</p:attrName>
                                        </p:attrNameLst>
                                      </p:cBhvr>
                                      <p:to>
                                        <p:strVal val="visible"/>
                                      </p:to>
                                    </p:set>
                                    <p:animEffect transition="in" filter="wipe(left)">
                                      <p:cBhvr>
                                        <p:cTn id="52" dur="500"/>
                                        <p:tgtEl>
                                          <p:spTgt spid="4">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animEffect transition="in" filter="wipe(left)">
                                      <p:cBhvr>
                                        <p:cTn id="57" dur="500"/>
                                        <p:tgtEl>
                                          <p:spTgt spid="4">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grpId="0" nodeType="clickEffect">
                                  <p:stCondLst>
                                    <p:cond delay="0"/>
                                  </p:stCondLst>
                                  <p:childTnLst>
                                    <p:set>
                                      <p:cBhvr>
                                        <p:cTn id="61" dur="1" fill="hold">
                                          <p:stCondLst>
                                            <p:cond delay="0"/>
                                          </p:stCondLst>
                                        </p:cTn>
                                        <p:tgtEl>
                                          <p:spTgt spid="4">
                                            <p:txEl>
                                              <p:pRg st="11" end="11"/>
                                            </p:txEl>
                                          </p:spTgt>
                                        </p:tgtEl>
                                        <p:attrNameLst>
                                          <p:attrName>style.visibility</p:attrName>
                                        </p:attrNameLst>
                                      </p:cBhvr>
                                      <p:to>
                                        <p:strVal val="visible"/>
                                      </p:to>
                                    </p:set>
                                    <p:animEffect transition="in" filter="wipe(left)">
                                      <p:cBhvr>
                                        <p:cTn id="62" dur="500"/>
                                        <p:tgtEl>
                                          <p:spTgt spid="4">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8" fill="hold" grpId="0" nodeType="clickEffect">
                                  <p:stCondLst>
                                    <p:cond delay="0"/>
                                  </p:stCondLst>
                                  <p:childTnLst>
                                    <p:set>
                                      <p:cBhvr>
                                        <p:cTn id="66" dur="1" fill="hold">
                                          <p:stCondLst>
                                            <p:cond delay="0"/>
                                          </p:stCondLst>
                                        </p:cTn>
                                        <p:tgtEl>
                                          <p:spTgt spid="4">
                                            <p:txEl>
                                              <p:pRg st="12" end="12"/>
                                            </p:txEl>
                                          </p:spTgt>
                                        </p:tgtEl>
                                        <p:attrNameLst>
                                          <p:attrName>style.visibility</p:attrName>
                                        </p:attrNameLst>
                                      </p:cBhvr>
                                      <p:to>
                                        <p:strVal val="visible"/>
                                      </p:to>
                                    </p:set>
                                    <p:animEffect transition="in" filter="wipe(left)">
                                      <p:cBhvr>
                                        <p:cTn id="67" dur="500"/>
                                        <p:tgtEl>
                                          <p:spTgt spid="4">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8" fill="hold" grpId="0" nodeType="clickEffect">
                                  <p:stCondLst>
                                    <p:cond delay="0"/>
                                  </p:stCondLst>
                                  <p:childTnLst>
                                    <p:set>
                                      <p:cBhvr>
                                        <p:cTn id="71" dur="1" fill="hold">
                                          <p:stCondLst>
                                            <p:cond delay="0"/>
                                          </p:stCondLst>
                                        </p:cTn>
                                        <p:tgtEl>
                                          <p:spTgt spid="4">
                                            <p:txEl>
                                              <p:pRg st="13" end="13"/>
                                            </p:txEl>
                                          </p:spTgt>
                                        </p:tgtEl>
                                        <p:attrNameLst>
                                          <p:attrName>style.visibility</p:attrName>
                                        </p:attrNameLst>
                                      </p:cBhvr>
                                      <p:to>
                                        <p:strVal val="visible"/>
                                      </p:to>
                                    </p:set>
                                    <p:animEffect transition="in" filter="wipe(left)">
                                      <p:cBhvr>
                                        <p:cTn id="72" dur="500"/>
                                        <p:tgtEl>
                                          <p:spTgt spid="4">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8" fill="hold" grpId="0" nodeType="clickEffect">
                                  <p:stCondLst>
                                    <p:cond delay="0"/>
                                  </p:stCondLst>
                                  <p:childTnLst>
                                    <p:set>
                                      <p:cBhvr>
                                        <p:cTn id="76" dur="1" fill="hold">
                                          <p:stCondLst>
                                            <p:cond delay="0"/>
                                          </p:stCondLst>
                                        </p:cTn>
                                        <p:tgtEl>
                                          <p:spTgt spid="4">
                                            <p:txEl>
                                              <p:pRg st="14" end="14"/>
                                            </p:txEl>
                                          </p:spTgt>
                                        </p:tgtEl>
                                        <p:attrNameLst>
                                          <p:attrName>style.visibility</p:attrName>
                                        </p:attrNameLst>
                                      </p:cBhvr>
                                      <p:to>
                                        <p:strVal val="visible"/>
                                      </p:to>
                                    </p:set>
                                    <p:animEffect transition="in" filter="wipe(left)">
                                      <p:cBhvr>
                                        <p:cTn id="77" dur="500"/>
                                        <p:tgtEl>
                                          <p:spTgt spid="4">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1158</TotalTime>
  <Words>1006</Words>
  <Application>Microsoft Office PowerPoint</Application>
  <PresentationFormat>On-screen Show (4:3)</PresentationFormat>
  <Paragraphs>90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Wingdings</vt:lpstr>
      <vt:lpstr>Office Theme</vt:lpstr>
      <vt:lpstr>The Sufficiency of the Church</vt:lpstr>
      <vt:lpstr>Ephesians 4:11-16</vt:lpstr>
      <vt:lpstr>God’s Plan &amp; Men’s Changes</vt:lpstr>
      <vt:lpstr>Two Different Uses of Word “Church”</vt:lpstr>
      <vt:lpstr>Examples of Changes in Organization</vt:lpstr>
      <vt:lpstr>Sufficiency of Church Designed by God</vt:lpstr>
      <vt:lpstr>Sufficiency to Preach &amp; Teach Gospel</vt:lpstr>
      <vt:lpstr>Sufficiency to Do Limited Benevolent Work</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84th Street Church Of Christ</cp:lastModifiedBy>
  <cp:revision>28</cp:revision>
  <dcterms:created xsi:type="dcterms:W3CDTF">2017-02-11T14:18:26Z</dcterms:created>
  <dcterms:modified xsi:type="dcterms:W3CDTF">2017-09-10T15:18:50Z</dcterms:modified>
</cp:coreProperties>
</file>