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lton Legg" initials="SL" lastIdx="1" clrIdx="0">
    <p:extLst>
      <p:ext uri="{19B8F6BF-5375-455C-9EA6-DF929625EA0E}">
        <p15:presenceInfo xmlns:p15="http://schemas.microsoft.com/office/powerpoint/2012/main" userId="42c4e0d5124849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A591-B64B-2A42-9F0B-B141C4F13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345" y="216505"/>
            <a:ext cx="8676222" cy="3200400"/>
          </a:xfrm>
        </p:spPr>
        <p:txBody>
          <a:bodyPr>
            <a:normAutofit/>
          </a:bodyPr>
          <a:lstStyle/>
          <a:p>
            <a:r>
              <a:rPr lang="en-US" sz="6000" dirty="0"/>
              <a:t>Enter by the narrow gate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ED924-7542-D34F-9315-EB1CABEB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9345" y="3976914"/>
            <a:ext cx="8676222" cy="1905000"/>
          </a:xfrm>
        </p:spPr>
        <p:txBody>
          <a:bodyPr>
            <a:normAutofit/>
          </a:bodyPr>
          <a:lstStyle/>
          <a:p>
            <a:r>
              <a:rPr lang="en-US" sz="2800" dirty="0"/>
              <a:t>Matthew 7:13-14</a:t>
            </a:r>
          </a:p>
        </p:txBody>
      </p:sp>
    </p:spTree>
    <p:extLst>
      <p:ext uri="{BB962C8B-B14F-4D97-AF65-F5344CB8AC3E}">
        <p14:creationId xmlns:p14="http://schemas.microsoft.com/office/powerpoint/2010/main" val="51435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A03393-AACA-B54E-A587-DA6765FB496A}"/>
              </a:ext>
            </a:extLst>
          </p:cNvPr>
          <p:cNvSpPr txBox="1"/>
          <p:nvPr/>
        </p:nvSpPr>
        <p:spPr>
          <a:xfrm>
            <a:off x="2403928" y="226784"/>
            <a:ext cx="786190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13)</a:t>
            </a:r>
            <a:r>
              <a:rPr lang="en-US" sz="4400" dirty="0"/>
              <a:t>“Enter by the narrow gate; for wide is the gate and broad is the way that leads to destruction, and there are many who go in by it. </a:t>
            </a:r>
            <a:r>
              <a:rPr lang="en-US" sz="4400" dirty="0">
                <a:solidFill>
                  <a:srgbClr val="FF0000"/>
                </a:solidFill>
              </a:rPr>
              <a:t>14)</a:t>
            </a:r>
            <a:r>
              <a:rPr lang="en-US" sz="4400" dirty="0"/>
              <a:t>Because narrow is the gate and difficult is the way which leads to life, and there are few who find it.</a:t>
            </a:r>
          </a:p>
        </p:txBody>
      </p:sp>
    </p:spTree>
    <p:extLst>
      <p:ext uri="{BB962C8B-B14F-4D97-AF65-F5344CB8AC3E}">
        <p14:creationId xmlns:p14="http://schemas.microsoft.com/office/powerpoint/2010/main" val="358067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57AD-9C9D-9142-A2FA-11336D94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373138"/>
            <a:ext cx="9905998" cy="1905000"/>
          </a:xfrm>
        </p:spPr>
        <p:txBody>
          <a:bodyPr>
            <a:normAutofit/>
          </a:bodyPr>
          <a:lstStyle/>
          <a:p>
            <a:r>
              <a:rPr lang="en-US" sz="2800" dirty="0"/>
              <a:t>For wide is the gate and broad is the way (Vs. 13)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69E26-3E6B-4E4C-A763-56D297C436AD}"/>
              </a:ext>
            </a:extLst>
          </p:cNvPr>
          <p:cNvSpPr txBox="1"/>
          <p:nvPr/>
        </p:nvSpPr>
        <p:spPr>
          <a:xfrm>
            <a:off x="1459290" y="1043517"/>
            <a:ext cx="994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 broad and wide gate leads to destruction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A2586A-3729-7C48-BA75-9881C6A1FD25}"/>
              </a:ext>
            </a:extLst>
          </p:cNvPr>
          <p:cNvSpPr txBox="1"/>
          <p:nvPr/>
        </p:nvSpPr>
        <p:spPr>
          <a:xfrm>
            <a:off x="1459289" y="1531862"/>
            <a:ext cx="7476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Rom. 10:17</a:t>
            </a:r>
            <a:r>
              <a:rPr lang="en-US" sz="2000" dirty="0"/>
              <a:t>		Sin leads to death, or destruction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837E6-E657-F944-A3F3-C3BFAD5F8990}"/>
              </a:ext>
            </a:extLst>
          </p:cNvPr>
          <p:cNvSpPr txBox="1"/>
          <p:nvPr/>
        </p:nvSpPr>
        <p:spPr>
          <a:xfrm>
            <a:off x="1459287" y="1962749"/>
            <a:ext cx="7476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FF0000"/>
                </a:solidFill>
              </a:rPr>
              <a:t>Eph</a:t>
            </a:r>
            <a:r>
              <a:rPr lang="en-US" sz="2000" b="1" dirty="0">
                <a:solidFill>
                  <a:srgbClr val="FF0000"/>
                </a:solidFill>
              </a:rPr>
              <a:t>. 2:1-2</a:t>
            </a: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/>
              <a:t>	Dead in their trespasses and sins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E25C4-7860-A841-8CBF-8355FC737B18}"/>
              </a:ext>
            </a:extLst>
          </p:cNvPr>
          <p:cNvSpPr txBox="1"/>
          <p:nvPr/>
        </p:nvSpPr>
        <p:spPr>
          <a:xfrm>
            <a:off x="1141413" y="2479055"/>
            <a:ext cx="904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4550" lvl="4" indent="-285750">
              <a:buFont typeface="Wingdings" pitchFamily="2" charset="2"/>
              <a:buChar char="v"/>
            </a:pPr>
            <a:r>
              <a:rPr lang="en-US" sz="2000" dirty="0"/>
              <a:t>The broad way is a way full of sin, therefore it leads to destruction and death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CF7BB-3753-7142-AA30-41DF4CEE3ADD}"/>
              </a:ext>
            </a:extLst>
          </p:cNvPr>
          <p:cNvSpPr txBox="1"/>
          <p:nvPr/>
        </p:nvSpPr>
        <p:spPr>
          <a:xfrm>
            <a:off x="1141413" y="3569544"/>
            <a:ext cx="835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There are many who go in by 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C6FF05-B542-EB48-BB41-31D2A83F19F1}"/>
              </a:ext>
            </a:extLst>
          </p:cNvPr>
          <p:cNvSpPr txBox="1"/>
          <p:nvPr/>
        </p:nvSpPr>
        <p:spPr>
          <a:xfrm>
            <a:off x="1413025" y="4208180"/>
            <a:ext cx="7808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Ø"/>
            </a:pPr>
            <a:r>
              <a:rPr lang="en-US" sz="2000" dirty="0"/>
              <a:t>This clearly implies that majority will go not enter into  heaven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3C79E-726D-F941-82AC-3879254560BF}"/>
              </a:ext>
            </a:extLst>
          </p:cNvPr>
          <p:cNvSpPr txBox="1"/>
          <p:nvPr/>
        </p:nvSpPr>
        <p:spPr>
          <a:xfrm>
            <a:off x="1413025" y="5022348"/>
            <a:ext cx="7808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Matt. 7:21</a:t>
            </a:r>
            <a:r>
              <a:rPr lang="en-US" sz="2000" dirty="0"/>
              <a:t>		Many will say to me…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9F3A4-4B5D-5843-B5C8-05CF44068FC9}"/>
              </a:ext>
            </a:extLst>
          </p:cNvPr>
          <p:cNvSpPr txBox="1"/>
          <p:nvPr/>
        </p:nvSpPr>
        <p:spPr>
          <a:xfrm>
            <a:off x="1413025" y="5528740"/>
            <a:ext cx="803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John 1:12</a:t>
            </a:r>
            <a:r>
              <a:rPr lang="en-US" sz="2000" dirty="0"/>
              <a:t>		Only those who do the will of my 							father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8F7B01-3455-234D-9647-5D26492C4E34}"/>
              </a:ext>
            </a:extLst>
          </p:cNvPr>
          <p:cNvSpPr txBox="1"/>
          <p:nvPr/>
        </p:nvSpPr>
        <p:spPr>
          <a:xfrm>
            <a:off x="5178576" y="232863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0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7465-3ED0-C44D-AB20-EC0FAAF8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82424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Enter by the narrow gate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90E8F-2E38-C04B-8415-DB79C2FAF6EC}"/>
              </a:ext>
            </a:extLst>
          </p:cNvPr>
          <p:cNvSpPr txBox="1"/>
          <p:nvPr/>
        </p:nvSpPr>
        <p:spPr>
          <a:xfrm>
            <a:off x="1141413" y="1255184"/>
            <a:ext cx="972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 What is the Narrow way?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14DFD-46B1-D945-93ED-91DC47832FC5}"/>
              </a:ext>
            </a:extLst>
          </p:cNvPr>
          <p:cNvSpPr txBox="1"/>
          <p:nvPr/>
        </p:nvSpPr>
        <p:spPr>
          <a:xfrm>
            <a:off x="1141412" y="1622576"/>
            <a:ext cx="8066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Ø"/>
            </a:pPr>
            <a:r>
              <a:rPr lang="en-US" sz="2000" dirty="0"/>
              <a:t> It is the path made up of those who do not transgress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7E5C4-17D9-BE4D-8528-A6A08344CE7A}"/>
              </a:ext>
            </a:extLst>
          </p:cNvPr>
          <p:cNvSpPr txBox="1"/>
          <p:nvPr/>
        </p:nvSpPr>
        <p:spPr>
          <a:xfrm>
            <a:off x="1141410" y="2022686"/>
            <a:ext cx="8791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 2 John 9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/>
              <a:t>	Those who transgress are those who do not have 					God, however, those who do not transgress are 					those who have both the Father and the 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24BED-ADDC-E648-A8CE-12D18FFBCF4F}"/>
              </a:ext>
            </a:extLst>
          </p:cNvPr>
          <p:cNvSpPr txBox="1"/>
          <p:nvPr/>
        </p:nvSpPr>
        <p:spPr>
          <a:xfrm>
            <a:off x="1141410" y="3243351"/>
            <a:ext cx="10388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 The narrow way will be difficult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A0070-3A92-A947-B150-22BE74109297}"/>
              </a:ext>
            </a:extLst>
          </p:cNvPr>
          <p:cNvSpPr txBox="1"/>
          <p:nvPr/>
        </p:nvSpPr>
        <p:spPr>
          <a:xfrm>
            <a:off x="1141409" y="3705016"/>
            <a:ext cx="951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Ø"/>
            </a:pPr>
            <a:r>
              <a:rPr lang="en-US" dirty="0"/>
              <a:t> We will have to face challenges and persecutions (2 Tim. 3:12; 2:3; 2:9)</a:t>
            </a:r>
          </a:p>
        </p:txBody>
      </p:sp>
    </p:spTree>
    <p:extLst>
      <p:ext uri="{BB962C8B-B14F-4D97-AF65-F5344CB8AC3E}">
        <p14:creationId xmlns:p14="http://schemas.microsoft.com/office/powerpoint/2010/main" val="1876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8631-3AB4-E449-A536-F18E8DE8F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97543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Challenges and Persecutions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7205D-0E59-FF49-8B0A-40C9536A674C}"/>
              </a:ext>
            </a:extLst>
          </p:cNvPr>
          <p:cNvSpPr txBox="1"/>
          <p:nvPr/>
        </p:nvSpPr>
        <p:spPr>
          <a:xfrm>
            <a:off x="1141410" y="1577961"/>
            <a:ext cx="1071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Acts 27	</a:t>
            </a:r>
            <a:r>
              <a:rPr lang="en-US" dirty="0"/>
              <a:t>	Shipwrecked at Malta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7BBDDE-4891-7740-9ED6-8A48530DA122}"/>
              </a:ext>
            </a:extLst>
          </p:cNvPr>
          <p:cNvSpPr txBox="1"/>
          <p:nvPr/>
        </p:nvSpPr>
        <p:spPr>
          <a:xfrm>
            <a:off x="1141410" y="1953437"/>
            <a:ext cx="861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His many imprisonments for teaching truth (Acts 16:21-24; 21:33)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9F87A1-B535-4445-9B23-3020CF70B44E}"/>
              </a:ext>
            </a:extLst>
          </p:cNvPr>
          <p:cNvSpPr txBox="1"/>
          <p:nvPr/>
        </p:nvSpPr>
        <p:spPr>
          <a:xfrm>
            <a:off x="1141410" y="2368047"/>
            <a:ext cx="910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Acts 14:19</a:t>
            </a:r>
            <a:r>
              <a:rPr lang="en-US" dirty="0"/>
              <a:t>	Nearly stoned to death at </a:t>
            </a:r>
            <a:r>
              <a:rPr lang="en-US" dirty="0" err="1"/>
              <a:t>Lystra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348CD-5A6A-234B-918A-579FD2B382FA}"/>
              </a:ext>
            </a:extLst>
          </p:cNvPr>
          <p:cNvSpPr txBox="1"/>
          <p:nvPr/>
        </p:nvSpPr>
        <p:spPr>
          <a:xfrm>
            <a:off x="1141410" y="2781275"/>
            <a:ext cx="746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2 Tim. 4:6	</a:t>
            </a:r>
            <a:r>
              <a:rPr lang="en-US" dirty="0"/>
              <a:t>	Death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8B87F0-6800-104D-94F3-A938650ECC4A}"/>
              </a:ext>
            </a:extLst>
          </p:cNvPr>
          <p:cNvSpPr txBox="1"/>
          <p:nvPr/>
        </p:nvSpPr>
        <p:spPr>
          <a:xfrm>
            <a:off x="1141410" y="886653"/>
            <a:ext cx="498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PAUL: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0AA79-E239-6E40-A77B-68207E726EB0}"/>
              </a:ext>
            </a:extLst>
          </p:cNvPr>
          <p:cNvSpPr txBox="1"/>
          <p:nvPr/>
        </p:nvSpPr>
        <p:spPr>
          <a:xfrm>
            <a:off x="1141410" y="3564179"/>
            <a:ext cx="8096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JOB: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836E4A-B386-564D-A263-DF6407F53DB4}"/>
              </a:ext>
            </a:extLst>
          </p:cNvPr>
          <p:cNvSpPr txBox="1"/>
          <p:nvPr/>
        </p:nvSpPr>
        <p:spPr>
          <a:xfrm>
            <a:off x="1141409" y="4148954"/>
            <a:ext cx="861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Job 1:13-22; 2:7	Faced many troubles from Satan himself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FAC0F5-EB09-2947-B015-CB68707BBB8D}"/>
              </a:ext>
            </a:extLst>
          </p:cNvPr>
          <p:cNvSpPr txBox="1"/>
          <p:nvPr/>
        </p:nvSpPr>
        <p:spPr>
          <a:xfrm>
            <a:off x="1141408" y="4515671"/>
            <a:ext cx="809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Ø"/>
            </a:pPr>
            <a:r>
              <a:rPr lang="en-US" dirty="0"/>
              <a:t>Loss of livestock	 </a:t>
            </a:r>
            <a:r>
              <a:rPr lang="en-US" b="1" dirty="0">
                <a:solidFill>
                  <a:srgbClr val="FF0000"/>
                </a:solidFill>
              </a:rPr>
              <a:t>(13-17)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39CAC-6E7F-504E-9BE7-C6EA6F9BF172}"/>
              </a:ext>
            </a:extLst>
          </p:cNvPr>
          <p:cNvSpPr txBox="1"/>
          <p:nvPr/>
        </p:nvSpPr>
        <p:spPr>
          <a:xfrm>
            <a:off x="1141406" y="4891147"/>
            <a:ext cx="873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Ø"/>
            </a:pPr>
            <a:r>
              <a:rPr lang="en-US" dirty="0"/>
              <a:t>Loss of servants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FF0000"/>
                </a:solidFill>
              </a:rPr>
              <a:t> (13-17)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B39BCF-6FFB-FF47-A180-6805B3CBD625}"/>
              </a:ext>
            </a:extLst>
          </p:cNvPr>
          <p:cNvSpPr txBox="1"/>
          <p:nvPr/>
        </p:nvSpPr>
        <p:spPr>
          <a:xfrm>
            <a:off x="1141406" y="5251720"/>
            <a:ext cx="895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Ø"/>
            </a:pPr>
            <a:r>
              <a:rPr lang="en-US" dirty="0"/>
              <a:t>Loss of family	</a:t>
            </a:r>
            <a:r>
              <a:rPr lang="en-US" b="1" dirty="0">
                <a:solidFill>
                  <a:srgbClr val="FF0000"/>
                </a:solidFill>
              </a:rPr>
              <a:t>        (18-19)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FA8289-B7D8-5841-A4EB-BA5209B27C52}"/>
              </a:ext>
            </a:extLst>
          </p:cNvPr>
          <p:cNvSpPr txBox="1"/>
          <p:nvPr/>
        </p:nvSpPr>
        <p:spPr>
          <a:xfrm>
            <a:off x="1124851" y="5621052"/>
            <a:ext cx="702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Ø"/>
            </a:pPr>
            <a:r>
              <a:rPr lang="en-US" dirty="0"/>
              <a:t>Loss of health		</a:t>
            </a:r>
            <a:r>
              <a:rPr lang="en-US" b="1" dirty="0">
                <a:solidFill>
                  <a:srgbClr val="FF0000"/>
                </a:solidFill>
              </a:rPr>
              <a:t> (2:7)</a:t>
            </a:r>
          </a:p>
        </p:txBody>
      </p:sp>
    </p:spTree>
    <p:extLst>
      <p:ext uri="{BB962C8B-B14F-4D97-AF65-F5344CB8AC3E}">
        <p14:creationId xmlns:p14="http://schemas.microsoft.com/office/powerpoint/2010/main" val="362549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7465-3ED0-C44D-AB20-EC0FAAF8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82424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Enter by the narrow gate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90E8F-2E38-C04B-8415-DB79C2FAF6EC}"/>
              </a:ext>
            </a:extLst>
          </p:cNvPr>
          <p:cNvSpPr txBox="1"/>
          <p:nvPr/>
        </p:nvSpPr>
        <p:spPr>
          <a:xfrm>
            <a:off x="1141413" y="1255184"/>
            <a:ext cx="972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 What is the Narrow way?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14DFD-46B1-D945-93ED-91DC47832FC5}"/>
              </a:ext>
            </a:extLst>
          </p:cNvPr>
          <p:cNvSpPr txBox="1"/>
          <p:nvPr/>
        </p:nvSpPr>
        <p:spPr>
          <a:xfrm>
            <a:off x="1141412" y="1622576"/>
            <a:ext cx="8066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Ø"/>
            </a:pPr>
            <a:r>
              <a:rPr lang="en-US" sz="2000" dirty="0"/>
              <a:t> It is the path made up of those who do not transgress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7E5C4-17D9-BE4D-8528-A6A08344CE7A}"/>
              </a:ext>
            </a:extLst>
          </p:cNvPr>
          <p:cNvSpPr txBox="1"/>
          <p:nvPr/>
        </p:nvSpPr>
        <p:spPr>
          <a:xfrm>
            <a:off x="1141410" y="2022686"/>
            <a:ext cx="8791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2 John 9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/>
              <a:t>	Those who transgress are those who do not have 					God, however, those who do not transgress are 					those who have both the Father and the 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24BED-ADDC-E648-A8CE-12D18FFBCF4F}"/>
              </a:ext>
            </a:extLst>
          </p:cNvPr>
          <p:cNvSpPr txBox="1"/>
          <p:nvPr/>
        </p:nvSpPr>
        <p:spPr>
          <a:xfrm>
            <a:off x="1141410" y="3243351"/>
            <a:ext cx="10388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 The narrow way will be difficult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A0070-3A92-A947-B150-22BE74109297}"/>
              </a:ext>
            </a:extLst>
          </p:cNvPr>
          <p:cNvSpPr txBox="1"/>
          <p:nvPr/>
        </p:nvSpPr>
        <p:spPr>
          <a:xfrm>
            <a:off x="1141409" y="3705016"/>
            <a:ext cx="951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Ø"/>
            </a:pPr>
            <a:r>
              <a:rPr lang="en-US" dirty="0"/>
              <a:t> We will have to face challenges and persecutions (2 Tim. 3:12; 2:3; 2:9)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4DAAE4-9C52-A04A-BCD4-A5DF8FA9A903}"/>
              </a:ext>
            </a:extLst>
          </p:cNvPr>
          <p:cNvSpPr txBox="1"/>
          <p:nvPr/>
        </p:nvSpPr>
        <p:spPr>
          <a:xfrm>
            <a:off x="1141408" y="4411391"/>
            <a:ext cx="1007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There are few who find 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C29169-719E-E34C-AF27-79B7502306A9}"/>
              </a:ext>
            </a:extLst>
          </p:cNvPr>
          <p:cNvSpPr txBox="1"/>
          <p:nvPr/>
        </p:nvSpPr>
        <p:spPr>
          <a:xfrm>
            <a:off x="1141408" y="4854798"/>
            <a:ext cx="913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Ø"/>
            </a:pPr>
            <a:r>
              <a:rPr lang="en-US" dirty="0"/>
              <a:t>To be one of the few we must: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C5307C-6B9F-954D-98F8-D7183068D01B}"/>
              </a:ext>
            </a:extLst>
          </p:cNvPr>
          <p:cNvSpPr txBox="1"/>
          <p:nvPr/>
        </p:nvSpPr>
        <p:spPr>
          <a:xfrm>
            <a:off x="1141407" y="5218625"/>
            <a:ext cx="1007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4550" lvl="4" indent="-285750">
              <a:buFont typeface="Wingdings" pitchFamily="2" charset="2"/>
              <a:buChar char="v"/>
            </a:pPr>
            <a:r>
              <a:rPr lang="en-US" dirty="0"/>
              <a:t>Not transgress or sin and stay on the narrow path that leads to righteousness because…</a:t>
            </a:r>
            <a:r>
              <a:rPr lang="en-US" b="1" dirty="0">
                <a:solidFill>
                  <a:srgbClr val="FF0000"/>
                </a:solidFill>
              </a:rPr>
              <a:t> (1 </a:t>
            </a:r>
            <a:r>
              <a:rPr lang="en-US" b="1" dirty="0" err="1">
                <a:solidFill>
                  <a:srgbClr val="FF0000"/>
                </a:solidFill>
              </a:rPr>
              <a:t>Cor</a:t>
            </a:r>
            <a:r>
              <a:rPr lang="en-US" b="1" dirty="0">
                <a:solidFill>
                  <a:srgbClr val="FF0000"/>
                </a:solidFill>
              </a:rPr>
              <a:t>. 6:9-10)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301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Mesh</vt:lpstr>
      <vt:lpstr>Enter by the narrow gate</vt:lpstr>
      <vt:lpstr>PowerPoint Presentation</vt:lpstr>
      <vt:lpstr>For wide is the gate and broad is the way (Vs. 13)</vt:lpstr>
      <vt:lpstr>Enter by the narrow gate</vt:lpstr>
      <vt:lpstr>Challenges and Persecutions</vt:lpstr>
      <vt:lpstr>Enter by the narrow gate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by the narrow gate</dc:title>
  <cp:revision>6</cp:revision>
  <dcterms:modified xsi:type="dcterms:W3CDTF">2017-10-22T13:04:19Z</dcterms:modified>
</cp:coreProperties>
</file>