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4442"/>
    <a:srgbClr val="006666"/>
    <a:srgbClr val="740000"/>
    <a:srgbClr val="460000"/>
    <a:srgbClr val="800000"/>
    <a:srgbClr val="1F3E00"/>
    <a:srgbClr val="336600"/>
    <a:srgbClr val="002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6" autoAdjust="0"/>
    <p:restoredTop sz="99804" autoAdjust="0"/>
  </p:normalViewPr>
  <p:slideViewPr>
    <p:cSldViewPr>
      <p:cViewPr varScale="1">
        <p:scale>
          <a:sx n="114" d="100"/>
          <a:sy n="114" d="100"/>
        </p:scale>
        <p:origin x="1530" y="114"/>
      </p:cViewPr>
      <p:guideLst>
        <p:guide orient="horz" pos="2160"/>
        <p:guide pos="2880"/>
      </p:guideLst>
    </p:cSldViewPr>
  </p:slideViewPr>
  <p:outlineViewPr>
    <p:cViewPr>
      <p:scale>
        <a:sx n="33" d="100"/>
        <a:sy n="33" d="100"/>
      </p:scale>
      <p:origin x="0" y="14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10/15/2017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10/15/2017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10/15/2017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666"/>
            </a:gs>
            <a:gs pos="50000">
              <a:srgbClr val="004442"/>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10/15/2017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124200"/>
            <a:ext cx="9144000" cy="2533651"/>
          </a:xfrm>
        </p:spPr>
        <p:txBody>
          <a:bodyPr>
            <a:noAutofit/>
          </a:bodyPr>
          <a:lstStyle/>
          <a:p>
            <a:r>
              <a:rPr lang="en-US" sz="8000" b="1" dirty="0">
                <a:solidFill>
                  <a:srgbClr val="FFFF00"/>
                </a:solidFill>
                <a:effectLst>
                  <a:outerShdw blurRad="50800" dist="38100" dir="2700000" algn="tl" rotWithShape="0">
                    <a:srgbClr val="000000">
                      <a:alpha val="43000"/>
                    </a:srgbClr>
                  </a:outerShdw>
                </a:effectLst>
              </a:rPr>
              <a:t>Father of Mercies &amp; God of All Comfort</a:t>
            </a:r>
          </a:p>
        </p:txBody>
      </p:sp>
      <p:sp>
        <p:nvSpPr>
          <p:cNvPr id="3" name="Subtitle 2"/>
          <p:cNvSpPr>
            <a:spLocks noGrp="1"/>
          </p:cNvSpPr>
          <p:nvPr>
            <p:ph type="subTitle" idx="1"/>
          </p:nvPr>
        </p:nvSpPr>
        <p:spPr>
          <a:xfrm>
            <a:off x="1371600" y="5791200"/>
            <a:ext cx="6400800" cy="1066800"/>
          </a:xfrm>
        </p:spPr>
        <p:txBody>
          <a:bodyPr>
            <a:normAutofit/>
          </a:bodyPr>
          <a:lstStyle/>
          <a:p>
            <a:r>
              <a:rPr lang="en-US" sz="4800" b="1" i="1" dirty="0">
                <a:solidFill>
                  <a:schemeClr val="bg1"/>
                </a:solidFill>
                <a:effectLst>
                  <a:outerShdw blurRad="50800" dist="38100" dir="2700000" algn="tl" rotWithShape="0">
                    <a:srgbClr val="000000">
                      <a:alpha val="43000"/>
                    </a:srgbClr>
                  </a:outerShdw>
                </a:effectLst>
              </a:rPr>
              <a:t>2</a:t>
            </a:r>
            <a:r>
              <a:rPr lang="en-US" sz="4800" b="1" i="1" baseline="30000" dirty="0">
                <a:solidFill>
                  <a:schemeClr val="bg1"/>
                </a:solidFill>
                <a:effectLst>
                  <a:outerShdw blurRad="50800" dist="38100" dir="2700000" algn="tl" rotWithShape="0">
                    <a:srgbClr val="000000">
                      <a:alpha val="43000"/>
                    </a:srgbClr>
                  </a:outerShdw>
                </a:effectLst>
              </a:rPr>
              <a:t>nd</a:t>
            </a:r>
            <a:r>
              <a:rPr lang="en-US" sz="4800" b="1" i="1" dirty="0">
                <a:solidFill>
                  <a:schemeClr val="bg1"/>
                </a:solidFill>
                <a:effectLst>
                  <a:outerShdw blurRad="50800" dist="38100" dir="2700000" algn="tl" rotWithShape="0">
                    <a:srgbClr val="000000">
                      <a:alpha val="43000"/>
                    </a:srgbClr>
                  </a:outerShdw>
                </a:effectLst>
              </a:rPr>
              <a:t> Corinthians 1:3-7</a:t>
            </a:r>
          </a:p>
        </p:txBody>
      </p:sp>
      <p:pic>
        <p:nvPicPr>
          <p:cNvPr id="7" name="Picture 6" descr="Flower in Rai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8343" y="-76200"/>
            <a:ext cx="5849257" cy="3319849"/>
          </a:xfrm>
          <a:prstGeom prst="rect">
            <a:avLst/>
          </a:prstGeom>
        </p:spPr>
      </p:pic>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a:solidFill>
                  <a:srgbClr val="FFFF00"/>
                </a:solidFill>
                <a:effectLst>
                  <a:outerShdw blurRad="50800" dist="38100" dir="2700000" algn="tl" rotWithShape="0">
                    <a:srgbClr val="000000">
                      <a:alpha val="43000"/>
                    </a:srgbClr>
                  </a:outerShdw>
                </a:effectLst>
              </a:rPr>
              <a:t>2</a:t>
            </a:r>
            <a:r>
              <a:rPr lang="en-US" b="1" baseline="30000" dirty="0">
                <a:solidFill>
                  <a:srgbClr val="FFFF00"/>
                </a:solidFill>
                <a:effectLst>
                  <a:outerShdw blurRad="50800" dist="38100" dir="2700000" algn="tl" rotWithShape="0">
                    <a:srgbClr val="000000">
                      <a:alpha val="43000"/>
                    </a:srgbClr>
                  </a:outerShdw>
                </a:effectLst>
              </a:rPr>
              <a:t>nd</a:t>
            </a:r>
            <a:r>
              <a:rPr lang="en-US" b="1" dirty="0">
                <a:solidFill>
                  <a:srgbClr val="FFFF00"/>
                </a:solidFill>
                <a:effectLst>
                  <a:outerShdw blurRad="50800" dist="38100" dir="2700000" algn="tl" rotWithShape="0">
                    <a:srgbClr val="000000">
                      <a:alpha val="43000"/>
                    </a:srgbClr>
                  </a:outerShdw>
                </a:effectLst>
              </a:rPr>
              <a:t> Corinthians 1:3-7</a:t>
            </a:r>
          </a:p>
        </p:txBody>
      </p:sp>
      <p:sp>
        <p:nvSpPr>
          <p:cNvPr id="4" name="TextBox 3"/>
          <p:cNvSpPr txBox="1"/>
          <p:nvPr/>
        </p:nvSpPr>
        <p:spPr>
          <a:xfrm>
            <a:off x="152400" y="762000"/>
            <a:ext cx="8839200" cy="6093976"/>
          </a:xfrm>
          <a:prstGeom prst="rect">
            <a:avLst/>
          </a:prstGeom>
          <a:noFill/>
        </p:spPr>
        <p:txBody>
          <a:bodyPr wrap="square" rtlCol="0">
            <a:spAutoFit/>
          </a:bodyPr>
          <a:lstStyle/>
          <a:p>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3 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Blessed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God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Father</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of</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our</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Lord</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Jesus</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Christ, the Father of mercies and God of all comfort,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4 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who comforts us in all our tribulation, that we may be able to comfort those who are in any trouble, with the comfort with which we ourselves are comforted by God.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5 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For as the sufferings of Christ abound in us, so our consolation also abounds through Christ.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6 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Now if we are afflicted, it is for your consolation and salvation, which is effective for enduring the same sufferings which we also suffer. Or if we are comforted, it is for your consolation and salvation.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7 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 our hope for you is steadfast, because we know that as you are partakers of the sufferings, so also you will partake of the consolation.</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a:solidFill>
                  <a:srgbClr val="FFFF00"/>
                </a:solidFill>
                <a:effectLst>
                  <a:outerShdw blurRad="50800" dist="38100" dir="2700000" algn="tl" rotWithShape="0">
                    <a:srgbClr val="000000">
                      <a:alpha val="43000"/>
                    </a:srgbClr>
                  </a:outerShdw>
                </a:effectLst>
              </a:rPr>
              <a:t>2</a:t>
            </a:r>
            <a:r>
              <a:rPr lang="en-US" b="1" baseline="30000" dirty="0">
                <a:solidFill>
                  <a:srgbClr val="FFFF00"/>
                </a:solidFill>
                <a:effectLst>
                  <a:outerShdw blurRad="50800" dist="38100" dir="2700000" algn="tl" rotWithShape="0">
                    <a:srgbClr val="000000">
                      <a:alpha val="43000"/>
                    </a:srgbClr>
                  </a:outerShdw>
                </a:effectLst>
              </a:rPr>
              <a:t>nd</a:t>
            </a:r>
            <a:r>
              <a:rPr lang="en-US" b="1" dirty="0">
                <a:solidFill>
                  <a:srgbClr val="FFFF00"/>
                </a:solidFill>
                <a:effectLst>
                  <a:outerShdw blurRad="50800" dist="38100" dir="2700000" algn="tl" rotWithShape="0">
                    <a:srgbClr val="000000">
                      <a:alpha val="43000"/>
                    </a:srgbClr>
                  </a:outerShdw>
                </a:effectLst>
              </a:rPr>
              <a:t> Corinthians 1:3-7</a:t>
            </a:r>
          </a:p>
        </p:txBody>
      </p:sp>
      <p:sp>
        <p:nvSpPr>
          <p:cNvPr id="4" name="TextBox 3"/>
          <p:cNvSpPr txBox="1"/>
          <p:nvPr/>
        </p:nvSpPr>
        <p:spPr>
          <a:xfrm>
            <a:off x="152400" y="762000"/>
            <a:ext cx="8839200" cy="6093976"/>
          </a:xfrm>
          <a:prstGeom prst="rect">
            <a:avLst/>
          </a:prstGeom>
          <a:noFill/>
        </p:spPr>
        <p:txBody>
          <a:bodyPr wrap="square" rtlCol="0">
            <a:spAutoFit/>
          </a:bodyPr>
          <a:lstStyle/>
          <a:p>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3 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Blessed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God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Father</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of</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our</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Lord</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Jesus</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Christ, </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the Father of mercies and God of all comfort</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4 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who comforts us in all our tribulation, that we may be able to comfort those who are in any trouble, with the comfort with which we ourselves are comforted by God.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5 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For as the sufferings of Christ abound in us, so our consolation also abounds through Christ.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6 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Now if we are afflicted, it is for your consolation and salvation, which is effective for enduring the same sufferings which we also suffer. Or if we are comforted, it is for your consolation and salvation.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7 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 our hope for you is steadfast, because we know that as you are partakers of the sufferings, so also you will partake of the consolation.</a:t>
            </a:r>
          </a:p>
        </p:txBody>
      </p:sp>
    </p:spTree>
    <p:extLst>
      <p:ext uri="{BB962C8B-B14F-4D97-AF65-F5344CB8AC3E}">
        <p14:creationId xmlns:p14="http://schemas.microsoft.com/office/powerpoint/2010/main" val="194847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a:solidFill>
                  <a:srgbClr val="FFFF00"/>
                </a:solidFill>
                <a:effectLst>
                  <a:outerShdw blurRad="50800" dist="38100" dir="2700000" algn="tl" rotWithShape="0">
                    <a:srgbClr val="000000">
                      <a:alpha val="43000"/>
                    </a:srgbClr>
                  </a:outerShdw>
                </a:effectLst>
              </a:rPr>
              <a:t>2</a:t>
            </a:r>
            <a:r>
              <a:rPr lang="en-US" b="1" baseline="30000" dirty="0">
                <a:solidFill>
                  <a:srgbClr val="FFFF00"/>
                </a:solidFill>
                <a:effectLst>
                  <a:outerShdw blurRad="50800" dist="38100" dir="2700000" algn="tl" rotWithShape="0">
                    <a:srgbClr val="000000">
                      <a:alpha val="43000"/>
                    </a:srgbClr>
                  </a:outerShdw>
                </a:effectLst>
              </a:rPr>
              <a:t>nd</a:t>
            </a:r>
            <a:r>
              <a:rPr lang="en-US" b="1" dirty="0">
                <a:solidFill>
                  <a:srgbClr val="FFFF00"/>
                </a:solidFill>
                <a:effectLst>
                  <a:outerShdw blurRad="50800" dist="38100" dir="2700000" algn="tl" rotWithShape="0">
                    <a:srgbClr val="000000">
                      <a:alpha val="43000"/>
                    </a:srgbClr>
                  </a:outerShdw>
                </a:effectLst>
              </a:rPr>
              <a:t> Corinthians 1:3-7</a:t>
            </a:r>
          </a:p>
        </p:txBody>
      </p:sp>
      <p:sp>
        <p:nvSpPr>
          <p:cNvPr id="4" name="TextBox 3"/>
          <p:cNvSpPr txBox="1"/>
          <p:nvPr/>
        </p:nvSpPr>
        <p:spPr>
          <a:xfrm>
            <a:off x="152400" y="762000"/>
            <a:ext cx="8839200" cy="6093976"/>
          </a:xfrm>
          <a:prstGeom prst="rect">
            <a:avLst/>
          </a:prstGeom>
          <a:noFill/>
        </p:spPr>
        <p:txBody>
          <a:bodyPr wrap="square" rtlCol="0">
            <a:spAutoFit/>
          </a:bodyPr>
          <a:lstStyle/>
          <a:p>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3 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Blessed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God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Father</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of</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our</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Lord</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Jesus</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Christ, </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the Father of mercies and God of all comfort</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4 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who comforts</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us</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in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all</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our</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tribulation,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that</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we may be able to comfort those who are in any trouble, with the comfort with which we ourselves are comforted by God.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5 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For as the sufferings of Christ abound in us, so our consolation also abounds through Christ.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6 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Now if we are afflicted, it is for your consolation and salvation, which is effective for enduring the same sufferings which we also suffer. Or if we are comforted, it is for your consolation and salvation.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7 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 our hope for you is steadfast, because we know that as you are partakers of the sufferings, so also you will partake of the consolation.</a:t>
            </a:r>
          </a:p>
        </p:txBody>
      </p:sp>
    </p:spTree>
    <p:extLst>
      <p:ext uri="{BB962C8B-B14F-4D97-AF65-F5344CB8AC3E}">
        <p14:creationId xmlns:p14="http://schemas.microsoft.com/office/powerpoint/2010/main" val="1624397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a:solidFill>
                  <a:srgbClr val="FFFF00"/>
                </a:solidFill>
                <a:effectLst>
                  <a:outerShdw blurRad="50800" dist="38100" dir="2700000" algn="tl" rotWithShape="0">
                    <a:srgbClr val="000000">
                      <a:alpha val="43000"/>
                    </a:srgbClr>
                  </a:outerShdw>
                </a:effectLst>
              </a:rPr>
              <a:t>2</a:t>
            </a:r>
            <a:r>
              <a:rPr lang="en-US" b="1" baseline="30000" dirty="0">
                <a:solidFill>
                  <a:srgbClr val="FFFF00"/>
                </a:solidFill>
                <a:effectLst>
                  <a:outerShdw blurRad="50800" dist="38100" dir="2700000" algn="tl" rotWithShape="0">
                    <a:srgbClr val="000000">
                      <a:alpha val="43000"/>
                    </a:srgbClr>
                  </a:outerShdw>
                </a:effectLst>
              </a:rPr>
              <a:t>nd</a:t>
            </a:r>
            <a:r>
              <a:rPr lang="en-US" b="1" dirty="0">
                <a:solidFill>
                  <a:srgbClr val="FFFF00"/>
                </a:solidFill>
                <a:effectLst>
                  <a:outerShdw blurRad="50800" dist="38100" dir="2700000" algn="tl" rotWithShape="0">
                    <a:srgbClr val="000000">
                      <a:alpha val="43000"/>
                    </a:srgbClr>
                  </a:outerShdw>
                </a:effectLst>
              </a:rPr>
              <a:t> Corinthians 1:3-7</a:t>
            </a:r>
          </a:p>
        </p:txBody>
      </p:sp>
      <p:sp>
        <p:nvSpPr>
          <p:cNvPr id="4" name="TextBox 3"/>
          <p:cNvSpPr txBox="1"/>
          <p:nvPr/>
        </p:nvSpPr>
        <p:spPr>
          <a:xfrm>
            <a:off x="152400" y="762000"/>
            <a:ext cx="8839200" cy="6093976"/>
          </a:xfrm>
          <a:prstGeom prst="rect">
            <a:avLst/>
          </a:prstGeom>
          <a:noFill/>
        </p:spPr>
        <p:txBody>
          <a:bodyPr wrap="square" rtlCol="0">
            <a:spAutoFit/>
          </a:bodyPr>
          <a:lstStyle/>
          <a:p>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3 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Blessed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God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Father</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of</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our</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Lord</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Jesus</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Christ, </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the Father of mercies and God of all comfort</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4 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who comforts</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us</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in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all</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our</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tribulation,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that</a:t>
            </a:r>
            <a:r>
              <a:rPr lang="en-US" sz="2400"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we</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may</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be</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able</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to</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comfort</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 those who are in any trouble</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 with the comfort with which we ourselves are comforted by God.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5 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For as the sufferings of Christ abound in us, so our consolation also abounds through Christ.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6 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Now if we are afflicted, it is for your consolation and salvation, which is effective for enduring the same sufferings which we also suffer. Or if we are comforted, it is for your consolation and salvation.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7 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 our hope for you is steadfast, because we know that as you are partakers of the sufferings, so also you will partake of the consolation.</a:t>
            </a:r>
          </a:p>
        </p:txBody>
      </p:sp>
    </p:spTree>
    <p:extLst>
      <p:ext uri="{BB962C8B-B14F-4D97-AF65-F5344CB8AC3E}">
        <p14:creationId xmlns:p14="http://schemas.microsoft.com/office/powerpoint/2010/main" val="4294205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a:solidFill>
                  <a:srgbClr val="FFFF00"/>
                </a:solidFill>
                <a:effectLst>
                  <a:outerShdw blurRad="50800" dist="38100" dir="2700000" algn="tl" rotWithShape="0">
                    <a:srgbClr val="000000">
                      <a:alpha val="43000"/>
                    </a:srgbClr>
                  </a:outerShdw>
                </a:effectLst>
              </a:rPr>
              <a:t>2</a:t>
            </a:r>
            <a:r>
              <a:rPr lang="en-US" b="1" baseline="30000" dirty="0">
                <a:solidFill>
                  <a:srgbClr val="FFFF00"/>
                </a:solidFill>
                <a:effectLst>
                  <a:outerShdw blurRad="50800" dist="38100" dir="2700000" algn="tl" rotWithShape="0">
                    <a:srgbClr val="000000">
                      <a:alpha val="43000"/>
                    </a:srgbClr>
                  </a:outerShdw>
                </a:effectLst>
              </a:rPr>
              <a:t>nd</a:t>
            </a:r>
            <a:r>
              <a:rPr lang="en-US" b="1" dirty="0">
                <a:solidFill>
                  <a:srgbClr val="FFFF00"/>
                </a:solidFill>
                <a:effectLst>
                  <a:outerShdw blurRad="50800" dist="38100" dir="2700000" algn="tl" rotWithShape="0">
                    <a:srgbClr val="000000">
                      <a:alpha val="43000"/>
                    </a:srgbClr>
                  </a:outerShdw>
                </a:effectLst>
              </a:rPr>
              <a:t> Corinthians 1:3-7</a:t>
            </a:r>
          </a:p>
        </p:txBody>
      </p:sp>
      <p:sp>
        <p:nvSpPr>
          <p:cNvPr id="4" name="TextBox 3"/>
          <p:cNvSpPr txBox="1"/>
          <p:nvPr/>
        </p:nvSpPr>
        <p:spPr>
          <a:xfrm>
            <a:off x="152400" y="762000"/>
            <a:ext cx="8839200" cy="6093976"/>
          </a:xfrm>
          <a:prstGeom prst="rect">
            <a:avLst/>
          </a:prstGeom>
          <a:noFill/>
        </p:spPr>
        <p:txBody>
          <a:bodyPr wrap="square" rtlCol="0">
            <a:spAutoFit/>
          </a:bodyPr>
          <a:lstStyle/>
          <a:p>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3 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Blessed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be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God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Father</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of</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our</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Lord</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Jesus</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Christ, </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the Father of mercies and God of all comfort</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4 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who comforts</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us</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in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all</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our</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tribulation,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that</a:t>
            </a:r>
            <a:r>
              <a:rPr lang="en-US" sz="2400"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we</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may</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be</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able</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to</a:t>
            </a:r>
            <a:r>
              <a:rPr lang="en-US" sz="2400" b="1" dirty="0">
                <a:solidFill>
                  <a:srgbClr val="FFFF66"/>
                </a:solidFill>
                <a:effectLst>
                  <a:outerShdw blurRad="50800" dist="38100" dir="2700000" algn="tl" rotWithShape="0">
                    <a:srgbClr val="000000">
                      <a:alpha val="43000"/>
                    </a:srgbClr>
                  </a:outerShdw>
                </a:effectLst>
                <a:latin typeface="Times New Roman"/>
                <a:cs typeface="Times New Roman"/>
              </a:rPr>
              <a:t> </a:t>
            </a:r>
            <a:r>
              <a:rPr lang="en-US" sz="3000" b="1" dirty="0">
                <a:solidFill>
                  <a:srgbClr val="FFFF66"/>
                </a:solidFill>
                <a:effectLst>
                  <a:outerShdw blurRad="50800" dist="38100" dir="2700000" algn="tl" rotWithShape="0">
                    <a:srgbClr val="000000">
                      <a:alpha val="43000"/>
                    </a:srgbClr>
                  </a:outerShdw>
                </a:effectLst>
                <a:latin typeface="Times New Roman"/>
                <a:cs typeface="Times New Roman"/>
              </a:rPr>
              <a:t>comfort</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 those who are in any trouble</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 with the comfort with which we ourselves are comforted by God.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5 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For as the sufferings of Christ abound in us, so our consolation also abounds through Christ.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6 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Now if we are afflicted, it is for your </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consolation and </a:t>
            </a:r>
            <a:r>
              <a:rPr lang="en-US" sz="3000" b="1" dirty="0">
                <a:solidFill>
                  <a:srgbClr val="FFFF00"/>
                </a:solidFill>
                <a:effectLst>
                  <a:outerShdw blurRad="50800" dist="38100" dir="2700000" algn="tl" rotWithShape="0">
                    <a:srgbClr val="000000">
                      <a:alpha val="43000"/>
                    </a:srgbClr>
                  </a:outerShdw>
                </a:effectLst>
                <a:latin typeface="Times New Roman"/>
                <a:cs typeface="Times New Roman"/>
              </a:rPr>
              <a:t>salvation</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 which is effective for enduring the same sufferings which we also suffer. Or if we are comforted, it is for your </a:t>
            </a:r>
            <a:r>
              <a:rPr lang="en-US" sz="3000" dirty="0">
                <a:solidFill>
                  <a:srgbClr val="FFFF66"/>
                </a:solidFill>
                <a:effectLst>
                  <a:outerShdw blurRad="50800" dist="38100" dir="2700000" algn="tl" rotWithShape="0">
                    <a:srgbClr val="000000">
                      <a:alpha val="43000"/>
                    </a:srgbClr>
                  </a:outerShdw>
                </a:effectLst>
                <a:latin typeface="Times New Roman"/>
                <a:cs typeface="Times New Roman"/>
              </a:rPr>
              <a:t>consolation and </a:t>
            </a:r>
            <a:r>
              <a:rPr lang="en-US" sz="3000" b="1" dirty="0">
                <a:solidFill>
                  <a:srgbClr val="FFFF00"/>
                </a:solidFill>
                <a:effectLst>
                  <a:outerShdw blurRad="50800" dist="38100" dir="2700000" algn="tl" rotWithShape="0">
                    <a:srgbClr val="000000">
                      <a:alpha val="43000"/>
                    </a:srgbClr>
                  </a:outerShdw>
                </a:effectLst>
                <a:latin typeface="Times New Roman"/>
                <a:cs typeface="Times New Roman"/>
              </a:rPr>
              <a:t>salvation</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7 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And our hope for you is steadfast, because we know that as you are partakers of the sufferings, so also you will partake of the consolation.</a:t>
            </a:r>
          </a:p>
        </p:txBody>
      </p:sp>
    </p:spTree>
    <p:extLst>
      <p:ext uri="{BB962C8B-B14F-4D97-AF65-F5344CB8AC3E}">
        <p14:creationId xmlns:p14="http://schemas.microsoft.com/office/powerpoint/2010/main" val="255792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1143000"/>
          </a:xfrm>
        </p:spPr>
        <p:txBody>
          <a:bodyPr>
            <a:normAutofit/>
          </a:bodyPr>
          <a:lstStyle/>
          <a:p>
            <a:r>
              <a:rPr lang="en-US" sz="4800" b="1" dirty="0">
                <a:solidFill>
                  <a:srgbClr val="FFFF00"/>
                </a:solidFill>
                <a:effectLst>
                  <a:outerShdw blurRad="50800" dist="38100" dir="2700000" algn="tl" rotWithShape="0">
                    <a:srgbClr val="000000">
                      <a:alpha val="43000"/>
                    </a:srgbClr>
                  </a:outerShdw>
                </a:effectLst>
              </a:rPr>
              <a:t>Comfort Is Part of God’s Nature</a:t>
            </a:r>
          </a:p>
        </p:txBody>
      </p:sp>
      <p:sp>
        <p:nvSpPr>
          <p:cNvPr id="4" name="Content Placeholder 3"/>
          <p:cNvSpPr>
            <a:spLocks noGrp="1"/>
          </p:cNvSpPr>
          <p:nvPr>
            <p:ph idx="1"/>
          </p:nvPr>
        </p:nvSpPr>
        <p:spPr>
          <a:xfrm>
            <a:off x="152400" y="1143000"/>
            <a:ext cx="8991600" cy="5638800"/>
          </a:xfrm>
        </p:spPr>
        <p:txBody>
          <a:bodyPr>
            <a:normAutofit/>
          </a:bodyPr>
          <a:lstStyle/>
          <a:p>
            <a:pPr>
              <a:spcBef>
                <a:spcPts val="0"/>
              </a:spcBef>
              <a:spcAft>
                <a:spcPts val="800"/>
              </a:spcAft>
              <a:buClr>
                <a:srgbClr val="FFFF00"/>
              </a:buClr>
              <a:buFont typeface="Arial"/>
              <a:buChar char="•"/>
            </a:pPr>
            <a:r>
              <a:rPr lang="en-US" sz="3600" dirty="0">
                <a:solidFill>
                  <a:srgbClr val="FFFFFF"/>
                </a:solidFill>
                <a:effectLst>
                  <a:outerShdw blurRad="50800" dist="38100" dir="2700000" algn="tl" rotWithShape="0">
                    <a:srgbClr val="000000">
                      <a:alpha val="43000"/>
                    </a:srgbClr>
                  </a:outerShdw>
                </a:effectLst>
                <a:latin typeface="Times New Roman"/>
                <a:cs typeface="Times New Roman"/>
              </a:rPr>
              <a:t>O.T. Scripture assures us that God is a loving Father who comforts His children</a:t>
            </a:r>
          </a:p>
          <a:p>
            <a:pPr lvl="1">
              <a:spcBef>
                <a:spcPts val="0"/>
              </a:spcBef>
              <a:spcAft>
                <a:spcPts val="8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Isa. 51:12-16  </a:t>
            </a:r>
            <a:r>
              <a:rPr lang="en-US" sz="3200" dirty="0">
                <a:solidFill>
                  <a:schemeClr val="bg1"/>
                </a:solidFill>
                <a:effectLst>
                  <a:outerShdw blurRad="50800" dist="38100" dir="2700000" algn="tl" rotWithShape="0">
                    <a:srgbClr val="000000">
                      <a:alpha val="43000"/>
                    </a:srgbClr>
                  </a:outerShdw>
                </a:effectLst>
                <a:latin typeface="Times New Roman"/>
                <a:cs typeface="Times New Roman"/>
              </a:rPr>
              <a:t>Promise of comfort for Zion</a:t>
            </a:r>
          </a:p>
          <a:p>
            <a:pPr lvl="1">
              <a:spcBef>
                <a:spcPts val="0"/>
              </a:spcBef>
              <a:spcAft>
                <a:spcPts val="8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Isa. 66:12-13  </a:t>
            </a:r>
            <a:r>
              <a:rPr lang="en-US" sz="3200" dirty="0">
                <a:solidFill>
                  <a:schemeClr val="bg1"/>
                </a:solidFill>
                <a:effectLst>
                  <a:outerShdw blurRad="50800" dist="38100" dir="2700000" algn="tl" rotWithShape="0">
                    <a:srgbClr val="000000">
                      <a:alpha val="43000"/>
                    </a:srgbClr>
                  </a:outerShdw>
                </a:effectLst>
                <a:latin typeface="Times New Roman"/>
                <a:cs typeface="Times New Roman"/>
              </a:rPr>
              <a:t>His comfort like mother &amp; child</a:t>
            </a:r>
            <a:endParaRPr lang="en-US" sz="3200" dirty="0">
              <a:solidFill>
                <a:srgbClr val="FFFF00"/>
              </a:solidFill>
              <a:effectLst>
                <a:outerShdw blurRad="50800" dist="38100" dir="2700000" algn="tl" rotWithShape="0">
                  <a:srgbClr val="000000">
                    <a:alpha val="43000"/>
                  </a:srgbClr>
                </a:outerShdw>
              </a:effectLst>
              <a:latin typeface="Times New Roman"/>
              <a:cs typeface="Times New Roman"/>
            </a:endParaRPr>
          </a:p>
          <a:p>
            <a:pPr lvl="1">
              <a:spcBef>
                <a:spcPts val="0"/>
              </a:spcBef>
              <a:spcAft>
                <a:spcPts val="8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Psa. 27:4-5  </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In time of trouble, He gives safety</a:t>
            </a:r>
            <a:endParaRPr lang="en-US" sz="3200" b="1" i="1" dirty="0">
              <a:solidFill>
                <a:srgbClr val="FFFF00"/>
              </a:solidFill>
              <a:effectLst>
                <a:outerShdw blurRad="50800" dist="38100" dir="2700000" algn="tl" rotWithShape="0">
                  <a:srgbClr val="000000">
                    <a:alpha val="43000"/>
                  </a:srgbClr>
                </a:outerShdw>
              </a:effectLst>
              <a:latin typeface="Times New Roman"/>
              <a:cs typeface="Times New Roman"/>
            </a:endParaRPr>
          </a:p>
          <a:p>
            <a:pPr lvl="1">
              <a:spcBef>
                <a:spcPts val="0"/>
              </a:spcBef>
              <a:spcAft>
                <a:spcPts val="8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Psa. 30:2-5  </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He can change sorrow to joy</a:t>
            </a:r>
            <a:endParaRPr lang="en-US" sz="3200" b="1" i="1" dirty="0">
              <a:solidFill>
                <a:srgbClr val="FFFF00"/>
              </a:solidFill>
              <a:effectLst>
                <a:outerShdw blurRad="50800" dist="38100" dir="2700000" algn="tl" rotWithShape="0">
                  <a:srgbClr val="000000">
                    <a:alpha val="43000"/>
                  </a:srgbClr>
                </a:outerShdw>
              </a:effectLst>
              <a:latin typeface="Times New Roman"/>
              <a:cs typeface="Times New Roman"/>
            </a:endParaRPr>
          </a:p>
          <a:p>
            <a:pPr lvl="1">
              <a:spcBef>
                <a:spcPts val="0"/>
              </a:spcBef>
              <a:spcAft>
                <a:spcPts val="8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Psa. 103:1-18  </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Extent of God’s mercies praised</a:t>
            </a:r>
            <a:endParaRPr lang="en-US" sz="3200" b="1" i="1" dirty="0">
              <a:solidFill>
                <a:srgbClr val="FFFF00"/>
              </a:solidFill>
              <a:effectLst>
                <a:outerShdw blurRad="50800" dist="38100" dir="2700000" algn="tl" rotWithShape="0">
                  <a:srgbClr val="000000">
                    <a:alpha val="43000"/>
                  </a:srgbClr>
                </a:outerShdw>
              </a:effectLst>
              <a:latin typeface="Times New Roman"/>
              <a:cs typeface="Times New Roman"/>
            </a:endParaRPr>
          </a:p>
          <a:p>
            <a:pPr>
              <a:spcBef>
                <a:spcPts val="0"/>
              </a:spcBef>
              <a:spcAft>
                <a:spcPts val="800"/>
              </a:spcAft>
              <a:buClr>
                <a:srgbClr val="FFFF00"/>
              </a:buClr>
              <a:buFont typeface="Arial"/>
              <a:buChar char="•"/>
            </a:pPr>
            <a:r>
              <a:rPr lang="en-US" sz="3600" dirty="0">
                <a:solidFill>
                  <a:srgbClr val="FFFFFF"/>
                </a:solidFill>
                <a:effectLst>
                  <a:outerShdw blurRad="50800" dist="38100" dir="2700000" algn="tl" rotWithShape="0">
                    <a:srgbClr val="000000">
                      <a:alpha val="43000"/>
                    </a:srgbClr>
                  </a:outerShdw>
                </a:effectLst>
                <a:latin typeface="Times New Roman"/>
                <a:cs typeface="Times New Roman"/>
              </a:rPr>
              <a:t>Christ reminds us that God</a:t>
            </a:r>
            <a:r>
              <a:rPr lang="ja-JP" altLang="en-US" sz="3600" dirty="0">
                <a:solidFill>
                  <a:srgbClr val="FFFFFF"/>
                </a:solidFill>
                <a:effectLst>
                  <a:outerShdw blurRad="50800" dist="38100" dir="2700000" algn="tl" rotWithShape="0">
                    <a:srgbClr val="000000">
                      <a:alpha val="43000"/>
                    </a:srgbClr>
                  </a:outerShdw>
                </a:effectLst>
                <a:latin typeface="Times New Roman"/>
                <a:cs typeface="Times New Roman"/>
              </a:rPr>
              <a:t>’</a:t>
            </a:r>
            <a:r>
              <a:rPr lang="en-US" sz="3600" dirty="0">
                <a:solidFill>
                  <a:srgbClr val="FFFFFF"/>
                </a:solidFill>
                <a:effectLst>
                  <a:outerShdw blurRad="50800" dist="38100" dir="2700000" algn="tl" rotWithShape="0">
                    <a:srgbClr val="000000">
                      <a:alpha val="43000"/>
                    </a:srgbClr>
                  </a:outerShdw>
                </a:effectLst>
                <a:latin typeface="Times New Roman"/>
                <a:cs typeface="Times New Roman"/>
              </a:rPr>
              <a:t>s care for His children continues today (</a:t>
            </a:r>
            <a:r>
              <a:rPr lang="en-US" sz="3600" b="1" i="1" dirty="0">
                <a:solidFill>
                  <a:srgbClr val="FFFF00"/>
                </a:solidFill>
                <a:effectLst>
                  <a:outerShdw blurRad="50800" dist="38100" dir="2700000" algn="tl" rotWithShape="0">
                    <a:srgbClr val="000000">
                      <a:alpha val="43000"/>
                    </a:srgbClr>
                  </a:outerShdw>
                </a:effectLst>
                <a:latin typeface="Times New Roman"/>
                <a:cs typeface="Times New Roman"/>
              </a:rPr>
              <a:t>Matt. 6:25-33</a:t>
            </a:r>
            <a:r>
              <a:rPr lang="en-US" sz="3600" dirty="0">
                <a:solidFill>
                  <a:srgbClr val="FFFFFF"/>
                </a:solidFill>
                <a:effectLst>
                  <a:outerShdw blurRad="50800" dist="38100" dir="2700000" algn="tl" rotWithShape="0">
                    <a:srgbClr val="000000">
                      <a:alpha val="43000"/>
                    </a:srgbClr>
                  </a:outerShdw>
                </a:effectLst>
                <a:latin typeface="Times New Roman"/>
                <a:cs typeface="Times New Roman"/>
              </a:rPr>
              <a:t>)</a:t>
            </a:r>
          </a:p>
        </p:txBody>
      </p:sp>
    </p:spTree>
    <p:extLst>
      <p:ext uri="{BB962C8B-B14F-4D97-AF65-F5344CB8AC3E}">
        <p14:creationId xmlns:p14="http://schemas.microsoft.com/office/powerpoint/2010/main" val="207546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Scale>
                                      <p:cBhvr>
                                        <p:cTn id="14"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xEl>
                                              <p:pRg st="1" end="1"/>
                                            </p:txEl>
                                          </p:spTgt>
                                        </p:tgtEl>
                                        <p:attrNameLst>
                                          <p:attrName>ppt_x</p:attrName>
                                          <p:attrName>ppt_y</p:attrName>
                                        </p:attrNameLst>
                                      </p:cBhvr>
                                    </p:animMotion>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Scale>
                                      <p:cBhvr>
                                        <p:cTn id="21" dur="10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xEl>
                                              <p:pRg st="2" end="2"/>
                                            </p:txEl>
                                          </p:spTgt>
                                        </p:tgtEl>
                                        <p:attrNameLst>
                                          <p:attrName>ppt_x</p:attrName>
                                          <p:attrName>ppt_y</p:attrName>
                                        </p:attrNameLst>
                                      </p:cBhvr>
                                    </p:animMotion>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Scale>
                                      <p:cBhvr>
                                        <p:cTn id="28" dur="1000" decel="50000" fill="hold">
                                          <p:stCondLst>
                                            <p:cond delay="0"/>
                                          </p:stCondLst>
                                        </p:cTn>
                                        <p:tgtEl>
                                          <p:spTgt spid="4">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
                                            <p:txEl>
                                              <p:pRg st="3" end="3"/>
                                            </p:txEl>
                                          </p:spTgt>
                                        </p:tgtEl>
                                        <p:attrNameLst>
                                          <p:attrName>ppt_x</p:attrName>
                                          <p:attrName>ppt_y</p:attrName>
                                        </p:attrNameLst>
                                      </p:cBhvr>
                                    </p:animMotion>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Scale>
                                      <p:cBhvr>
                                        <p:cTn id="35" dur="10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4">
                                            <p:txEl>
                                              <p:pRg st="4" end="4"/>
                                            </p:txEl>
                                          </p:spTgt>
                                        </p:tgtEl>
                                        <p:attrNameLst>
                                          <p:attrName>ppt_x</p:attrName>
                                          <p:attrName>ppt_y</p:attrName>
                                        </p:attrNameLst>
                                      </p:cBhvr>
                                    </p:animMotion>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Scale>
                                      <p:cBhvr>
                                        <p:cTn id="42" dur="1000" decel="50000" fill="hold">
                                          <p:stCondLst>
                                            <p:cond delay="0"/>
                                          </p:stCondLst>
                                        </p:cTn>
                                        <p:tgtEl>
                                          <p:spTgt spid="4">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4">
                                            <p:txEl>
                                              <p:pRg st="5" end="5"/>
                                            </p:txEl>
                                          </p:spTgt>
                                        </p:tgtEl>
                                        <p:attrNameLst>
                                          <p:attrName>ppt_x</p:attrName>
                                          <p:attrName>ppt_y</p:attrName>
                                        </p:attrNameLst>
                                      </p:cBhvr>
                                    </p:animMotion>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Scale>
                                      <p:cBhvr>
                                        <p:cTn id="49" dur="1000" decel="50000" fill="hold">
                                          <p:stCondLst>
                                            <p:cond delay="0"/>
                                          </p:stCondLst>
                                        </p:cTn>
                                        <p:tgtEl>
                                          <p:spTgt spid="4">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4">
                                            <p:txEl>
                                              <p:pRg st="6" end="6"/>
                                            </p:txEl>
                                          </p:spTgt>
                                        </p:tgtEl>
                                        <p:attrNameLst>
                                          <p:attrName>ppt_x</p:attrName>
                                          <p:attrName>ppt_y</p:attrName>
                                        </p:attrNameLst>
                                      </p:cBhvr>
                                    </p:animMotion>
                                    <p:animEffect transition="in" filter="fade">
                                      <p:cBhvr>
                                        <p:cTn id="51"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00200"/>
          </a:xfrm>
        </p:spPr>
        <p:txBody>
          <a:bodyPr>
            <a:noAutofit/>
          </a:bodyPr>
          <a:lstStyle/>
          <a:p>
            <a:r>
              <a:rPr lang="en-US" sz="4800" b="1" dirty="0">
                <a:solidFill>
                  <a:srgbClr val="FFFF00"/>
                </a:solidFill>
                <a:effectLst>
                  <a:outerShdw blurRad="50800" dist="38100" dir="2700000" algn="tl" rotWithShape="0">
                    <a:srgbClr val="000000">
                      <a:alpha val="43000"/>
                    </a:srgbClr>
                  </a:outerShdw>
                </a:effectLst>
              </a:rPr>
              <a:t>God’s Comfort Urges Us to Comfort One Another</a:t>
            </a:r>
          </a:p>
        </p:txBody>
      </p:sp>
      <p:sp>
        <p:nvSpPr>
          <p:cNvPr id="4" name="Content Placeholder 3"/>
          <p:cNvSpPr>
            <a:spLocks noGrp="1"/>
          </p:cNvSpPr>
          <p:nvPr>
            <p:ph idx="1"/>
          </p:nvPr>
        </p:nvSpPr>
        <p:spPr>
          <a:xfrm>
            <a:off x="0" y="1524000"/>
            <a:ext cx="9144000" cy="5715000"/>
          </a:xfrm>
        </p:spPr>
        <p:txBody>
          <a:bodyPr>
            <a:normAutofit/>
          </a:bodyPr>
          <a:lstStyle/>
          <a:p>
            <a:pPr>
              <a:spcBef>
                <a:spcPts val="0"/>
              </a:spcBef>
              <a:spcAft>
                <a:spcPts val="600"/>
              </a:spcAft>
              <a:buClr>
                <a:srgbClr val="FFFF00"/>
              </a:buClr>
              <a:buFont typeface="Arial"/>
              <a:buChar char="•"/>
            </a:pP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As we see the comfort given to us by God, we should learn to comfort one another</a:t>
            </a:r>
          </a:p>
          <a:p>
            <a:pPr lvl="1">
              <a:spcBef>
                <a:spcPts val="0"/>
              </a:spcBef>
              <a:spcAft>
                <a:spcPts val="6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2 Cor. 2:6-7</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  Must comfort sinner who repents</a:t>
            </a:r>
            <a:endParaRPr lang="en-US" sz="3200" b="1" i="1" dirty="0">
              <a:solidFill>
                <a:srgbClr val="FFFF00"/>
              </a:solidFill>
              <a:effectLst>
                <a:outerShdw blurRad="50800" dist="38100" dir="2700000" algn="tl" rotWithShape="0">
                  <a:srgbClr val="000000">
                    <a:alpha val="43000"/>
                  </a:srgbClr>
                </a:outerShdw>
              </a:effectLst>
              <a:latin typeface="Times New Roman"/>
              <a:cs typeface="Times New Roman"/>
            </a:endParaRPr>
          </a:p>
          <a:p>
            <a:pPr lvl="1">
              <a:spcBef>
                <a:spcPts val="0"/>
              </a:spcBef>
              <a:spcAft>
                <a:spcPts val="6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2 Cor. 7:5-7</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  God uses brethren to comfort us</a:t>
            </a:r>
            <a:endParaRPr lang="en-US" sz="3200" b="1" i="1" dirty="0">
              <a:solidFill>
                <a:srgbClr val="FFFF00"/>
              </a:solidFill>
              <a:effectLst>
                <a:outerShdw blurRad="50800" dist="38100" dir="2700000" algn="tl" rotWithShape="0">
                  <a:srgbClr val="000000">
                    <a:alpha val="43000"/>
                  </a:srgbClr>
                </a:outerShdw>
              </a:effectLst>
              <a:latin typeface="Times New Roman"/>
              <a:cs typeface="Times New Roman"/>
            </a:endParaRPr>
          </a:p>
          <a:p>
            <a:pPr lvl="1">
              <a:spcBef>
                <a:spcPts val="0"/>
              </a:spcBef>
              <a:spcAft>
                <a:spcPts val="6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2 Cor. 7:13</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  Mutual comfort of brethren is aim</a:t>
            </a:r>
            <a:endParaRPr lang="en-US" sz="3200" b="1" i="1" dirty="0">
              <a:solidFill>
                <a:srgbClr val="FFFF00"/>
              </a:solidFill>
              <a:effectLst>
                <a:outerShdw blurRad="50800" dist="38100" dir="2700000" algn="tl" rotWithShape="0">
                  <a:srgbClr val="000000">
                    <a:alpha val="43000"/>
                  </a:srgbClr>
                </a:outerShdw>
              </a:effectLst>
              <a:latin typeface="Times New Roman"/>
              <a:cs typeface="Times New Roman"/>
            </a:endParaRPr>
          </a:p>
          <a:p>
            <a:pPr lvl="1">
              <a:spcBef>
                <a:spcPts val="0"/>
              </a:spcBef>
              <a:spcAft>
                <a:spcPts val="6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1 Thess. 4:15-18</a:t>
            </a:r>
            <a:r>
              <a:rPr lang="en-US" sz="2400" dirty="0">
                <a:solidFill>
                  <a:srgbClr val="FFFFFF"/>
                </a:solidFill>
                <a:effectLst>
                  <a:outerShdw blurRad="50800" dist="38100" dir="2700000" algn="tl" rotWithShape="0">
                    <a:srgbClr val="000000">
                      <a:alpha val="43000"/>
                    </a:srgbClr>
                  </a:outerShdw>
                </a:effectLst>
                <a:latin typeface="Times New Roman"/>
                <a:cs typeface="Times New Roman"/>
              </a:rPr>
              <a:t>  </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Word gives comfort in our hope</a:t>
            </a:r>
            <a:endParaRPr lang="en-US" sz="3200" b="1" i="1" dirty="0">
              <a:solidFill>
                <a:srgbClr val="FFFF00"/>
              </a:solidFill>
              <a:effectLst>
                <a:outerShdw blurRad="50800" dist="38100" dir="2700000" algn="tl" rotWithShape="0">
                  <a:srgbClr val="000000">
                    <a:alpha val="43000"/>
                  </a:srgbClr>
                </a:outerShdw>
              </a:effectLst>
              <a:latin typeface="Times New Roman"/>
              <a:cs typeface="Times New Roman"/>
            </a:endParaRPr>
          </a:p>
          <a:p>
            <a:pPr lvl="1">
              <a:spcBef>
                <a:spcPts val="0"/>
              </a:spcBef>
              <a:spcAft>
                <a:spcPts val="600"/>
              </a:spcAft>
              <a:buClr>
                <a:schemeClr val="bg1"/>
              </a:buClr>
              <a:buSzPct val="70000"/>
              <a:buFont typeface="Wingdings" charset="2"/>
              <a:buChar char="§"/>
            </a:pPr>
            <a:r>
              <a:rPr lang="en-US" sz="3200" b="1" i="1" dirty="0">
                <a:solidFill>
                  <a:srgbClr val="FFFF00"/>
                </a:solidFill>
                <a:effectLst>
                  <a:outerShdw blurRad="50800" dist="38100" dir="2700000" algn="tl" rotWithShape="0">
                    <a:srgbClr val="000000">
                      <a:alpha val="43000"/>
                    </a:srgbClr>
                  </a:outerShdw>
                </a:effectLst>
                <a:latin typeface="Times New Roman"/>
                <a:cs typeface="Times New Roman"/>
              </a:rPr>
              <a:t>1 Thess. 5:12-15</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  Comfort from proper function</a:t>
            </a:r>
            <a:endParaRPr lang="en-US" sz="3200" b="1" i="1" dirty="0">
              <a:solidFill>
                <a:srgbClr val="FFFF00"/>
              </a:solidFill>
              <a:effectLst>
                <a:outerShdw blurRad="50800" dist="38100" dir="2700000" algn="tl" rotWithShape="0">
                  <a:srgbClr val="000000">
                    <a:alpha val="43000"/>
                  </a:srgbClr>
                </a:outerShdw>
              </a:effectLst>
              <a:latin typeface="Times New Roman"/>
              <a:cs typeface="Times New Roman"/>
            </a:endParaRPr>
          </a:p>
          <a:p>
            <a:pPr>
              <a:spcBef>
                <a:spcPts val="0"/>
              </a:spcBef>
              <a:spcAft>
                <a:spcPts val="600"/>
              </a:spcAft>
              <a:buClr>
                <a:srgbClr val="FFFF00"/>
              </a:buClr>
              <a:buFont typeface="Arial"/>
              <a:buChar char="•"/>
            </a:pP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Failure to comfort others shows lack of thanks for God</a:t>
            </a:r>
            <a:r>
              <a:rPr lang="ja-JP" altLang="en-US" sz="3400" dirty="0">
                <a:solidFill>
                  <a:schemeClr val="bg1"/>
                </a:solidFill>
                <a:effectLst>
                  <a:outerShdw blurRad="50800" dist="38100" dir="2700000" algn="tl" rotWithShape="0">
                    <a:srgbClr val="000000">
                      <a:alpha val="43000"/>
                    </a:srgbClr>
                  </a:outerShdw>
                </a:effectLst>
                <a:latin typeface="Times New Roman"/>
                <a:cs typeface="Times New Roman"/>
              </a:rPr>
              <a:t>’</a:t>
            </a: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s comfort of us &amp; lack of love for others</a:t>
            </a:r>
          </a:p>
        </p:txBody>
      </p:sp>
    </p:spTree>
    <p:extLst>
      <p:ext uri="{BB962C8B-B14F-4D97-AF65-F5344CB8AC3E}">
        <p14:creationId xmlns:p14="http://schemas.microsoft.com/office/powerpoint/2010/main" val="303527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219200"/>
          </a:xfrm>
        </p:spPr>
        <p:txBody>
          <a:bodyPr>
            <a:noAutofit/>
          </a:bodyPr>
          <a:lstStyle/>
          <a:p>
            <a:r>
              <a:rPr lang="en-US" sz="4800" b="1" dirty="0">
                <a:solidFill>
                  <a:srgbClr val="FFFF00"/>
                </a:solidFill>
                <a:effectLst>
                  <a:outerShdw blurRad="50800" dist="38100" dir="2700000" algn="tl" rotWithShape="0">
                    <a:srgbClr val="000000">
                      <a:alpha val="43000"/>
                    </a:srgbClr>
                  </a:outerShdw>
                </a:effectLst>
              </a:rPr>
              <a:t>Temporal Comfort &amp; Salvation</a:t>
            </a:r>
          </a:p>
        </p:txBody>
      </p:sp>
      <p:sp>
        <p:nvSpPr>
          <p:cNvPr id="4" name="Content Placeholder 3"/>
          <p:cNvSpPr>
            <a:spLocks noGrp="1"/>
          </p:cNvSpPr>
          <p:nvPr>
            <p:ph idx="1"/>
          </p:nvPr>
        </p:nvSpPr>
        <p:spPr>
          <a:xfrm>
            <a:off x="0" y="1143000"/>
            <a:ext cx="9144000" cy="5715000"/>
          </a:xfrm>
        </p:spPr>
        <p:txBody>
          <a:bodyPr>
            <a:normAutofit/>
          </a:bodyPr>
          <a:lstStyle/>
          <a:p>
            <a:pPr>
              <a:spcBef>
                <a:spcPts val="0"/>
              </a:spcBef>
              <a:spcAft>
                <a:spcPts val="1000"/>
              </a:spcAft>
              <a:buClr>
                <a:srgbClr val="FFFF00"/>
              </a:buClr>
              <a:buFont typeface="Arial"/>
              <a:buChar char="•"/>
            </a:pP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All comfort in temporal realm points to the ultimate comfort found in salvation from sin</a:t>
            </a:r>
          </a:p>
          <a:p>
            <a:pPr>
              <a:spcBef>
                <a:spcPts val="0"/>
              </a:spcBef>
              <a:spcAft>
                <a:spcPts val="1000"/>
              </a:spcAft>
              <a:buClr>
                <a:srgbClr val="FFFF00"/>
              </a:buClr>
              <a:buFont typeface="Arial"/>
              <a:buChar char="•"/>
            </a:pP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O.T. prophesied of comfort in salvation under the Messiah (</a:t>
            </a:r>
            <a:r>
              <a:rPr lang="en-US" sz="3400" b="1" i="1" dirty="0">
                <a:solidFill>
                  <a:srgbClr val="FFFF00"/>
                </a:solidFill>
                <a:effectLst>
                  <a:outerShdw blurRad="50800" dist="38100" dir="2700000" algn="tl" rotWithShape="0">
                    <a:srgbClr val="000000">
                      <a:alpha val="43000"/>
                    </a:srgbClr>
                  </a:outerShdw>
                </a:effectLst>
                <a:latin typeface="Times New Roman"/>
                <a:cs typeface="Times New Roman"/>
              </a:rPr>
              <a:t>Isa. 40:1-5</a:t>
            </a: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a:t>
            </a:r>
          </a:p>
          <a:p>
            <a:pPr>
              <a:spcBef>
                <a:spcPts val="0"/>
              </a:spcBef>
              <a:spcAft>
                <a:spcPts val="1000"/>
              </a:spcAft>
              <a:buClr>
                <a:srgbClr val="FFFF00"/>
              </a:buClr>
              <a:buFont typeface="Arial"/>
              <a:buChar char="•"/>
            </a:pP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Paul contrasts destruction of sin under old law compared to freedom from sin in Christ</a:t>
            </a:r>
          </a:p>
          <a:p>
            <a:pPr lvl="1">
              <a:spcBef>
                <a:spcPts val="0"/>
              </a:spcBef>
              <a:spcAft>
                <a:spcPts val="1000"/>
              </a:spcAft>
              <a:buClr>
                <a:schemeClr val="bg1"/>
              </a:buClr>
              <a:buSzPct val="70000"/>
              <a:buFont typeface="Wingdings" charset="2"/>
              <a:buChar char="§"/>
            </a:pPr>
            <a:r>
              <a:rPr lang="en-US" sz="3000" b="1" i="1" dirty="0">
                <a:solidFill>
                  <a:srgbClr val="FFFF00"/>
                </a:solidFill>
                <a:effectLst>
                  <a:outerShdw blurRad="50800" dist="38100" dir="2700000" algn="tl" rotWithShape="0">
                    <a:srgbClr val="000000">
                      <a:alpha val="43000"/>
                    </a:srgbClr>
                  </a:outerShdw>
                </a:effectLst>
                <a:latin typeface="Times New Roman"/>
                <a:cs typeface="Times New Roman"/>
              </a:rPr>
              <a:t>Rom. 7:9-11</a:t>
            </a:r>
            <a:r>
              <a:rPr lang="en-US" sz="3000" dirty="0">
                <a:solidFill>
                  <a:srgbClr val="FFFF00"/>
                </a:solidFill>
                <a:effectLst>
                  <a:outerShdw blurRad="50800" dist="38100" dir="2700000" algn="tl" rotWithShape="0">
                    <a:srgbClr val="000000">
                      <a:alpha val="43000"/>
                    </a:srgbClr>
                  </a:outerShdw>
                </a:effectLst>
                <a:latin typeface="Times New Roman"/>
                <a:cs typeface="Times New Roman"/>
              </a:rPr>
              <a:t>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sym typeface="Wingdings" charset="0"/>
              </a:rPr>
              <a:t></a:t>
            </a:r>
            <a:r>
              <a:rPr lang="en-US" sz="3000" dirty="0">
                <a:solidFill>
                  <a:srgbClr val="FFFF00"/>
                </a:solidFill>
                <a:effectLst>
                  <a:outerShdw blurRad="50800" dist="38100" dir="2700000" algn="tl" rotWithShape="0">
                    <a:srgbClr val="000000">
                      <a:alpha val="43000"/>
                    </a:srgbClr>
                  </a:outerShdw>
                </a:effectLst>
                <a:latin typeface="Times New Roman"/>
                <a:cs typeface="Times New Roman"/>
                <a:sym typeface="Wingdings" charset="0"/>
              </a:rPr>
              <a:t>  </a:t>
            </a:r>
            <a:r>
              <a:rPr lang="en-US" sz="3000" b="1" i="1" dirty="0">
                <a:solidFill>
                  <a:srgbClr val="FFFF00"/>
                </a:solidFill>
                <a:effectLst>
                  <a:outerShdw blurRad="50800" dist="38100" dir="2700000" algn="tl" rotWithShape="0">
                    <a:srgbClr val="000000">
                      <a:alpha val="43000"/>
                    </a:srgbClr>
                  </a:outerShdw>
                </a:effectLst>
                <a:latin typeface="Times New Roman"/>
                <a:cs typeface="Times New Roman"/>
                <a:sym typeface="Wingdings" charset="0"/>
              </a:rPr>
              <a:t>Rom. 8:1-2</a:t>
            </a:r>
          </a:p>
          <a:p>
            <a:pPr>
              <a:spcBef>
                <a:spcPts val="0"/>
              </a:spcBef>
              <a:spcAft>
                <a:spcPts val="1000"/>
              </a:spcAft>
              <a:buClr>
                <a:srgbClr val="FFFF00"/>
              </a:buClr>
              <a:buFont typeface="Arial"/>
              <a:buChar char="•"/>
            </a:pP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Relief from sin</a:t>
            </a:r>
            <a:r>
              <a:rPr lang="ja-JP" altLang="en-US" sz="3400" dirty="0">
                <a:solidFill>
                  <a:schemeClr val="bg1"/>
                </a:solidFill>
                <a:effectLst>
                  <a:outerShdw blurRad="50800" dist="38100" dir="2700000" algn="tl" rotWithShape="0">
                    <a:srgbClr val="000000">
                      <a:alpha val="43000"/>
                    </a:srgbClr>
                  </a:outerShdw>
                </a:effectLst>
                <a:latin typeface="Times New Roman"/>
                <a:cs typeface="Times New Roman"/>
              </a:rPr>
              <a:t>’</a:t>
            </a: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s burden (</a:t>
            </a:r>
            <a:r>
              <a:rPr lang="en-US" sz="3400" b="1" i="1" dirty="0">
                <a:solidFill>
                  <a:srgbClr val="FFFF00"/>
                </a:solidFill>
                <a:effectLst>
                  <a:outerShdw blurRad="50800" dist="38100" dir="2700000" algn="tl" rotWithShape="0">
                    <a:srgbClr val="000000">
                      <a:alpha val="43000"/>
                    </a:srgbClr>
                  </a:outerShdw>
                </a:effectLst>
                <a:latin typeface="Times New Roman"/>
                <a:cs typeface="Times New Roman"/>
              </a:rPr>
              <a:t>Matt. 11:28-30</a:t>
            </a: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a:t>
            </a:r>
          </a:p>
          <a:p>
            <a:pPr>
              <a:spcBef>
                <a:spcPts val="0"/>
              </a:spcBef>
              <a:spcAft>
                <a:spcPts val="1000"/>
              </a:spcAft>
              <a:buClr>
                <a:srgbClr val="FFFF00"/>
              </a:buClr>
              <a:buFont typeface="Arial"/>
              <a:buChar char="•"/>
            </a:pP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Heavenly hope of eternal comfort (</a:t>
            </a:r>
            <a:r>
              <a:rPr lang="en-US" sz="3400" b="1" i="1" dirty="0">
                <a:solidFill>
                  <a:srgbClr val="FFFF00"/>
                </a:solidFill>
                <a:effectLst>
                  <a:outerShdw blurRad="50800" dist="38100" dir="2700000" algn="tl" rotWithShape="0">
                    <a:srgbClr val="000000">
                      <a:alpha val="43000"/>
                    </a:srgbClr>
                  </a:outerShdw>
                </a:effectLst>
                <a:latin typeface="Times New Roman"/>
                <a:cs typeface="Times New Roman"/>
              </a:rPr>
              <a:t>Rev. 21:1-7</a:t>
            </a:r>
            <a:r>
              <a:rPr lang="en-US" sz="3400" dirty="0">
                <a:solidFill>
                  <a:schemeClr val="bg1"/>
                </a:solidFill>
                <a:effectLst>
                  <a:outerShdw blurRad="50800" dist="38100" dir="2700000" algn="tl" rotWithShape="0">
                    <a:srgbClr val="000000">
                      <a:alpha val="43000"/>
                    </a:srgbClr>
                  </a:outerShdw>
                </a:effectLst>
                <a:latin typeface="Times New Roman"/>
                <a:cs typeface="Times New Roman"/>
              </a:rPr>
              <a:t>)</a:t>
            </a:r>
          </a:p>
        </p:txBody>
      </p:sp>
    </p:spTree>
    <p:extLst>
      <p:ext uri="{BB962C8B-B14F-4D97-AF65-F5344CB8AC3E}">
        <p14:creationId xmlns:p14="http://schemas.microsoft.com/office/powerpoint/2010/main" val="72008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1331</TotalTime>
  <Words>290</Words>
  <Application>Microsoft Office PowerPoint</Application>
  <PresentationFormat>On-screen Show (4:3)</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Times New Roman</vt:lpstr>
      <vt:lpstr>Wingdings</vt:lpstr>
      <vt:lpstr>Office Theme</vt:lpstr>
      <vt:lpstr>Father of Mercies &amp; God of All Comfort</vt:lpstr>
      <vt:lpstr>2nd Corinthians 1:3-7</vt:lpstr>
      <vt:lpstr>2nd Corinthians 1:3-7</vt:lpstr>
      <vt:lpstr>2nd Corinthians 1:3-7</vt:lpstr>
      <vt:lpstr>2nd Corinthians 1:3-7</vt:lpstr>
      <vt:lpstr>2nd Corinthians 1:3-7</vt:lpstr>
      <vt:lpstr>Comfort Is Part of God’s Nature</vt:lpstr>
      <vt:lpstr>God’s Comfort Urges Us to Comfort One Another</vt:lpstr>
      <vt:lpstr>Temporal Comfort &amp; Salvation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84th Street Church Of Christ</cp:lastModifiedBy>
  <cp:revision>21</cp:revision>
  <dcterms:created xsi:type="dcterms:W3CDTF">2017-02-11T14:18:26Z</dcterms:created>
  <dcterms:modified xsi:type="dcterms:W3CDTF">2017-10-15T13:04:49Z</dcterms:modified>
</cp:coreProperties>
</file>